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1.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73" r:id="rId3"/>
    <p:sldId id="268" r:id="rId4"/>
    <p:sldId id="274" r:id="rId5"/>
    <p:sldId id="270" r:id="rId6"/>
    <p:sldId id="275" r:id="rId7"/>
    <p:sldId id="281" r:id="rId8"/>
    <p:sldId id="260" r:id="rId9"/>
    <p:sldId id="262" r:id="rId10"/>
    <p:sldId id="263" r:id="rId11"/>
    <p:sldId id="264" r:id="rId12"/>
    <p:sldId id="265" r:id="rId13"/>
    <p:sldId id="280" r:id="rId14"/>
    <p:sldId id="278" r:id="rId15"/>
    <p:sldId id="276" r:id="rId16"/>
    <p:sldId id="267" r:id="rId17"/>
    <p:sldId id="277" r:id="rId18"/>
    <p:sldId id="27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inimized">
    <p:restoredLeft sz="15000" autoAdjust="0"/>
    <p:restoredTop sz="59101" autoAdjust="0"/>
  </p:normalViewPr>
  <p:slideViewPr>
    <p:cSldViewPr snapToGrid="0">
      <p:cViewPr>
        <p:scale>
          <a:sx n="70" d="100"/>
          <a:sy n="70" d="100"/>
        </p:scale>
        <p:origin x="-744" y="9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452FE-C456-4475-ABE6-9C3E9F6CB93B}" type="datetimeFigureOut">
              <a:rPr lang="fr-FR" smtClean="0"/>
              <a:pPr/>
              <a:t>04/03/2021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820B1-7ECE-4E98-8FFF-CE367502EC2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facebook.com/l.php?u=http://www.machinegreenplus.com/?fbclid=IwAR3gT_9zFK7NJkSt1t1ZGfgHGG6CnemYkwOCCuwoW1WKD6ljWzUehQakm_M&amp;h=AT392jJQbBJ9t0M9orb8wyj_w0UJEBFgRQeusPxgl-l4sQyeK0qG_ez1nE3Uypa52MBm3cW3LaqKgzuGXJ0SpcglpQVvze6fh_kvhEsHMrEw-cqssA-O7sOB8AR1lZfwQ32W&amp;__tn__=-UK-R&amp;c%5b0%5d=AT22WHueGQMrCDfj_RkOoGqb30VQOFO1hJ5oCubfliFzK0CpAVQJs3rM68Dl1petQLRRduLNUEzNbkxpglvxGr1OrPe3Q2cXi1Dt5_hRszNi-uWAFAo8A5NqY8alnZJ4jkmK5nd1evAovY8Yz5ntHsAb"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facebook.com/GREEN-PLUS-397985540785295/?__cft__%5b0%5d=AZWHjSNE4XwY7Kw0Kvye3ioxmidKrfFeN2lJkV3Kb1-DnlnRT4Hfb-yTvGjlazmHrEwPSILLhPe81lSpGDb_0wWHwGp6o6uv6XvNI9mXk3bh_6ziMGt4tajjr15DTIQ8TDY&amp;__tn__=kK-R" TargetMode="External"/><Relationship Id="rId4" Type="http://schemas.openxmlformats.org/officeDocument/2006/relationships/hyperlink" Target="https://www.youtube.com/watch?v=NbwjwyHlAYw&amp;t=10s&amp;fbclid=IwAR3MiHjNGYk3jI3rmTA86VIUOPfI5CZIWa_gtMzww6jxDsjaALPnHQE3je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noProof="0" dirty="0" smtClean="0"/>
              <a:t>Notre objectif est de valoriser la situation actuelle de notre environnement pollué, d'améliorer la gestion collective des déchets et d'améliorer les conditions de vie des «</a:t>
            </a:r>
            <a:r>
              <a:rPr lang="fr-FR" noProof="0" dirty="0" err="1" smtClean="0"/>
              <a:t>barbecha</a:t>
            </a:r>
            <a:r>
              <a:rPr lang="fr-FR" noProof="0" dirty="0" smtClean="0"/>
              <a:t>»</a:t>
            </a:r>
            <a:endParaRPr lang="en" noProof="0"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réussissons à faire la concept du distributeur, à le tester et à obtenir 50 kg / jour.</a:t>
            </a:r>
          </a:p>
          <a:p>
            <a:r>
              <a:rPr lang="fr-FR" dirty="0" smtClean="0"/>
              <a:t>nous avons lancé Kairouan comme un marché pilote et nous avons l'intention de nous étendre pour inclure </a:t>
            </a:r>
            <a:r>
              <a:rPr lang="fr-FR" dirty="0" err="1" smtClean="0"/>
              <a:t>north</a:t>
            </a:r>
            <a:r>
              <a:rPr lang="fr-FR" dirty="0" smtClean="0"/>
              <a:t>  </a:t>
            </a:r>
            <a:r>
              <a:rPr lang="fr-FR" dirty="0" err="1" smtClean="0"/>
              <a:t>africa</a:t>
            </a:r>
            <a:r>
              <a:rPr lang="fr-FR" dirty="0" smtClean="0"/>
              <a:t> d'ici 2024 en créant et en plaçant plus de 25 distributeurs.</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 court terme nous parvenons à nous impliquer dans le projet Smart «</a:t>
            </a:r>
            <a:r>
              <a:rPr lang="fr-FR" dirty="0" err="1" smtClean="0"/>
              <a:t>tunis</a:t>
            </a:r>
            <a:r>
              <a:rPr lang="fr-FR" dirty="0" smtClean="0"/>
              <a:t> ,</a:t>
            </a:r>
            <a:r>
              <a:rPr lang="fr-FR" dirty="0" err="1" smtClean="0"/>
              <a:t>bizerte</a:t>
            </a:r>
            <a:r>
              <a:rPr lang="fr-FR" dirty="0" smtClean="0"/>
              <a:t>, </a:t>
            </a:r>
            <a:r>
              <a:rPr lang="fr-FR" baseline="0" dirty="0" err="1" smtClean="0"/>
              <a:t>sousse</a:t>
            </a:r>
            <a:r>
              <a:rPr lang="fr-FR" baseline="0" dirty="0" smtClean="0"/>
              <a:t>..</a:t>
            </a:r>
            <a:r>
              <a:rPr lang="fr-FR" dirty="0" smtClean="0"/>
              <a:t>  » avec le partenariat de la municipalité</a:t>
            </a:r>
            <a:r>
              <a:rPr lang="fr-FR" baseline="0" dirty="0" smtClean="0"/>
              <a:t>  en Tunisie et avec les municipalités de grand </a:t>
            </a:r>
            <a:r>
              <a:rPr lang="fr-FR" baseline="0" dirty="0" err="1" smtClean="0"/>
              <a:t>maghreb</a:t>
            </a:r>
            <a:r>
              <a:rPr lang="fr-FR" baseline="0" dirty="0" smtClean="0"/>
              <a:t> puis a long terme en </a:t>
            </a:r>
            <a:r>
              <a:rPr lang="fr-FR" baseline="0" dirty="0" err="1" smtClean="0"/>
              <a:t>afrique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noProof="0" dirty="0" smtClean="0"/>
              <a:t>Tout ce travail acharné est produit par cette équipe impressionnante. Se connaître depuis plus de 7 ans. 2 d'entre nous travaillent ensemble depuis plus de 2 ans actuellement dans l’assurance </a:t>
            </a:r>
            <a:r>
              <a:rPr lang="fr-FR" noProof="0" dirty="0" err="1" smtClean="0"/>
              <a:t>APNEC,ensembles</a:t>
            </a:r>
            <a:r>
              <a:rPr lang="fr-FR" noProof="0" dirty="0" smtClean="0"/>
              <a:t> dans</a:t>
            </a:r>
            <a:r>
              <a:rPr lang="fr-FR" baseline="0" noProof="0" dirty="0" smtClean="0"/>
              <a:t> </a:t>
            </a:r>
            <a:r>
              <a:rPr lang="fr-FR" noProof="0" dirty="0" smtClean="0"/>
              <a:t> la piste sociale.</a:t>
            </a:r>
            <a:endParaRPr lang="en" noProof="0"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Notre modèle de revenu est le suivant: nous avons l'intention d'acheter 1 kg de plastique à 0.98</a:t>
            </a:r>
            <a:r>
              <a:rPr lang="fr-FR" baseline="0" dirty="0" smtClean="0"/>
              <a:t> </a:t>
            </a:r>
            <a:r>
              <a:rPr lang="fr-FR" baseline="0" dirty="0" err="1" smtClean="0"/>
              <a:t>dt</a:t>
            </a:r>
            <a:r>
              <a:rPr lang="fr-FR" baseline="0" dirty="0" smtClean="0"/>
              <a:t> a 1.1 </a:t>
            </a:r>
            <a:r>
              <a:rPr lang="fr-FR" baseline="0" dirty="0" err="1" smtClean="0"/>
              <a:t>dt</a:t>
            </a:r>
            <a:r>
              <a:rPr lang="fr-FR" baseline="0" dirty="0" smtClean="0"/>
              <a:t> </a:t>
            </a:r>
            <a:r>
              <a:rPr lang="fr-FR" dirty="0" smtClean="0"/>
              <a:t>et de vendre 1 kg de granulés de plastique à</a:t>
            </a:r>
            <a:r>
              <a:rPr lang="fr-FR" baseline="0" dirty="0" smtClean="0"/>
              <a:t> 2.17 dinars minimum (varie selon prix d’achat et prix de vente  , les charges supplémentaires …</a:t>
            </a:r>
            <a:r>
              <a:rPr lang="fr-FR" baseline="0" dirty="0" err="1" smtClean="0"/>
              <a:t>etc</a:t>
            </a:r>
            <a:r>
              <a:rPr lang="fr-FR"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smtClean="0"/>
              <a:t>Remarque: </a:t>
            </a:r>
            <a:r>
              <a:rPr lang="fr-FR" sz="1200" b="1" dirty="0" smtClean="0">
                <a:solidFill>
                  <a:schemeClr val="bg1"/>
                </a:solidFill>
                <a:latin typeface="Varela" panose="020B0604020202020204" charset="0"/>
              </a:rPr>
              <a:t>Frais pour chaque ticket de téléphone reste des frais supplémentaires  a notre modèle car toujours on estime le</a:t>
            </a:r>
            <a:r>
              <a:rPr lang="fr-FR" sz="1200" b="1" baseline="0" dirty="0" smtClean="0">
                <a:solidFill>
                  <a:schemeClr val="bg1"/>
                </a:solidFill>
                <a:latin typeface="Varela" panose="020B0604020202020204" charset="0"/>
              </a:rPr>
              <a:t> minimum …</a:t>
            </a:r>
            <a:r>
              <a:rPr lang="fr-FR" sz="1200" b="1" dirty="0" smtClean="0">
                <a:solidFill>
                  <a:schemeClr val="bg1"/>
                </a:solidFill>
                <a:latin typeface="Varela" panose="020B0604020202020204" charset="0"/>
              </a:rPr>
              <a:t> </a:t>
            </a:r>
            <a:endParaRPr lang="fr-FR" sz="1200" dirty="0" smtClean="0">
              <a:solidFill>
                <a:schemeClr val="bg1"/>
              </a:solidFill>
            </a:endParaRPr>
          </a:p>
          <a:p>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avons l'intention de passer à 24 distributeurs d'ici 2024. augmenter notre activité de 6600 dinars / jour</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Notre projet utilise des moyens innovants de collecte et de recyclage des bouteilles en plastique contrairement à nos concurrents. De plus, motive les utilisateurs à recycler</a:t>
            </a:r>
            <a:r>
              <a:rPr lang="fr-FR" baseline="0" dirty="0" smtClean="0"/>
              <a:t> avec des avantages.</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As a team, we strongly believe that we can ameliorate the current situation of our polluted environment, encourage people to recycle more and mostly enhance life conditions for « </a:t>
            </a:r>
            <a:r>
              <a:rPr lang="en-US" noProof="0" dirty="0" err="1" smtClean="0"/>
              <a:t>barbecha</a:t>
            </a:r>
            <a:r>
              <a:rPr lang="en-US" noProof="0" dirty="0" smtClean="0"/>
              <a:t> ». We only need.. To expand our business</a:t>
            </a:r>
            <a:br>
              <a:rPr lang="en-US" noProof="0" dirty="0" smtClean="0"/>
            </a:br>
            <a:r>
              <a:rPr lang="en-US" noProof="0" dirty="0" smtClean="0"/>
              <a:t>Together we can change for the best!  </a:t>
            </a:r>
          </a:p>
          <a:p>
            <a:r>
              <a:rPr lang="fr-FR" sz="1200" b="0" i="0" kern="1200" dirty="0" smtClean="0">
                <a:solidFill>
                  <a:schemeClr val="tx1"/>
                </a:solidFill>
                <a:latin typeface="+mn-lt"/>
                <a:ea typeface="+mn-ea"/>
                <a:cs typeface="+mn-cs"/>
              </a:rPr>
              <a:t>GREEN PLUS ensemble pour une Tunisie et grand Maghreb plus propre </a:t>
            </a:r>
          </a:p>
          <a:p>
            <a:r>
              <a:rPr lang="fr-FR" sz="1200" b="0" i="0" kern="1200" dirty="0" smtClean="0">
                <a:solidFill>
                  <a:schemeClr val="tx1"/>
                </a:solidFill>
                <a:latin typeface="+mn-lt"/>
                <a:ea typeface="+mn-ea"/>
                <a:cs typeface="+mn-cs"/>
              </a:rPr>
              <a:t>Site Web : </a:t>
            </a:r>
            <a:r>
              <a:rPr lang="fr-FR" sz="1200" b="0" i="0" u="none" strike="noStrike" kern="1200" dirty="0" smtClean="0">
                <a:solidFill>
                  <a:schemeClr val="tx1"/>
                </a:solidFill>
                <a:latin typeface="+mn-lt"/>
                <a:ea typeface="+mn-ea"/>
                <a:cs typeface="+mn-cs"/>
                <a:hlinkClick r:id="rId3"/>
              </a:rPr>
              <a:t>http://www.machinegreenplus.com/</a:t>
            </a: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Vidéo :</a:t>
            </a:r>
            <a:r>
              <a:rPr lang="fr-FR" sz="1200" b="0" i="0" u="none" strike="noStrike" kern="1200" dirty="0" smtClean="0">
                <a:solidFill>
                  <a:schemeClr val="tx1"/>
                </a:solidFill>
                <a:latin typeface="+mn-lt"/>
                <a:ea typeface="+mn-ea"/>
                <a:cs typeface="+mn-cs"/>
                <a:hlinkClick r:id="rId4"/>
              </a:rPr>
              <a:t>https://www.youtube.com/watch?v=NbwjwyHlAYw&amp;t=10s</a:t>
            </a: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7hmqBKupjakyChp_8NmI</a:t>
            </a:r>
          </a:p>
          <a:p>
            <a:r>
              <a:rPr lang="fr-FR" sz="1200" b="0" i="0" kern="1200" dirty="0" smtClean="0">
                <a:solidFill>
                  <a:schemeClr val="tx1"/>
                </a:solidFill>
                <a:latin typeface="+mn-lt"/>
                <a:ea typeface="+mn-ea"/>
                <a:cs typeface="+mn-cs"/>
              </a:rPr>
              <a:t>Page </a:t>
            </a:r>
            <a:r>
              <a:rPr lang="fr-FR" sz="1200" b="0" i="0" kern="1200" dirty="0" err="1" smtClean="0">
                <a:solidFill>
                  <a:schemeClr val="tx1"/>
                </a:solidFill>
                <a:latin typeface="+mn-lt"/>
                <a:ea typeface="+mn-ea"/>
                <a:cs typeface="+mn-cs"/>
              </a:rPr>
              <a:t>Facebook</a:t>
            </a:r>
            <a:r>
              <a:rPr lang="fr-FR" sz="1200" b="0" i="0" kern="1200" dirty="0" smtClean="0">
                <a:solidFill>
                  <a:schemeClr val="tx1"/>
                </a:solidFill>
                <a:latin typeface="+mn-lt"/>
                <a:ea typeface="+mn-ea"/>
                <a:cs typeface="+mn-cs"/>
              </a:rPr>
              <a:t>: </a:t>
            </a:r>
            <a:r>
              <a:rPr lang="fr-FR" sz="1200" b="0" i="0" u="none" strike="noStrike" kern="1200" dirty="0" smtClean="0">
                <a:solidFill>
                  <a:schemeClr val="tx1"/>
                </a:solidFill>
                <a:latin typeface="+mn-lt"/>
                <a:ea typeface="+mn-ea"/>
                <a:cs typeface="+mn-cs"/>
                <a:hlinkClick r:id="rId5"/>
              </a:rPr>
              <a:t>https://www.facebook.com/GREEN-PLUS-397985540785295/?modal=admin_todo_tour</a:t>
            </a:r>
          </a:p>
          <a:p>
            <a:pPr marL="0" marR="0" indent="0" algn="l" defTabSz="914400" rtl="0" eaLnBrk="1" fontAlgn="auto" latinLnBrk="0" hangingPunct="1">
              <a:lnSpc>
                <a:spcPct val="100000"/>
              </a:lnSpc>
              <a:spcBef>
                <a:spcPts val="0"/>
              </a:spcBef>
              <a:spcAft>
                <a:spcPts val="0"/>
              </a:spcAft>
              <a:buClrTx/>
              <a:buSzTx/>
              <a:buFontTx/>
              <a:buNone/>
              <a:tabLst/>
              <a:defRPr/>
            </a:pPr>
            <a:endParaRPr lang="en" noProof="0"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ladies and gentlemen good morning , I </a:t>
            </a:r>
            <a:r>
              <a:rPr lang="en-US" dirty="0" err="1" smtClean="0"/>
              <a:t>nouha</a:t>
            </a:r>
            <a:r>
              <a:rPr lang="en-US" dirty="0" smtClean="0"/>
              <a:t> </a:t>
            </a:r>
            <a:r>
              <a:rPr lang="en-US" dirty="0" err="1" smtClean="0"/>
              <a:t>azouzi</a:t>
            </a:r>
            <a:r>
              <a:rPr lang="en-US" dirty="0" smtClean="0"/>
              <a:t> co-founder of green plus project</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 baseline="0" noProof="0" dirty="0" smtClean="0"/>
          </a:p>
          <a:p>
            <a:r>
              <a:rPr lang="fr-FR" noProof="0" dirty="0" smtClean="0"/>
              <a:t>Un grand nombre de citoyens tunisiens travaillent comme collecteurs individuels de déchets, ce qui représente 30% du taux de pauvreté.</a:t>
            </a:r>
            <a:endParaRPr lang="en" noProof="0"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Equipe GREEN PLUS rencontre Madame </a:t>
            </a:r>
            <a:r>
              <a:rPr lang="fr-FR" dirty="0" err="1" smtClean="0"/>
              <a:t>Mabrouka</a:t>
            </a:r>
            <a:r>
              <a:rPr lang="fr-FR" dirty="0" smtClean="0"/>
              <a:t>, elle récupère des bouteilles en plastique dans la décharge pour subvenir aux besoins de sa famille.</a:t>
            </a:r>
          </a:p>
          <a:p>
            <a:r>
              <a:rPr lang="fr-FR" dirty="0" smtClean="0"/>
              <a:t>face à de nombreux défis, elle risque de contracter des allergies et des maladies. de plus, la majorité les femmes sont les travailleurs de ce domaine.</a:t>
            </a:r>
          </a:p>
          <a:p>
            <a:r>
              <a:rPr lang="fr-FR" dirty="0" smtClean="0"/>
              <a:t>Le principal problème pour </a:t>
            </a:r>
            <a:r>
              <a:rPr lang="fr-FR" dirty="0" err="1" smtClean="0"/>
              <a:t>barbecha</a:t>
            </a:r>
            <a:r>
              <a:rPr lang="fr-FR" dirty="0" smtClean="0"/>
              <a:t> est le revenu insignifiant de la vente de bouteilles en plastique.</a:t>
            </a:r>
          </a:p>
          <a:p>
            <a:r>
              <a:rPr lang="fr-FR" dirty="0" smtClean="0"/>
              <a:t>Jusqu'à ce que nous trouvions une méthode durable, efficace et plus flexible de collecte et de recyclage des bouteilles en plastique.</a:t>
            </a:r>
          </a:p>
          <a:p>
            <a:r>
              <a:rPr lang="fr-FR" dirty="0" smtClean="0"/>
              <a:t>grâce à notre méthode proposée, </a:t>
            </a:r>
            <a:r>
              <a:rPr lang="fr-FR" dirty="0" err="1" smtClean="0"/>
              <a:t>barbecha</a:t>
            </a:r>
            <a:r>
              <a:rPr lang="fr-FR" dirty="0" smtClean="0"/>
              <a:t> peut maintenant obtenir de meilleures conditions de vie</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b="1" dirty="0" smtClean="0"/>
              <a:t>Notre</a:t>
            </a:r>
            <a:r>
              <a:rPr lang="fr-FR" dirty="0" smtClean="0"/>
              <a:t> méthode innovante de collecte et de recyclage des bouteilles en plastique </a:t>
            </a:r>
          </a:p>
          <a:p>
            <a:r>
              <a:rPr lang="fr-FR" b="1" dirty="0" smtClean="0"/>
              <a:t>Aide</a:t>
            </a:r>
            <a:r>
              <a:rPr lang="fr-FR" dirty="0" smtClean="0"/>
              <a:t> les fabricants d'entreprises de recyclage , d'exportation  et divers catégorie de population</a:t>
            </a:r>
          </a:p>
          <a:p>
            <a:r>
              <a:rPr lang="fr-FR" b="1" dirty="0" smtClean="0"/>
              <a:t>Qui veulent obtenir </a:t>
            </a:r>
            <a:r>
              <a:rPr lang="fr-FR" dirty="0" smtClean="0"/>
              <a:t>des granulés de plastique de haute qualité de manière flexible</a:t>
            </a:r>
          </a:p>
          <a:p>
            <a:r>
              <a:rPr lang="fr-FR" b="1" dirty="0" smtClean="0"/>
              <a:t>En</a:t>
            </a:r>
            <a:r>
              <a:rPr lang="fr-FR" dirty="0" smtClean="0"/>
              <a:t> minimisant les risques de rupture de stock ou de granule de mauvaise qualité</a:t>
            </a:r>
          </a:p>
          <a:p>
            <a:r>
              <a:rPr lang="fr-FR" b="1" dirty="0" smtClean="0"/>
              <a:t>Tout en </a:t>
            </a:r>
            <a:r>
              <a:rPr lang="fr-FR" dirty="0" smtClean="0"/>
              <a:t>augmentant l'activité</a:t>
            </a:r>
          </a:p>
          <a:p>
            <a:r>
              <a:rPr lang="fr-FR" b="1" dirty="0" smtClean="0"/>
              <a:t>Contrairement</a:t>
            </a:r>
            <a:r>
              <a:rPr lang="fr-FR" dirty="0" smtClean="0"/>
              <a:t> au complexe de collecte qui utilise une méthode traditionnelle de collecte et de recyclage des bouteilles en plastique</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noProof="0" dirty="0" smtClean="0"/>
              <a:t>Rencontrez </a:t>
            </a:r>
            <a:r>
              <a:rPr lang="fr-FR" noProof="0" dirty="0" err="1" smtClean="0"/>
              <a:t>Grenn</a:t>
            </a:r>
            <a:r>
              <a:rPr lang="fr-FR" noProof="0" dirty="0" smtClean="0"/>
              <a:t> Plus,</a:t>
            </a:r>
          </a:p>
          <a:p>
            <a:r>
              <a:rPr lang="fr-FR" noProof="0" dirty="0" smtClean="0"/>
              <a:t>Notre objectif est non seulement de minimiser la ligne de collecte des bouteilles en plastique, mais aussi de sensibiliser aux comportements de recyclage</a:t>
            </a:r>
            <a:endParaRPr lang="en" noProof="0"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noProof="0" dirty="0" smtClean="0"/>
              <a:t>L’</a:t>
            </a:r>
            <a:r>
              <a:rPr lang="fr-FR" noProof="0" dirty="0" err="1" smtClean="0"/>
              <a:t>instalation</a:t>
            </a:r>
            <a:r>
              <a:rPr lang="fr-FR" noProof="0" dirty="0" smtClean="0"/>
              <a:t> des distributeurs GREEN PLUS, placé dans des lieux publics, chargé de bouteilles en plastique, traitez le plastique sur place en le transformant en granulés de plastique de haute qualité, en prenant la place des détaillants et du complexe de collecte</a:t>
            </a:r>
            <a:endParaRPr lang="en-US" noProof="0" dirty="0" smtClean="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GREEN PLUS génère plusieurs catégories avec divers avantage sociale et </a:t>
            </a:r>
            <a:r>
              <a:rPr lang="fr-FR" dirty="0" err="1" smtClean="0"/>
              <a:t>envirementale</a:t>
            </a:r>
            <a:r>
              <a:rPr lang="fr-FR" baseline="0" dirty="0" smtClean="0"/>
              <a:t> </a:t>
            </a:r>
            <a:r>
              <a:rPr lang="fr-FR" dirty="0" smtClean="0"/>
              <a:t> pour les gens devient</a:t>
            </a:r>
            <a:r>
              <a:rPr lang="fr-FR" baseline="0" dirty="0" smtClean="0"/>
              <a:t> </a:t>
            </a:r>
            <a:r>
              <a:rPr lang="fr-FR" dirty="0" smtClean="0"/>
              <a:t> motiver vers le recyclage.</a:t>
            </a:r>
          </a:p>
          <a:p>
            <a:r>
              <a:rPr lang="fr-FR" dirty="0" smtClean="0"/>
              <a:t>vie  plus agréable –environnement </a:t>
            </a:r>
            <a:r>
              <a:rPr lang="fr-FR" dirty="0" err="1" smtClean="0"/>
              <a:t>ecologique</a:t>
            </a:r>
            <a:endParaRPr lang="fr-FR" dirty="0" smtClean="0"/>
          </a:p>
          <a:p>
            <a:r>
              <a:rPr lang="fr-FR" dirty="0" smtClean="0"/>
              <a:t>Tirez-</a:t>
            </a:r>
            <a:r>
              <a:rPr lang="fr-FR" dirty="0" err="1" smtClean="0"/>
              <a:t>ganiez</a:t>
            </a:r>
            <a:r>
              <a:rPr lang="fr-FR" dirty="0" smtClean="0"/>
              <a:t>-nous</a:t>
            </a:r>
            <a:r>
              <a:rPr lang="fr-FR" baseline="0" dirty="0" smtClean="0"/>
              <a:t> recyclons</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fournissons également une application mobile pour aider les utilisateurs à trouver les distributeurs GREEN PLUS le plus proches.</a:t>
            </a:r>
            <a:endParaRPr lang="fr-FR" dirty="0"/>
          </a:p>
        </p:txBody>
      </p:sp>
      <p:sp>
        <p:nvSpPr>
          <p:cNvPr id="4" name="Espace réservé du numéro de diapositive 3"/>
          <p:cNvSpPr>
            <a:spLocks noGrp="1"/>
          </p:cNvSpPr>
          <p:nvPr>
            <p:ph type="sldNum" sz="quarter" idx="10"/>
          </p:nvPr>
        </p:nvSpPr>
        <p:spPr/>
        <p:txBody>
          <a:bodyPr/>
          <a:lstStyle/>
          <a:p>
            <a:fld id="{3A1820B1-7ECE-4E98-8FFF-CE367502EC24}"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291410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327815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200757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264057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226331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37130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273306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412241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394264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86341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EABF29-EC4D-43ED-8227-AFAE628FFE05}" type="datetimeFigureOut">
              <a:rPr lang="fr-FR" smtClean="0"/>
              <a:pPr/>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63705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ABF29-EC4D-43ED-8227-AFAE628FFE05}" type="datetimeFigureOut">
              <a:rPr lang="fr-FR" smtClean="0"/>
              <a:pPr/>
              <a:t>04/03/2021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41B1D-6BD2-4DE2-BF5B-CC8D79B3C905}" type="slidenum">
              <a:rPr lang="fr-FR" smtClean="0"/>
              <a:pPr/>
              <a:t>‹N°›</a:t>
            </a:fld>
            <a:endParaRPr lang="fr-FR"/>
          </a:p>
        </p:txBody>
      </p:sp>
    </p:spTree>
    <p:extLst>
      <p:ext uri="{BB962C8B-B14F-4D97-AF65-F5344CB8AC3E}">
        <p14:creationId xmlns:p14="http://schemas.microsoft.com/office/powerpoint/2010/main" xmlns="" val="101076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10330747-Green-recycling-round-background-Stock-Vector-waste-recycle-bin.jpg"/>
          <p:cNvPicPr>
            <a:picLocks noChangeAspect="1"/>
          </p:cNvPicPr>
          <p:nvPr/>
        </p:nvPicPr>
        <p:blipFill>
          <a:blip r:embed="rId3"/>
          <a:stretch>
            <a:fillRect/>
          </a:stretch>
        </p:blipFill>
        <p:spPr>
          <a:xfrm>
            <a:off x="0" y="0"/>
            <a:ext cx="12192000" cy="6858000"/>
          </a:xfrm>
          <a:prstGeom prst="rect">
            <a:avLst/>
          </a:prstGeom>
        </p:spPr>
      </p:pic>
      <p:pic>
        <p:nvPicPr>
          <p:cNvPr id="4" name="Image 3" descr="59500058_449459085822876_3875025378279948288_n.jpg"/>
          <p:cNvPicPr>
            <a:picLocks noChangeAspect="1"/>
          </p:cNvPicPr>
          <p:nvPr/>
        </p:nvPicPr>
        <p:blipFill>
          <a:blip r:embed="rId4"/>
          <a:stretch>
            <a:fillRect/>
          </a:stretch>
        </p:blipFill>
        <p:spPr>
          <a:xfrm>
            <a:off x="2017987" y="0"/>
            <a:ext cx="8269506"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seeerrr.png"/>
          <p:cNvPicPr>
            <a:picLocks noChangeAspect="1"/>
          </p:cNvPicPr>
          <p:nvPr/>
        </p:nvPicPr>
        <p:blipFill>
          <a:blip r:embed="rId3"/>
          <a:stretch>
            <a:fillRect/>
          </a:stretch>
        </p:blipFill>
        <p:spPr>
          <a:xfrm>
            <a:off x="0" y="1"/>
            <a:ext cx="12192000" cy="6858000"/>
          </a:xfrm>
          <a:prstGeom prst="rect">
            <a:avLst/>
          </a:prstGeom>
        </p:spPr>
      </p:pic>
      <p:sp>
        <p:nvSpPr>
          <p:cNvPr id="5" name="ZoneTexte 4"/>
          <p:cNvSpPr txBox="1"/>
          <p:nvPr/>
        </p:nvSpPr>
        <p:spPr>
          <a:xfrm>
            <a:off x="142127" y="99932"/>
            <a:ext cx="4901791" cy="400110"/>
          </a:xfrm>
          <a:prstGeom prst="rect">
            <a:avLst/>
          </a:prstGeom>
          <a:solidFill>
            <a:schemeClr val="accent3">
              <a:lumMod val="75000"/>
            </a:schemeClr>
          </a:solidFill>
          <a:ln>
            <a:solidFill>
              <a:schemeClr val="accent3">
                <a:lumMod val="75000"/>
              </a:schemeClr>
            </a:solidFill>
          </a:ln>
        </p:spPr>
        <p:txBody>
          <a:bodyPr wrap="none" rtlCol="0">
            <a:spAutoFit/>
          </a:bodyPr>
          <a:lstStyle/>
          <a:p>
            <a:r>
              <a:rPr lang="fr-FR" sz="2000" b="1" dirty="0" smtClean="0">
                <a:solidFill>
                  <a:schemeClr val="bg1"/>
                </a:solidFill>
              </a:rPr>
              <a:t>User </a:t>
            </a:r>
            <a:r>
              <a:rPr lang="en" sz="2000" b="1" dirty="0" smtClean="0">
                <a:solidFill>
                  <a:schemeClr val="bg1"/>
                </a:solidFill>
              </a:rPr>
              <a:t>experience with Green Plus mobile app</a:t>
            </a:r>
            <a:endParaRPr lang="en" sz="2000" b="1" dirty="0">
              <a:solidFill>
                <a:schemeClr val="bg1"/>
              </a:solidFill>
            </a:endParaRPr>
          </a:p>
        </p:txBody>
      </p:sp>
      <p:sp>
        <p:nvSpPr>
          <p:cNvPr id="6" name="Shape 196"/>
          <p:cNvSpPr txBox="1">
            <a:spLocks noGrp="1"/>
          </p:cNvSpPr>
          <p:nvPr>
            <p:ph type="sldNum" idx="12"/>
          </p:nvPr>
        </p:nvSpPr>
        <p:spPr>
          <a:xfrm>
            <a:off x="1" y="6322064"/>
            <a:ext cx="382772"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tx1"/>
                </a:solidFill>
              </a:rPr>
              <a:t>8</a:t>
            </a:r>
            <a:endParaRPr lang="fr-FR" sz="2400" b="1" dirty="0">
              <a:solidFill>
                <a:schemeClr val="tx1"/>
              </a:solidFill>
            </a:endParaRPr>
          </a:p>
        </p:txBody>
      </p:sp>
    </p:spTree>
    <p:extLst>
      <p:ext uri="{BB962C8B-B14F-4D97-AF65-F5344CB8AC3E}">
        <p14:creationId xmlns:p14="http://schemas.microsoft.com/office/powerpoint/2010/main" xmlns="" val="4270111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5"/>
          <p:cNvSpPr/>
          <p:nvPr/>
        </p:nvSpPr>
        <p:spPr>
          <a:xfrm>
            <a:off x="2864011" y="1613247"/>
            <a:ext cx="2952855" cy="2382684"/>
          </a:xfrm>
          <a:prstGeom prst="ellipse">
            <a:avLst/>
          </a:prstGeom>
          <a:noFill/>
          <a:ln w="38100" cap="flat" cmpd="sng">
            <a:solidFill>
              <a:schemeClr val="accent3">
                <a:lumMod val="75000"/>
                <a:alpha val="67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Varela"/>
              <a:ea typeface="Varela"/>
              <a:cs typeface="Varela"/>
              <a:sym typeface="Varela"/>
            </a:endParaRPr>
          </a:p>
        </p:txBody>
      </p:sp>
      <p:sp>
        <p:nvSpPr>
          <p:cNvPr id="5" name="Shape 156"/>
          <p:cNvSpPr/>
          <p:nvPr/>
        </p:nvSpPr>
        <p:spPr>
          <a:xfrm>
            <a:off x="5292903" y="1684685"/>
            <a:ext cx="3071834" cy="2343904"/>
          </a:xfrm>
          <a:prstGeom prst="ellipse">
            <a:avLst/>
          </a:prstGeom>
          <a:noFill/>
          <a:ln w="38100" cap="flat" cmpd="sng">
            <a:solidFill>
              <a:schemeClr val="accent3">
                <a:lumMod val="75000"/>
                <a:alpha val="67000"/>
              </a:schemeClr>
            </a:solidFill>
            <a:prstDash val="solid"/>
            <a:round/>
            <a:headEnd type="none" w="sm" len="sm"/>
            <a:tailEnd type="none" w="sm" len="sm"/>
          </a:ln>
        </p:spPr>
        <p:txBody>
          <a:bodyPr spcFirstLastPara="1" wrap="square" lIns="91425" tIns="91425" rIns="91425" bIns="91425" anchor="ctr" anchorCtr="0">
            <a:noAutofit/>
          </a:bodyPr>
          <a:lstStyle/>
          <a:p>
            <a:pPr lvl="0" algn="ctr"/>
            <a:r>
              <a:rPr lang="fr-FR" b="1" dirty="0" smtClean="0">
                <a:latin typeface="Varela"/>
                <a:ea typeface="Varela"/>
                <a:cs typeface="Varela"/>
                <a:sym typeface="Varela"/>
              </a:rPr>
              <a:t>Amélioration la gestion des déchets</a:t>
            </a:r>
            <a:endParaRPr lang="fr-FR" b="1" dirty="0">
              <a:latin typeface="Varela"/>
              <a:ea typeface="Varela"/>
              <a:cs typeface="Varela"/>
              <a:sym typeface="Varela"/>
            </a:endParaRPr>
          </a:p>
        </p:txBody>
      </p:sp>
      <p:sp>
        <p:nvSpPr>
          <p:cNvPr id="6" name="Shape 155"/>
          <p:cNvSpPr/>
          <p:nvPr/>
        </p:nvSpPr>
        <p:spPr>
          <a:xfrm>
            <a:off x="3935581" y="3256321"/>
            <a:ext cx="3023495" cy="2774944"/>
          </a:xfrm>
          <a:prstGeom prst="ellipse">
            <a:avLst/>
          </a:prstGeom>
          <a:noFill/>
          <a:ln w="38100" cap="flat" cmpd="sng">
            <a:solidFill>
              <a:schemeClr val="accent3">
                <a:lumMod val="75000"/>
                <a:alpha val="67000"/>
              </a:schemeClr>
            </a:solidFill>
            <a:prstDash val="solid"/>
            <a:round/>
            <a:headEnd type="none" w="sm" len="sm"/>
            <a:tailEnd type="none" w="sm" len="sm"/>
          </a:ln>
        </p:spPr>
        <p:txBody>
          <a:bodyPr spcFirstLastPara="1" wrap="square" lIns="91425" tIns="91425" rIns="91425" bIns="91425" anchor="ctr" anchorCtr="0">
            <a:noAutofit/>
          </a:bodyPr>
          <a:lstStyle/>
          <a:p>
            <a:pPr lvl="0" algn="ctr"/>
            <a:endParaRPr lang="fr-FR" dirty="0">
              <a:latin typeface="Varela"/>
              <a:ea typeface="Varela"/>
              <a:cs typeface="Varela"/>
              <a:sym typeface="Varela"/>
            </a:endParaRPr>
          </a:p>
          <a:p>
            <a:pPr lvl="0" algn="ctr"/>
            <a:r>
              <a:rPr lang="fr-FR" b="1" dirty="0" smtClean="0">
                <a:latin typeface="Varela"/>
                <a:ea typeface="Varela"/>
                <a:cs typeface="Varela"/>
                <a:sym typeface="Varela"/>
              </a:rPr>
              <a:t>Changer le comportement des gens envers le recyclage tout en améliorant les conditions de vie</a:t>
            </a:r>
            <a:r>
              <a:rPr lang="en" b="1" dirty="0" smtClean="0">
                <a:latin typeface="Varela"/>
                <a:ea typeface="Varela"/>
                <a:cs typeface="Varela"/>
                <a:sym typeface="Varela"/>
              </a:rPr>
              <a:t>“barbecha”</a:t>
            </a:r>
            <a:endParaRPr lang="en" b="1" dirty="0">
              <a:latin typeface="Varela"/>
              <a:ea typeface="Varela"/>
              <a:cs typeface="Varela"/>
              <a:sym typeface="Varela"/>
            </a:endParaRPr>
          </a:p>
        </p:txBody>
      </p:sp>
      <p:sp>
        <p:nvSpPr>
          <p:cNvPr id="7" name="ZoneTexte 6"/>
          <p:cNvSpPr txBox="1"/>
          <p:nvPr/>
        </p:nvSpPr>
        <p:spPr>
          <a:xfrm>
            <a:off x="338070" y="361189"/>
            <a:ext cx="4684296" cy="584775"/>
          </a:xfrm>
          <a:prstGeom prst="rect">
            <a:avLst/>
          </a:prstGeom>
          <a:solidFill>
            <a:schemeClr val="accent3">
              <a:lumMod val="75000"/>
            </a:schemeClr>
          </a:solidFill>
          <a:ln>
            <a:solidFill>
              <a:schemeClr val="accent3">
                <a:lumMod val="75000"/>
              </a:schemeClr>
            </a:solidFill>
          </a:ln>
        </p:spPr>
        <p:txBody>
          <a:bodyPr wrap="none" rtlCol="0">
            <a:spAutoFit/>
          </a:bodyPr>
          <a:lstStyle/>
          <a:p>
            <a:r>
              <a:rPr lang="en-US" sz="3200" b="1" dirty="0" err="1" smtClean="0">
                <a:solidFill>
                  <a:schemeClr val="bg1"/>
                </a:solidFill>
              </a:rPr>
              <a:t>L'impact</a:t>
            </a:r>
            <a:r>
              <a:rPr lang="en-US" sz="3200" b="1" dirty="0" smtClean="0">
                <a:solidFill>
                  <a:schemeClr val="bg1"/>
                </a:solidFill>
              </a:rPr>
              <a:t> de </a:t>
            </a:r>
            <a:r>
              <a:rPr lang="en-US" sz="3200" b="1" dirty="0" err="1" smtClean="0">
                <a:solidFill>
                  <a:schemeClr val="bg1"/>
                </a:solidFill>
              </a:rPr>
              <a:t>notre</a:t>
            </a:r>
            <a:r>
              <a:rPr lang="en-US" sz="3200" b="1" dirty="0" smtClean="0">
                <a:solidFill>
                  <a:schemeClr val="bg1"/>
                </a:solidFill>
              </a:rPr>
              <a:t> solution</a:t>
            </a:r>
            <a:endParaRPr lang="fr-FR" sz="3200" b="1" dirty="0" smtClean="0">
              <a:solidFill>
                <a:schemeClr val="bg1"/>
              </a:solidFill>
            </a:endParaRPr>
          </a:p>
        </p:txBody>
      </p:sp>
      <p:sp>
        <p:nvSpPr>
          <p:cNvPr id="8" name="Shape 196"/>
          <p:cNvSpPr txBox="1">
            <a:spLocks noGrp="1"/>
          </p:cNvSpPr>
          <p:nvPr>
            <p:ph type="sldNum" idx="12"/>
          </p:nvPr>
        </p:nvSpPr>
        <p:spPr>
          <a:xfrm>
            <a:off x="1" y="6322064"/>
            <a:ext cx="382772"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tx1"/>
                </a:solidFill>
              </a:rPr>
              <a:t>9</a:t>
            </a:r>
            <a:endParaRPr lang="fr-FR" sz="2400" b="1" dirty="0">
              <a:solidFill>
                <a:schemeClr val="tx1"/>
              </a:solidFill>
            </a:endParaRPr>
          </a:p>
        </p:txBody>
      </p:sp>
      <p:sp>
        <p:nvSpPr>
          <p:cNvPr id="9" name="Rectangle 8"/>
          <p:cNvSpPr/>
          <p:nvPr/>
        </p:nvSpPr>
        <p:spPr>
          <a:xfrm>
            <a:off x="3337642" y="1920501"/>
            <a:ext cx="1944042" cy="1200329"/>
          </a:xfrm>
          <a:prstGeom prst="rect">
            <a:avLst/>
          </a:prstGeom>
        </p:spPr>
        <p:txBody>
          <a:bodyPr wrap="square">
            <a:spAutoFit/>
          </a:bodyPr>
          <a:lstStyle/>
          <a:p>
            <a:r>
              <a:rPr lang="fr-FR" b="1" dirty="0" smtClean="0"/>
              <a:t>Renforcer l'image générale de la Tunisie face à la pollution</a:t>
            </a:r>
            <a:endParaRPr lang="fr-FR" b="1" dirty="0"/>
          </a:p>
        </p:txBody>
      </p:sp>
    </p:spTree>
    <p:extLst>
      <p:ext uri="{BB962C8B-B14F-4D97-AF65-F5344CB8AC3E}">
        <p14:creationId xmlns:p14="http://schemas.microsoft.com/office/powerpoint/2010/main" xmlns="" val="3815160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3566" y="243623"/>
            <a:ext cx="2348720" cy="584775"/>
          </a:xfrm>
          <a:prstGeom prst="rect">
            <a:avLst/>
          </a:prstGeom>
          <a:solidFill>
            <a:schemeClr val="accent3">
              <a:lumMod val="75000"/>
            </a:schemeClr>
          </a:solidFill>
          <a:ln>
            <a:solidFill>
              <a:schemeClr val="accent3">
                <a:lumMod val="75000"/>
              </a:schemeClr>
            </a:solidFill>
          </a:ln>
        </p:spPr>
        <p:txBody>
          <a:bodyPr wrap="none" rtlCol="0">
            <a:spAutoFit/>
          </a:bodyPr>
          <a:lstStyle/>
          <a:p>
            <a:r>
              <a:rPr lang="fr-FR" sz="3200" b="1" dirty="0" smtClean="0">
                <a:solidFill>
                  <a:schemeClr val="bg1"/>
                </a:solidFill>
              </a:rPr>
              <a:t>As Time line </a:t>
            </a:r>
          </a:p>
        </p:txBody>
      </p:sp>
      <p:pic>
        <p:nvPicPr>
          <p:cNvPr id="9" name="Imag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126" y="1082931"/>
            <a:ext cx="5813648" cy="2842684"/>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77816" y="1087821"/>
            <a:ext cx="5322309" cy="4887311"/>
          </a:xfrm>
          <a:prstGeom prst="rect">
            <a:avLst/>
          </a:prstGeom>
        </p:spPr>
      </p:pic>
    </p:spTree>
    <p:extLst>
      <p:ext uri="{BB962C8B-B14F-4D97-AF65-F5344CB8AC3E}">
        <p14:creationId xmlns:p14="http://schemas.microsoft.com/office/powerpoint/2010/main" xmlns="" val="1107727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58379545_2232993326760338_1397461673832349696_o.jpg"/>
          <p:cNvPicPr>
            <a:picLocks noChangeAspect="1"/>
          </p:cNvPicPr>
          <p:nvPr/>
        </p:nvPicPr>
        <p:blipFill>
          <a:blip r:embed="rId3"/>
          <a:stretch>
            <a:fillRect/>
          </a:stretch>
        </p:blipFill>
        <p:spPr>
          <a:xfrm>
            <a:off x="8181481" y="3754880"/>
            <a:ext cx="3515402" cy="2796363"/>
          </a:xfrm>
          <a:prstGeom prst="rect">
            <a:avLst/>
          </a:prstGeom>
        </p:spPr>
      </p:pic>
      <p:pic>
        <p:nvPicPr>
          <p:cNvPr id="9" name="Image 8" descr="Smart-City-Kairouan.jpg"/>
          <p:cNvPicPr>
            <a:picLocks noChangeAspect="1"/>
          </p:cNvPicPr>
          <p:nvPr/>
        </p:nvPicPr>
        <p:blipFill>
          <a:blip r:embed="rId4"/>
          <a:stretch>
            <a:fillRect/>
          </a:stretch>
        </p:blipFill>
        <p:spPr>
          <a:xfrm>
            <a:off x="1" y="0"/>
            <a:ext cx="4135272" cy="6858000"/>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4202658" y="245661"/>
            <a:ext cx="3822226" cy="6387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57311694_364949700780997_9182686477379698688_n.jpg"/>
          <p:cNvPicPr>
            <a:picLocks noChangeAspect="1"/>
          </p:cNvPicPr>
          <p:nvPr/>
        </p:nvPicPr>
        <p:blipFill>
          <a:blip r:embed="rId3" cstate="print"/>
          <a:stretch>
            <a:fillRect/>
          </a:stretch>
        </p:blipFill>
        <p:spPr>
          <a:xfrm>
            <a:off x="3844798" y="4354281"/>
            <a:ext cx="1357322" cy="1696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descr="57377473_362078971093180_7211932126495637504_n.png"/>
          <p:cNvPicPr>
            <a:picLocks noChangeAspect="1"/>
          </p:cNvPicPr>
          <p:nvPr/>
        </p:nvPicPr>
        <p:blipFill>
          <a:blip r:embed="rId4" cstate="print"/>
          <a:stretch>
            <a:fillRect/>
          </a:stretch>
        </p:blipFill>
        <p:spPr>
          <a:xfrm>
            <a:off x="5487872" y="1211009"/>
            <a:ext cx="1565539" cy="1596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descr="57511667_2734155286601855_5388160704761036800_n.png"/>
          <p:cNvPicPr>
            <a:picLocks noChangeAspect="1"/>
          </p:cNvPicPr>
          <p:nvPr/>
        </p:nvPicPr>
        <p:blipFill>
          <a:blip r:embed="rId5" cstate="print"/>
          <a:stretch>
            <a:fillRect/>
          </a:stretch>
        </p:blipFill>
        <p:spPr>
          <a:xfrm>
            <a:off x="8845458" y="925257"/>
            <a:ext cx="1169762" cy="207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57543570_287898898832344_24841008508305408_n.png"/>
          <p:cNvPicPr>
            <a:picLocks noChangeAspect="1"/>
          </p:cNvPicPr>
          <p:nvPr/>
        </p:nvPicPr>
        <p:blipFill>
          <a:blip r:embed="rId6" cstate="print"/>
          <a:stretch>
            <a:fillRect/>
          </a:stretch>
        </p:blipFill>
        <p:spPr>
          <a:xfrm>
            <a:off x="2416039" y="1179046"/>
            <a:ext cx="1643074" cy="155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58443793_1842613635869577_2726793015887659008_n.png"/>
          <p:cNvPicPr>
            <a:picLocks noChangeAspect="1"/>
          </p:cNvPicPr>
          <p:nvPr/>
        </p:nvPicPr>
        <p:blipFill>
          <a:blip r:embed="rId7" cstate="print"/>
          <a:stretch>
            <a:fillRect/>
          </a:stretch>
        </p:blipFill>
        <p:spPr>
          <a:xfrm>
            <a:off x="7273822" y="4282843"/>
            <a:ext cx="1714511" cy="1663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ZoneTexte 8"/>
          <p:cNvSpPr txBox="1"/>
          <p:nvPr/>
        </p:nvSpPr>
        <p:spPr>
          <a:xfrm>
            <a:off x="2352311" y="2925521"/>
            <a:ext cx="1887761" cy="646331"/>
          </a:xfrm>
          <a:prstGeom prst="rect">
            <a:avLst/>
          </a:prstGeom>
          <a:noFill/>
          <a:ln>
            <a:noFill/>
          </a:ln>
        </p:spPr>
        <p:txBody>
          <a:bodyPr wrap="none" rtlCol="0">
            <a:spAutoFit/>
          </a:bodyPr>
          <a:lstStyle/>
          <a:p>
            <a:pPr algn="ctr"/>
            <a:r>
              <a:rPr lang="fr-FR" dirty="0" smtClean="0"/>
              <a:t>Khelifi </a:t>
            </a:r>
            <a:r>
              <a:rPr lang="fr-FR" dirty="0" err="1"/>
              <a:t>K</a:t>
            </a:r>
            <a:r>
              <a:rPr lang="fr-FR" dirty="0" err="1" smtClean="0"/>
              <a:t>hayreddin</a:t>
            </a:r>
            <a:endParaRPr lang="fr-FR" dirty="0" smtClean="0"/>
          </a:p>
          <a:p>
            <a:pPr algn="ctr"/>
            <a:r>
              <a:rPr lang="fr-FR" dirty="0" err="1" smtClean="0"/>
              <a:t>Founder</a:t>
            </a:r>
            <a:r>
              <a:rPr lang="fr-FR" dirty="0" smtClean="0"/>
              <a:t> &amp; CEO</a:t>
            </a:r>
            <a:endParaRPr lang="fr-FR" dirty="0"/>
          </a:p>
        </p:txBody>
      </p:sp>
      <p:sp>
        <p:nvSpPr>
          <p:cNvPr id="10" name="ZoneTexte 9"/>
          <p:cNvSpPr txBox="1"/>
          <p:nvPr/>
        </p:nvSpPr>
        <p:spPr>
          <a:xfrm>
            <a:off x="5059244" y="2996959"/>
            <a:ext cx="2014527" cy="646331"/>
          </a:xfrm>
          <a:prstGeom prst="rect">
            <a:avLst/>
          </a:prstGeom>
          <a:noFill/>
          <a:ln>
            <a:noFill/>
          </a:ln>
        </p:spPr>
        <p:txBody>
          <a:bodyPr wrap="none" rtlCol="0">
            <a:spAutoFit/>
          </a:bodyPr>
          <a:lstStyle/>
          <a:p>
            <a:pPr algn="ctr"/>
            <a:r>
              <a:rPr lang="fr-FR" dirty="0" err="1" smtClean="0"/>
              <a:t>Khodmi</a:t>
            </a:r>
            <a:r>
              <a:rPr lang="fr-FR" dirty="0" smtClean="0"/>
              <a:t> Samir</a:t>
            </a:r>
          </a:p>
          <a:p>
            <a:pPr algn="ctr"/>
            <a:r>
              <a:rPr lang="fr-FR" dirty="0" err="1" smtClean="0"/>
              <a:t>Operation</a:t>
            </a:r>
            <a:r>
              <a:rPr lang="fr-FR" dirty="0" smtClean="0"/>
              <a:t> manager</a:t>
            </a:r>
            <a:endParaRPr lang="fr-FR" dirty="0"/>
          </a:p>
        </p:txBody>
      </p:sp>
      <p:sp>
        <p:nvSpPr>
          <p:cNvPr id="11" name="ZoneTexte 10"/>
          <p:cNvSpPr txBox="1"/>
          <p:nvPr/>
        </p:nvSpPr>
        <p:spPr>
          <a:xfrm>
            <a:off x="8131078" y="2996959"/>
            <a:ext cx="2543389" cy="923330"/>
          </a:xfrm>
          <a:prstGeom prst="rect">
            <a:avLst/>
          </a:prstGeom>
          <a:noFill/>
          <a:ln>
            <a:noFill/>
          </a:ln>
        </p:spPr>
        <p:txBody>
          <a:bodyPr wrap="none" rtlCol="0">
            <a:spAutoFit/>
          </a:bodyPr>
          <a:lstStyle/>
          <a:p>
            <a:pPr algn="ctr"/>
            <a:r>
              <a:rPr lang="fr-FR" dirty="0" err="1" smtClean="0"/>
              <a:t>Azouzi</a:t>
            </a:r>
            <a:r>
              <a:rPr lang="fr-FR" dirty="0" smtClean="0"/>
              <a:t> </a:t>
            </a:r>
            <a:r>
              <a:rPr lang="fr-FR" dirty="0" err="1" smtClean="0"/>
              <a:t>Kawther</a:t>
            </a:r>
            <a:endParaRPr lang="fr-FR" dirty="0" smtClean="0"/>
          </a:p>
          <a:p>
            <a:pPr algn="ctr"/>
            <a:r>
              <a:rPr lang="fr-FR" dirty="0" smtClean="0"/>
              <a:t>IT </a:t>
            </a:r>
            <a:r>
              <a:rPr lang="fr-FR" dirty="0" err="1" smtClean="0"/>
              <a:t>devolopment</a:t>
            </a:r>
            <a:r>
              <a:rPr lang="fr-FR" dirty="0" smtClean="0"/>
              <a:t> manager</a:t>
            </a:r>
          </a:p>
          <a:p>
            <a:pPr algn="ctr"/>
            <a:endParaRPr lang="fr-FR" dirty="0"/>
          </a:p>
        </p:txBody>
      </p:sp>
      <p:sp>
        <p:nvSpPr>
          <p:cNvPr id="12" name="ZoneTexte 11"/>
          <p:cNvSpPr txBox="1"/>
          <p:nvPr/>
        </p:nvSpPr>
        <p:spPr>
          <a:xfrm>
            <a:off x="4273426" y="6354545"/>
            <a:ext cx="184731" cy="369332"/>
          </a:xfrm>
          <a:prstGeom prst="rect">
            <a:avLst/>
          </a:prstGeom>
          <a:noFill/>
        </p:spPr>
        <p:txBody>
          <a:bodyPr wrap="none" rtlCol="0">
            <a:spAutoFit/>
          </a:bodyPr>
          <a:lstStyle/>
          <a:p>
            <a:endParaRPr lang="fr-FR" dirty="0"/>
          </a:p>
        </p:txBody>
      </p:sp>
      <p:sp>
        <p:nvSpPr>
          <p:cNvPr id="13" name="ZoneTexte 12"/>
          <p:cNvSpPr txBox="1"/>
          <p:nvPr/>
        </p:nvSpPr>
        <p:spPr>
          <a:xfrm>
            <a:off x="7080464" y="6140231"/>
            <a:ext cx="2178290" cy="646331"/>
          </a:xfrm>
          <a:prstGeom prst="rect">
            <a:avLst/>
          </a:prstGeom>
          <a:noFill/>
        </p:spPr>
        <p:txBody>
          <a:bodyPr wrap="none" rtlCol="0">
            <a:spAutoFit/>
          </a:bodyPr>
          <a:lstStyle/>
          <a:p>
            <a:pPr algn="ctr"/>
            <a:r>
              <a:rPr lang="fr-FR" dirty="0" err="1" smtClean="0"/>
              <a:t>Hajjej</a:t>
            </a:r>
            <a:r>
              <a:rPr lang="fr-FR" dirty="0" smtClean="0"/>
              <a:t> </a:t>
            </a:r>
            <a:r>
              <a:rPr lang="fr-FR" dirty="0" err="1" smtClean="0"/>
              <a:t>Bilel</a:t>
            </a:r>
            <a:endParaRPr lang="fr-FR" dirty="0" smtClean="0"/>
          </a:p>
          <a:p>
            <a:pPr algn="ctr"/>
            <a:r>
              <a:rPr lang="fr-FR" dirty="0" smtClean="0"/>
              <a:t>Sales-</a:t>
            </a:r>
            <a:r>
              <a:rPr lang="fr-FR" dirty="0" err="1" smtClean="0"/>
              <a:t>technical</a:t>
            </a:r>
            <a:r>
              <a:rPr lang="fr-FR" dirty="0" smtClean="0"/>
              <a:t> EMEA</a:t>
            </a:r>
            <a:endParaRPr lang="fr-FR" dirty="0"/>
          </a:p>
        </p:txBody>
      </p:sp>
      <p:sp>
        <p:nvSpPr>
          <p:cNvPr id="14" name="ZoneTexte 13"/>
          <p:cNvSpPr txBox="1"/>
          <p:nvPr/>
        </p:nvSpPr>
        <p:spPr>
          <a:xfrm>
            <a:off x="3559046" y="6211669"/>
            <a:ext cx="1729128" cy="646331"/>
          </a:xfrm>
          <a:prstGeom prst="rect">
            <a:avLst/>
          </a:prstGeom>
          <a:noFill/>
        </p:spPr>
        <p:txBody>
          <a:bodyPr wrap="none" rtlCol="0">
            <a:spAutoFit/>
          </a:bodyPr>
          <a:lstStyle/>
          <a:p>
            <a:pPr algn="ctr"/>
            <a:r>
              <a:rPr lang="fr-FR" dirty="0" smtClean="0"/>
              <a:t>Hommes Sophia</a:t>
            </a:r>
          </a:p>
          <a:p>
            <a:pPr algn="ctr"/>
            <a:r>
              <a:rPr lang="fr-FR" dirty="0" smtClean="0"/>
              <a:t>Project manager</a:t>
            </a:r>
            <a:endParaRPr lang="fr-FR" dirty="0"/>
          </a:p>
        </p:txBody>
      </p:sp>
      <p:sp>
        <p:nvSpPr>
          <p:cNvPr id="15" name="ZoneTexte 14"/>
          <p:cNvSpPr txBox="1"/>
          <p:nvPr/>
        </p:nvSpPr>
        <p:spPr>
          <a:xfrm>
            <a:off x="220955" y="263537"/>
            <a:ext cx="2633863" cy="584775"/>
          </a:xfrm>
          <a:prstGeom prst="rect">
            <a:avLst/>
          </a:prstGeom>
          <a:solidFill>
            <a:schemeClr val="accent3">
              <a:lumMod val="75000"/>
            </a:schemeClr>
          </a:solidFill>
          <a:ln>
            <a:solidFill>
              <a:schemeClr val="accent3">
                <a:lumMod val="75000"/>
              </a:schemeClr>
            </a:solidFill>
          </a:ln>
        </p:spPr>
        <p:txBody>
          <a:bodyPr wrap="none" rtlCol="0">
            <a:spAutoFit/>
          </a:bodyPr>
          <a:lstStyle/>
          <a:p>
            <a:r>
              <a:rPr lang="fr-FR" sz="3200" b="1" dirty="0" smtClean="0">
                <a:solidFill>
                  <a:schemeClr val="bg1"/>
                </a:solidFill>
              </a:rPr>
              <a:t>Team </a:t>
            </a:r>
            <a:r>
              <a:rPr lang="en" sz="3200" b="1" dirty="0" smtClean="0">
                <a:solidFill>
                  <a:schemeClr val="bg1"/>
                </a:solidFill>
              </a:rPr>
              <a:t>member</a:t>
            </a:r>
            <a:endParaRPr lang="en" sz="3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barbécha.png"/>
          <p:cNvPicPr>
            <a:picLocks noChangeAspect="1"/>
          </p:cNvPicPr>
          <p:nvPr/>
        </p:nvPicPr>
        <p:blipFill>
          <a:blip r:embed="rId3"/>
          <a:stretch>
            <a:fillRect/>
          </a:stretch>
        </p:blipFill>
        <p:spPr>
          <a:xfrm>
            <a:off x="-1355311" y="-1111006"/>
            <a:ext cx="13547311" cy="7969006"/>
          </a:xfrm>
          <a:prstGeom prst="rect">
            <a:avLst/>
          </a:prstGeom>
        </p:spPr>
      </p:pic>
      <p:pic>
        <p:nvPicPr>
          <p:cNvPr id="9" name="Image 8" descr="gris.png"/>
          <p:cNvPicPr>
            <a:picLocks noChangeAspect="1"/>
          </p:cNvPicPr>
          <p:nvPr/>
        </p:nvPicPr>
        <p:blipFill>
          <a:blip r:embed="rId4"/>
          <a:stretch>
            <a:fillRect/>
          </a:stretch>
        </p:blipFill>
        <p:spPr>
          <a:xfrm>
            <a:off x="-1418896" y="1726911"/>
            <a:ext cx="13610896" cy="3184636"/>
          </a:xfrm>
          <a:prstGeom prst="rect">
            <a:avLst/>
          </a:prstGeom>
        </p:spPr>
      </p:pic>
      <p:sp>
        <p:nvSpPr>
          <p:cNvPr id="5" name="ZoneTexte 4"/>
          <p:cNvSpPr txBox="1"/>
          <p:nvPr/>
        </p:nvSpPr>
        <p:spPr>
          <a:xfrm>
            <a:off x="1100110" y="3574819"/>
            <a:ext cx="5126083" cy="1969770"/>
          </a:xfrm>
          <a:prstGeom prst="rect">
            <a:avLst/>
          </a:prstGeom>
          <a:noFill/>
        </p:spPr>
        <p:txBody>
          <a:bodyPr wrap="none" rtlCol="0">
            <a:spAutoFit/>
          </a:bodyPr>
          <a:lstStyle/>
          <a:p>
            <a:r>
              <a:rPr lang="fr-FR" sz="4800" b="1" dirty="0" smtClean="0">
                <a:solidFill>
                  <a:srgbClr val="FFC000"/>
                </a:solidFill>
              </a:rPr>
              <a:t>1 </a:t>
            </a:r>
            <a:r>
              <a:rPr lang="fr-FR" sz="4800" b="1" dirty="0" err="1" smtClean="0">
                <a:solidFill>
                  <a:srgbClr val="FFC000"/>
                </a:solidFill>
              </a:rPr>
              <a:t>dt</a:t>
            </a:r>
            <a:r>
              <a:rPr lang="fr-FR" sz="4800" b="1" dirty="0" smtClean="0">
                <a:solidFill>
                  <a:srgbClr val="FFC000"/>
                </a:solidFill>
              </a:rPr>
              <a:t> min</a:t>
            </a:r>
          </a:p>
          <a:p>
            <a:r>
              <a:rPr lang="fr-FR" sz="2800" dirty="0" smtClean="0"/>
              <a:t>Frais pour 1kg de granulés vendus</a:t>
            </a:r>
          </a:p>
          <a:p>
            <a:pPr lvl="0"/>
            <a:r>
              <a:rPr lang="en-US" sz="2800" b="1" dirty="0" smtClean="0">
                <a:solidFill>
                  <a:schemeClr val="bg1"/>
                </a:solidFill>
                <a:latin typeface="Varela" panose="020B0604020202020204" charset="0"/>
              </a:rPr>
              <a:t> </a:t>
            </a:r>
          </a:p>
          <a:p>
            <a:endParaRPr lang="fr-FR" dirty="0"/>
          </a:p>
        </p:txBody>
      </p:sp>
      <p:sp>
        <p:nvSpPr>
          <p:cNvPr id="6" name="ZoneTexte 5"/>
          <p:cNvSpPr txBox="1"/>
          <p:nvPr/>
        </p:nvSpPr>
        <p:spPr>
          <a:xfrm>
            <a:off x="4507981" y="1779538"/>
            <a:ext cx="6659195" cy="1261884"/>
          </a:xfrm>
          <a:prstGeom prst="rect">
            <a:avLst/>
          </a:prstGeom>
          <a:noFill/>
        </p:spPr>
        <p:txBody>
          <a:bodyPr wrap="none" rtlCol="0">
            <a:spAutoFit/>
          </a:bodyPr>
          <a:lstStyle/>
          <a:p>
            <a:pPr algn="r"/>
            <a:r>
              <a:rPr lang="fr-FR" sz="4800" b="1" dirty="0" smtClean="0">
                <a:solidFill>
                  <a:srgbClr val="FFC000"/>
                </a:solidFill>
              </a:rPr>
              <a:t>0.15 DT</a:t>
            </a:r>
          </a:p>
          <a:p>
            <a:pPr lvl="0" algn="r"/>
            <a:r>
              <a:rPr lang="fr-FR" sz="2800" b="1" dirty="0" smtClean="0">
                <a:solidFill>
                  <a:schemeClr val="bg1"/>
                </a:solidFill>
                <a:latin typeface="Varela" panose="020B0604020202020204" charset="0"/>
              </a:rPr>
              <a:t>Frais pour chaque ticket de téléphone</a:t>
            </a:r>
            <a:endParaRPr lang="fr-FR" sz="2800" dirty="0">
              <a:solidFill>
                <a:schemeClr val="bg1"/>
              </a:solidFill>
            </a:endParaRPr>
          </a:p>
        </p:txBody>
      </p:sp>
      <p:sp>
        <p:nvSpPr>
          <p:cNvPr id="8" name="Rectangle 7"/>
          <p:cNvSpPr/>
          <p:nvPr/>
        </p:nvSpPr>
        <p:spPr>
          <a:xfrm>
            <a:off x="298880" y="248886"/>
            <a:ext cx="3481550" cy="1200329"/>
          </a:xfrm>
          <a:prstGeom prst="rect">
            <a:avLst/>
          </a:prstGeom>
        </p:spPr>
        <p:txBody>
          <a:bodyPr wrap="square">
            <a:spAutoFit/>
          </a:bodyPr>
          <a:lstStyle/>
          <a:p>
            <a:r>
              <a:rPr lang="fr-FR" sz="3600" b="1" dirty="0" smtClean="0">
                <a:solidFill>
                  <a:schemeClr val="bg1"/>
                </a:solidFill>
              </a:rPr>
              <a:t>Modèle des revenus </a:t>
            </a:r>
          </a:p>
        </p:txBody>
      </p:sp>
      <p:sp>
        <p:nvSpPr>
          <p:cNvPr id="10" name="Shape 196"/>
          <p:cNvSpPr txBox="1">
            <a:spLocks noGrp="1"/>
          </p:cNvSpPr>
          <p:nvPr>
            <p:ph type="sldNum" idx="12"/>
          </p:nvPr>
        </p:nvSpPr>
        <p:spPr>
          <a:xfrm>
            <a:off x="1" y="6322064"/>
            <a:ext cx="510362"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bg1"/>
                </a:solidFill>
              </a:rPr>
              <a:t>13</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55"/>
          <p:cNvSpPr/>
          <p:nvPr/>
        </p:nvSpPr>
        <p:spPr>
          <a:xfrm>
            <a:off x="337015" y="3304981"/>
            <a:ext cx="3082172" cy="3129059"/>
          </a:xfrm>
          <a:prstGeom prst="ellipse">
            <a:avLst/>
          </a:prstGeom>
          <a:noFill/>
          <a:ln w="38100" cap="flat" cmpd="sng">
            <a:solidFill>
              <a:schemeClr val="accent3">
                <a:lumMod val="75000"/>
                <a:alpha val="67000"/>
              </a:schemeClr>
            </a:solidFill>
            <a:prstDash val="solid"/>
            <a:round/>
            <a:headEnd type="none" w="sm" len="sm"/>
            <a:tailEnd type="none" w="sm" len="sm"/>
          </a:ln>
        </p:spPr>
        <p:txBody>
          <a:bodyPr spcFirstLastPara="1" wrap="square" lIns="91425" tIns="91425" rIns="91425" bIns="91425" anchor="ctr" anchorCtr="0">
            <a:noAutofit/>
          </a:bodyPr>
          <a:lstStyle/>
          <a:p>
            <a:pPr lvl="0" algn="ctr"/>
            <a:endParaRPr lang="en-US" dirty="0" smtClean="0">
              <a:latin typeface="Varela"/>
              <a:ea typeface="Varela"/>
              <a:cs typeface="Varela"/>
              <a:sym typeface="Varela"/>
            </a:endParaRPr>
          </a:p>
          <a:p>
            <a:pPr marL="0" lvl="0" indent="0" algn="ctr" rtl="0">
              <a:spcBef>
                <a:spcPts val="0"/>
              </a:spcBef>
              <a:spcAft>
                <a:spcPts val="0"/>
              </a:spcAft>
              <a:buNone/>
            </a:pPr>
            <a:endParaRPr lang="en-US" dirty="0">
              <a:latin typeface="Varela"/>
              <a:ea typeface="Varela"/>
              <a:cs typeface="Varela"/>
              <a:sym typeface="Varela"/>
            </a:endParaRPr>
          </a:p>
        </p:txBody>
      </p:sp>
      <p:sp>
        <p:nvSpPr>
          <p:cNvPr id="12" name="ZoneTexte 11"/>
          <p:cNvSpPr txBox="1"/>
          <p:nvPr/>
        </p:nvSpPr>
        <p:spPr>
          <a:xfrm>
            <a:off x="898355" y="3861101"/>
            <a:ext cx="2070440" cy="1200329"/>
          </a:xfrm>
          <a:prstGeom prst="rect">
            <a:avLst/>
          </a:prstGeom>
          <a:noFill/>
        </p:spPr>
        <p:txBody>
          <a:bodyPr wrap="none" rtlCol="0">
            <a:spAutoFit/>
          </a:bodyPr>
          <a:lstStyle/>
          <a:p>
            <a:pPr algn="ctr"/>
            <a:r>
              <a:rPr lang="en-US" dirty="0" smtClean="0"/>
              <a:t>Purchases</a:t>
            </a:r>
          </a:p>
          <a:p>
            <a:pPr algn="ctr"/>
            <a:endParaRPr lang="en-US" dirty="0" smtClean="0"/>
          </a:p>
          <a:p>
            <a:pPr algn="ctr"/>
            <a:r>
              <a:rPr lang="en-US" dirty="0" smtClean="0"/>
              <a:t>1kg plastic = 0.98 </a:t>
            </a:r>
            <a:r>
              <a:rPr lang="en-US" dirty="0"/>
              <a:t>D</a:t>
            </a:r>
            <a:r>
              <a:rPr lang="en-US" dirty="0" smtClean="0"/>
              <a:t>t</a:t>
            </a:r>
          </a:p>
          <a:p>
            <a:pPr algn="ctr"/>
            <a:endParaRPr lang="en-US" dirty="0"/>
          </a:p>
        </p:txBody>
      </p:sp>
      <p:sp>
        <p:nvSpPr>
          <p:cNvPr id="13" name="ZoneTexte 12"/>
          <p:cNvSpPr txBox="1"/>
          <p:nvPr/>
        </p:nvSpPr>
        <p:spPr>
          <a:xfrm>
            <a:off x="776075" y="5003877"/>
            <a:ext cx="2956259" cy="1200329"/>
          </a:xfrm>
          <a:prstGeom prst="rect">
            <a:avLst/>
          </a:prstGeom>
          <a:noFill/>
        </p:spPr>
        <p:txBody>
          <a:bodyPr wrap="none" rtlCol="0">
            <a:spAutoFit/>
          </a:bodyPr>
          <a:lstStyle/>
          <a:p>
            <a:pPr algn="ctr"/>
            <a:r>
              <a:rPr lang="en-US" dirty="0" smtClean="0"/>
              <a:t>Sales</a:t>
            </a:r>
          </a:p>
          <a:p>
            <a:pPr algn="ctr"/>
            <a:endParaRPr lang="en-US" dirty="0" smtClean="0"/>
          </a:p>
          <a:p>
            <a:pPr algn="ctr"/>
            <a:r>
              <a:rPr lang="en-US" dirty="0" smtClean="0"/>
              <a:t>1kg plastic=1 to 2.17a 2.23 </a:t>
            </a:r>
            <a:r>
              <a:rPr lang="en-US" dirty="0"/>
              <a:t>D</a:t>
            </a:r>
            <a:r>
              <a:rPr lang="en-US" dirty="0" smtClean="0"/>
              <a:t>t</a:t>
            </a:r>
          </a:p>
          <a:p>
            <a:pPr algn="ctr"/>
            <a:endParaRPr lang="en-US" dirty="0"/>
          </a:p>
        </p:txBody>
      </p:sp>
      <p:sp>
        <p:nvSpPr>
          <p:cNvPr id="14" name="Shape 155"/>
          <p:cNvSpPr/>
          <p:nvPr/>
        </p:nvSpPr>
        <p:spPr>
          <a:xfrm>
            <a:off x="3368491" y="1775792"/>
            <a:ext cx="3080058" cy="4484205"/>
          </a:xfrm>
          <a:prstGeom prst="ellipse">
            <a:avLst/>
          </a:prstGeom>
          <a:noFill/>
          <a:ln w="38100" cap="flat" cmpd="sng">
            <a:solidFill>
              <a:srgbClr val="92D050">
                <a:alpha val="67000"/>
              </a:srgbClr>
            </a:solidFill>
            <a:prstDash val="solid"/>
            <a:round/>
            <a:headEnd type="none" w="sm" len="sm"/>
            <a:tailEnd type="none" w="sm" len="sm"/>
          </a:ln>
        </p:spPr>
        <p:txBody>
          <a:bodyPr spcFirstLastPara="1" wrap="square" lIns="91425" tIns="91425" rIns="91425" bIns="91425" anchor="ctr" anchorCtr="0">
            <a:noAutofit/>
          </a:bodyPr>
          <a:lstStyle/>
          <a:p>
            <a:pPr lvl="0" algn="ctr"/>
            <a:endParaRPr lang="en-US" dirty="0" smtClean="0">
              <a:latin typeface="Varela"/>
              <a:ea typeface="Varela"/>
              <a:cs typeface="Varela"/>
              <a:sym typeface="Varela"/>
            </a:endParaRPr>
          </a:p>
          <a:p>
            <a:pPr marL="0" lvl="0" indent="0" algn="ctr" rtl="0">
              <a:spcBef>
                <a:spcPts val="0"/>
              </a:spcBef>
              <a:spcAft>
                <a:spcPts val="0"/>
              </a:spcAft>
              <a:buNone/>
            </a:pPr>
            <a:endParaRPr lang="en-US" dirty="0">
              <a:latin typeface="Varela"/>
              <a:ea typeface="Varela"/>
              <a:cs typeface="Varela"/>
              <a:sym typeface="Varela"/>
            </a:endParaRPr>
          </a:p>
        </p:txBody>
      </p:sp>
      <p:sp>
        <p:nvSpPr>
          <p:cNvPr id="18" name="ZoneTexte 17"/>
          <p:cNvSpPr txBox="1"/>
          <p:nvPr/>
        </p:nvSpPr>
        <p:spPr>
          <a:xfrm>
            <a:off x="3941442" y="3756967"/>
            <a:ext cx="2053447" cy="1200329"/>
          </a:xfrm>
          <a:prstGeom prst="rect">
            <a:avLst/>
          </a:prstGeom>
          <a:noFill/>
        </p:spPr>
        <p:txBody>
          <a:bodyPr wrap="none" rtlCol="0">
            <a:spAutoFit/>
          </a:bodyPr>
          <a:lstStyle/>
          <a:p>
            <a:pPr algn="ctr"/>
            <a:r>
              <a:rPr lang="en-US" dirty="0" smtClean="0"/>
              <a:t>recycling estimated </a:t>
            </a:r>
          </a:p>
          <a:p>
            <a:pPr algn="ctr"/>
            <a:r>
              <a:rPr lang="en-US" dirty="0" smtClean="0"/>
              <a:t>Quantity</a:t>
            </a:r>
          </a:p>
          <a:p>
            <a:pPr algn="ctr"/>
            <a:r>
              <a:rPr lang="en-US" dirty="0" smtClean="0"/>
              <a:t>500 kg/day</a:t>
            </a:r>
          </a:p>
          <a:p>
            <a:pPr algn="ctr"/>
            <a:r>
              <a:rPr lang="en-US" dirty="0" smtClean="0"/>
              <a:t>1085 to 1115 </a:t>
            </a:r>
            <a:r>
              <a:rPr lang="en-US" dirty="0" err="1" smtClean="0"/>
              <a:t>Dt</a:t>
            </a:r>
            <a:endParaRPr lang="en-US" dirty="0"/>
          </a:p>
        </p:txBody>
      </p:sp>
      <p:sp>
        <p:nvSpPr>
          <p:cNvPr id="19" name="ZoneTexte 18"/>
          <p:cNvSpPr txBox="1"/>
          <p:nvPr/>
        </p:nvSpPr>
        <p:spPr>
          <a:xfrm>
            <a:off x="3844172" y="2553405"/>
            <a:ext cx="2150717" cy="800219"/>
          </a:xfrm>
          <a:prstGeom prst="rect">
            <a:avLst/>
          </a:prstGeom>
          <a:noFill/>
        </p:spPr>
        <p:txBody>
          <a:bodyPr wrap="none" rtlCol="0">
            <a:spAutoFit/>
          </a:bodyPr>
          <a:lstStyle/>
          <a:p>
            <a:pPr algn="ctr"/>
            <a:r>
              <a:rPr lang="en-US" dirty="0" smtClean="0"/>
              <a:t>Green Plus Revenues</a:t>
            </a:r>
          </a:p>
          <a:p>
            <a:pPr algn="ctr"/>
            <a:r>
              <a:rPr lang="en-US" sz="2800" b="1" dirty="0" smtClean="0"/>
              <a:t>1000 </a:t>
            </a:r>
            <a:r>
              <a:rPr lang="en-US" sz="2800" b="1" dirty="0"/>
              <a:t>D</a:t>
            </a:r>
            <a:r>
              <a:rPr lang="en-US" sz="2800" b="1" dirty="0" smtClean="0"/>
              <a:t>t/day</a:t>
            </a:r>
            <a:endParaRPr lang="en-US" sz="2800" b="1" dirty="0"/>
          </a:p>
        </p:txBody>
      </p:sp>
      <p:sp>
        <p:nvSpPr>
          <p:cNvPr id="20" name="Shape 155"/>
          <p:cNvSpPr/>
          <p:nvPr/>
        </p:nvSpPr>
        <p:spPr>
          <a:xfrm>
            <a:off x="6430029" y="399116"/>
            <a:ext cx="2966209" cy="5684354"/>
          </a:xfrm>
          <a:prstGeom prst="ellipse">
            <a:avLst/>
          </a:prstGeom>
          <a:noFill/>
          <a:ln w="38100" cap="flat" cmpd="sng">
            <a:solidFill>
              <a:srgbClr val="00B050">
                <a:alpha val="67000"/>
              </a:srgbClr>
            </a:solidFill>
            <a:prstDash val="solid"/>
            <a:round/>
            <a:headEnd type="none" w="sm" len="sm"/>
            <a:tailEnd type="none" w="sm" len="sm"/>
          </a:ln>
        </p:spPr>
        <p:txBody>
          <a:bodyPr spcFirstLastPara="1" wrap="square" lIns="91425" tIns="91425" rIns="91425" bIns="91425" anchor="ctr" anchorCtr="0">
            <a:noAutofit/>
          </a:bodyPr>
          <a:lstStyle/>
          <a:p>
            <a:pPr lvl="0" algn="ctr"/>
            <a:endParaRPr lang="en-US" dirty="0" smtClean="0">
              <a:latin typeface="Varela"/>
              <a:ea typeface="Varela"/>
              <a:cs typeface="Varela"/>
              <a:sym typeface="Varela"/>
            </a:endParaRPr>
          </a:p>
          <a:p>
            <a:pPr marL="0" lvl="0" indent="0" algn="ctr" rtl="0">
              <a:spcBef>
                <a:spcPts val="0"/>
              </a:spcBef>
              <a:spcAft>
                <a:spcPts val="0"/>
              </a:spcAft>
              <a:buNone/>
            </a:pPr>
            <a:endParaRPr lang="en-US" dirty="0">
              <a:latin typeface="Varela"/>
              <a:ea typeface="Varela"/>
              <a:cs typeface="Varela"/>
              <a:sym typeface="Varela"/>
            </a:endParaRPr>
          </a:p>
        </p:txBody>
      </p:sp>
      <p:sp>
        <p:nvSpPr>
          <p:cNvPr id="23" name="ZoneTexte 22"/>
          <p:cNvSpPr txBox="1"/>
          <p:nvPr/>
        </p:nvSpPr>
        <p:spPr>
          <a:xfrm>
            <a:off x="6494372" y="3166003"/>
            <a:ext cx="2504685" cy="1477328"/>
          </a:xfrm>
          <a:prstGeom prst="rect">
            <a:avLst/>
          </a:prstGeom>
          <a:noFill/>
        </p:spPr>
        <p:txBody>
          <a:bodyPr wrap="square" rtlCol="0">
            <a:spAutoFit/>
          </a:bodyPr>
          <a:lstStyle/>
          <a:p>
            <a:pPr algn="ctr"/>
            <a:r>
              <a:rPr lang="en-US" dirty="0" smtClean="0"/>
              <a:t>recycling estimated Quantity min</a:t>
            </a:r>
          </a:p>
          <a:p>
            <a:pPr algn="ctr"/>
            <a:r>
              <a:rPr lang="en-US" dirty="0" smtClean="0"/>
              <a:t>1500 kg/day</a:t>
            </a:r>
          </a:p>
          <a:p>
            <a:pPr algn="ctr"/>
            <a:r>
              <a:rPr lang="en-US" dirty="0" smtClean="0"/>
              <a:t>3255 to 3345 </a:t>
            </a:r>
            <a:r>
              <a:rPr lang="en-US" dirty="0"/>
              <a:t>D</a:t>
            </a:r>
            <a:r>
              <a:rPr lang="en-US" dirty="0" smtClean="0"/>
              <a:t>t</a:t>
            </a:r>
          </a:p>
          <a:p>
            <a:pPr algn="ctr"/>
            <a:endParaRPr lang="en-US" dirty="0"/>
          </a:p>
        </p:txBody>
      </p:sp>
      <p:sp>
        <p:nvSpPr>
          <p:cNvPr id="24" name="ZoneTexte 23"/>
          <p:cNvSpPr txBox="1"/>
          <p:nvPr/>
        </p:nvSpPr>
        <p:spPr>
          <a:xfrm>
            <a:off x="6779123" y="1741108"/>
            <a:ext cx="2216499" cy="1015663"/>
          </a:xfrm>
          <a:prstGeom prst="rect">
            <a:avLst/>
          </a:prstGeom>
          <a:noFill/>
        </p:spPr>
        <p:txBody>
          <a:bodyPr wrap="square" rtlCol="0">
            <a:spAutoFit/>
          </a:bodyPr>
          <a:lstStyle/>
          <a:p>
            <a:pPr algn="ctr"/>
            <a:r>
              <a:rPr lang="en-US" dirty="0" smtClean="0"/>
              <a:t>green plus Revenues</a:t>
            </a:r>
          </a:p>
          <a:p>
            <a:pPr algn="ctr"/>
            <a:endParaRPr lang="en-US" dirty="0" smtClean="0"/>
          </a:p>
          <a:p>
            <a:pPr algn="ctr"/>
            <a:r>
              <a:rPr lang="en-US" sz="2400" b="1" dirty="0" smtClean="0"/>
              <a:t>3200 </a:t>
            </a:r>
            <a:r>
              <a:rPr lang="en-US" sz="2400" b="1" dirty="0"/>
              <a:t>D</a:t>
            </a:r>
            <a:r>
              <a:rPr lang="en-US" sz="2400" b="1" dirty="0" smtClean="0"/>
              <a:t>t/day</a:t>
            </a:r>
            <a:endParaRPr lang="en-US" sz="2400" b="1" dirty="0"/>
          </a:p>
        </p:txBody>
      </p:sp>
      <p:sp>
        <p:nvSpPr>
          <p:cNvPr id="25" name="ZoneTexte 24"/>
          <p:cNvSpPr txBox="1"/>
          <p:nvPr/>
        </p:nvSpPr>
        <p:spPr>
          <a:xfrm>
            <a:off x="4248641" y="5258848"/>
            <a:ext cx="1432636" cy="646331"/>
          </a:xfrm>
          <a:prstGeom prst="rect">
            <a:avLst/>
          </a:prstGeom>
          <a:noFill/>
        </p:spPr>
        <p:txBody>
          <a:bodyPr wrap="none" rtlCol="0">
            <a:spAutoFit/>
          </a:bodyPr>
          <a:lstStyle/>
          <a:p>
            <a:pPr algn="ctr"/>
            <a:r>
              <a:rPr lang="en-US" b="1" dirty="0" smtClean="0"/>
              <a:t>3</a:t>
            </a:r>
            <a:r>
              <a:rPr lang="en-US" dirty="0" smtClean="0"/>
              <a:t> distributors</a:t>
            </a:r>
          </a:p>
          <a:p>
            <a:pPr algn="ctr"/>
            <a:r>
              <a:rPr lang="en-US" dirty="0" smtClean="0"/>
              <a:t>In 08/</a:t>
            </a:r>
            <a:r>
              <a:rPr lang="en-US" b="1" dirty="0" smtClean="0"/>
              <a:t>2021</a:t>
            </a:r>
            <a:endParaRPr lang="en-US" dirty="0"/>
          </a:p>
        </p:txBody>
      </p:sp>
      <p:sp>
        <p:nvSpPr>
          <p:cNvPr id="26" name="ZoneTexte 25"/>
          <p:cNvSpPr txBox="1"/>
          <p:nvPr/>
        </p:nvSpPr>
        <p:spPr>
          <a:xfrm>
            <a:off x="7138305" y="4643331"/>
            <a:ext cx="1549655" cy="646331"/>
          </a:xfrm>
          <a:prstGeom prst="rect">
            <a:avLst/>
          </a:prstGeom>
          <a:noFill/>
        </p:spPr>
        <p:txBody>
          <a:bodyPr wrap="none" rtlCol="0">
            <a:spAutoFit/>
          </a:bodyPr>
          <a:lstStyle/>
          <a:p>
            <a:pPr algn="ctr"/>
            <a:r>
              <a:rPr lang="en-US" b="1" dirty="0" smtClean="0"/>
              <a:t>10</a:t>
            </a:r>
            <a:r>
              <a:rPr lang="en-US" dirty="0" smtClean="0"/>
              <a:t> distributors</a:t>
            </a:r>
          </a:p>
          <a:p>
            <a:pPr algn="ctr"/>
            <a:r>
              <a:rPr lang="en-US" dirty="0" smtClean="0"/>
              <a:t>In 08/</a:t>
            </a:r>
            <a:r>
              <a:rPr lang="en-US" b="1" dirty="0" smtClean="0"/>
              <a:t>2022</a:t>
            </a:r>
            <a:endParaRPr lang="en-US" dirty="0"/>
          </a:p>
        </p:txBody>
      </p:sp>
      <p:sp>
        <p:nvSpPr>
          <p:cNvPr id="27" name="Rectangle 26"/>
          <p:cNvSpPr/>
          <p:nvPr/>
        </p:nvSpPr>
        <p:spPr>
          <a:xfrm>
            <a:off x="844381" y="3861101"/>
            <a:ext cx="1990892" cy="84431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28" name="Rectangle 27"/>
          <p:cNvSpPr/>
          <p:nvPr/>
        </p:nvSpPr>
        <p:spPr>
          <a:xfrm>
            <a:off x="832124" y="5003877"/>
            <a:ext cx="2866419" cy="90130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29" name="Rectangle 28"/>
          <p:cNvSpPr/>
          <p:nvPr/>
        </p:nvSpPr>
        <p:spPr>
          <a:xfrm>
            <a:off x="3822243" y="2535173"/>
            <a:ext cx="2163474" cy="104290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30" name="Rectangle 29"/>
          <p:cNvSpPr/>
          <p:nvPr/>
        </p:nvSpPr>
        <p:spPr>
          <a:xfrm>
            <a:off x="3773092" y="3690792"/>
            <a:ext cx="2221797" cy="132875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31" name="Rectangle 30"/>
          <p:cNvSpPr/>
          <p:nvPr/>
        </p:nvSpPr>
        <p:spPr>
          <a:xfrm>
            <a:off x="6695768" y="1681140"/>
            <a:ext cx="2254886" cy="133318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33" name="Rectangle 32"/>
          <p:cNvSpPr/>
          <p:nvPr/>
        </p:nvSpPr>
        <p:spPr>
          <a:xfrm>
            <a:off x="6609475" y="3069686"/>
            <a:ext cx="2381498" cy="132887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34" name="Flèche droite 33"/>
          <p:cNvSpPr/>
          <p:nvPr/>
        </p:nvSpPr>
        <p:spPr>
          <a:xfrm rot="21411662">
            <a:off x="455627" y="6061541"/>
            <a:ext cx="11684445" cy="520684"/>
          </a:xfrm>
          <a:prstGeom prst="rightArrow">
            <a:avLst>
              <a:gd name="adj1" fmla="val 50000"/>
              <a:gd name="adj2" fmla="val 78812"/>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TIME</a:t>
            </a:r>
            <a:endParaRPr lang="en-US" sz="2400" b="1" dirty="0"/>
          </a:p>
        </p:txBody>
      </p:sp>
      <p:sp>
        <p:nvSpPr>
          <p:cNvPr id="35" name="Shape 155"/>
          <p:cNvSpPr/>
          <p:nvPr/>
        </p:nvSpPr>
        <p:spPr>
          <a:xfrm>
            <a:off x="9425958" y="133350"/>
            <a:ext cx="2719605" cy="5800841"/>
          </a:xfrm>
          <a:prstGeom prst="ellipse">
            <a:avLst/>
          </a:prstGeom>
          <a:noFill/>
          <a:ln w="76200" cap="flat" cmpd="sng">
            <a:solidFill>
              <a:srgbClr val="00B050">
                <a:alpha val="67000"/>
              </a:srgbClr>
            </a:solidFill>
            <a:prstDash val="solid"/>
            <a:round/>
            <a:headEnd type="none" w="sm" len="sm"/>
            <a:tailEnd type="none" w="sm" len="sm"/>
          </a:ln>
        </p:spPr>
        <p:txBody>
          <a:bodyPr spcFirstLastPara="1" wrap="square" lIns="91425" tIns="91425" rIns="91425" bIns="91425" anchor="ctr" anchorCtr="0">
            <a:noAutofit/>
          </a:bodyPr>
          <a:lstStyle/>
          <a:p>
            <a:pPr lvl="0" algn="ctr"/>
            <a:endParaRPr lang="en-US" dirty="0" smtClean="0">
              <a:latin typeface="Varela"/>
              <a:ea typeface="Varela"/>
              <a:cs typeface="Varela"/>
              <a:sym typeface="Varela"/>
            </a:endParaRPr>
          </a:p>
          <a:p>
            <a:pPr marL="0" lvl="0" indent="0" algn="ctr" rtl="0">
              <a:spcBef>
                <a:spcPts val="0"/>
              </a:spcBef>
              <a:spcAft>
                <a:spcPts val="0"/>
              </a:spcAft>
              <a:buNone/>
            </a:pPr>
            <a:endParaRPr lang="en-US" dirty="0">
              <a:latin typeface="Varela"/>
              <a:ea typeface="Varela"/>
              <a:cs typeface="Varela"/>
              <a:sym typeface="Varela"/>
            </a:endParaRPr>
          </a:p>
        </p:txBody>
      </p:sp>
      <p:sp>
        <p:nvSpPr>
          <p:cNvPr id="36" name="ZoneTexte 35"/>
          <p:cNvSpPr txBox="1"/>
          <p:nvPr/>
        </p:nvSpPr>
        <p:spPr>
          <a:xfrm>
            <a:off x="9662651" y="1428315"/>
            <a:ext cx="2216499" cy="1015663"/>
          </a:xfrm>
          <a:prstGeom prst="rect">
            <a:avLst/>
          </a:prstGeom>
          <a:noFill/>
        </p:spPr>
        <p:txBody>
          <a:bodyPr wrap="square" rtlCol="0">
            <a:spAutoFit/>
          </a:bodyPr>
          <a:lstStyle/>
          <a:p>
            <a:pPr algn="ctr"/>
            <a:r>
              <a:rPr lang="en-US" dirty="0" smtClean="0"/>
              <a:t>green plus Revenues</a:t>
            </a:r>
          </a:p>
          <a:p>
            <a:pPr algn="ctr"/>
            <a:endParaRPr lang="en-US" dirty="0" smtClean="0"/>
          </a:p>
          <a:p>
            <a:pPr algn="ctr"/>
            <a:r>
              <a:rPr lang="en-US" sz="2400" b="1" dirty="0" smtClean="0"/>
              <a:t> 6500Dt/day</a:t>
            </a:r>
            <a:endParaRPr lang="en-US" sz="2400" b="1" dirty="0"/>
          </a:p>
        </p:txBody>
      </p:sp>
      <p:sp>
        <p:nvSpPr>
          <p:cNvPr id="37" name="Rectangle 36"/>
          <p:cNvSpPr/>
          <p:nvPr/>
        </p:nvSpPr>
        <p:spPr>
          <a:xfrm>
            <a:off x="9702295" y="1387797"/>
            <a:ext cx="2205193" cy="133318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38" name="Rectangle 37"/>
          <p:cNvSpPr/>
          <p:nvPr/>
        </p:nvSpPr>
        <p:spPr>
          <a:xfrm>
            <a:off x="9595011" y="2841268"/>
            <a:ext cx="2381498" cy="132887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lumMod val="60000"/>
                    <a:lumOff val="40000"/>
                  </a:schemeClr>
                </a:solidFill>
              </a:ln>
              <a:solidFill>
                <a:schemeClr val="accent1"/>
              </a:solidFill>
              <a:effectLst>
                <a:outerShdw blurRad="38100" dist="25400" dir="5400000" algn="ctr" rotWithShape="0">
                  <a:srgbClr val="6E747A">
                    <a:alpha val="43000"/>
                  </a:srgbClr>
                </a:outerShdw>
              </a:effectLst>
            </a:endParaRPr>
          </a:p>
        </p:txBody>
      </p:sp>
      <p:sp>
        <p:nvSpPr>
          <p:cNvPr id="40" name="ZoneTexte 39"/>
          <p:cNvSpPr txBox="1"/>
          <p:nvPr/>
        </p:nvSpPr>
        <p:spPr>
          <a:xfrm>
            <a:off x="9414661" y="2841268"/>
            <a:ext cx="2504685" cy="1477328"/>
          </a:xfrm>
          <a:prstGeom prst="rect">
            <a:avLst/>
          </a:prstGeom>
          <a:noFill/>
        </p:spPr>
        <p:txBody>
          <a:bodyPr wrap="square" rtlCol="0">
            <a:spAutoFit/>
          </a:bodyPr>
          <a:lstStyle/>
          <a:p>
            <a:pPr algn="ctr"/>
            <a:r>
              <a:rPr lang="en-US" dirty="0" smtClean="0"/>
              <a:t>recycling estimated Quantity min</a:t>
            </a:r>
          </a:p>
          <a:p>
            <a:pPr algn="ctr"/>
            <a:r>
              <a:rPr lang="en-US" dirty="0" smtClean="0"/>
              <a:t>3000 kg/day</a:t>
            </a:r>
          </a:p>
          <a:p>
            <a:pPr algn="ctr"/>
            <a:r>
              <a:rPr lang="en-US" dirty="0" smtClean="0"/>
              <a:t>6510to 6690Dt</a:t>
            </a:r>
          </a:p>
          <a:p>
            <a:pPr algn="ctr"/>
            <a:endParaRPr lang="en-US" dirty="0"/>
          </a:p>
        </p:txBody>
      </p:sp>
      <p:sp>
        <p:nvSpPr>
          <p:cNvPr id="41" name="ZoneTexte 40"/>
          <p:cNvSpPr txBox="1"/>
          <p:nvPr/>
        </p:nvSpPr>
        <p:spPr>
          <a:xfrm>
            <a:off x="9996072" y="4273471"/>
            <a:ext cx="1549655" cy="646331"/>
          </a:xfrm>
          <a:prstGeom prst="rect">
            <a:avLst/>
          </a:prstGeom>
          <a:noFill/>
        </p:spPr>
        <p:txBody>
          <a:bodyPr wrap="none" rtlCol="0">
            <a:spAutoFit/>
          </a:bodyPr>
          <a:lstStyle/>
          <a:p>
            <a:pPr algn="ctr"/>
            <a:r>
              <a:rPr lang="en-US" b="1" dirty="0" smtClean="0"/>
              <a:t>20</a:t>
            </a:r>
            <a:r>
              <a:rPr lang="en-US" dirty="0" smtClean="0"/>
              <a:t> distributors</a:t>
            </a:r>
          </a:p>
          <a:p>
            <a:pPr algn="ctr"/>
            <a:r>
              <a:rPr lang="en-US" dirty="0" smtClean="0"/>
              <a:t>In 08/</a:t>
            </a:r>
            <a:r>
              <a:rPr lang="en-US" b="1" dirty="0" smtClean="0"/>
              <a:t>2024</a:t>
            </a:r>
            <a:r>
              <a:rPr lang="en-US" dirty="0" smtClean="0"/>
              <a:t> </a:t>
            </a:r>
            <a:endParaRPr lang="en-US" dirty="0"/>
          </a:p>
        </p:txBody>
      </p:sp>
      <p:sp>
        <p:nvSpPr>
          <p:cNvPr id="42" name="ZoneTexte 41"/>
          <p:cNvSpPr txBox="1"/>
          <p:nvPr/>
        </p:nvSpPr>
        <p:spPr>
          <a:xfrm>
            <a:off x="10044254" y="6223824"/>
            <a:ext cx="2061606" cy="646331"/>
          </a:xfrm>
          <a:prstGeom prst="rect">
            <a:avLst/>
          </a:prstGeom>
          <a:noFill/>
        </p:spPr>
        <p:txBody>
          <a:bodyPr wrap="square" rtlCol="0">
            <a:spAutoFit/>
          </a:bodyPr>
          <a:lstStyle/>
          <a:p>
            <a:pPr algn="ctr"/>
            <a:r>
              <a:rPr lang="en-US" sz="3600" b="1" dirty="0" smtClean="0"/>
              <a:t>Target</a:t>
            </a:r>
            <a:endParaRPr lang="en-US" sz="3600" b="1" dirty="0"/>
          </a:p>
        </p:txBody>
      </p:sp>
      <p:sp>
        <p:nvSpPr>
          <p:cNvPr id="43" name="ZoneTexte 42"/>
          <p:cNvSpPr txBox="1"/>
          <p:nvPr/>
        </p:nvSpPr>
        <p:spPr>
          <a:xfrm>
            <a:off x="4429658" y="2053131"/>
            <a:ext cx="816109" cy="369332"/>
          </a:xfrm>
          <a:prstGeom prst="rect">
            <a:avLst/>
          </a:prstGeom>
          <a:noFill/>
        </p:spPr>
        <p:txBody>
          <a:bodyPr wrap="square" rtlCol="0">
            <a:spAutoFit/>
          </a:bodyPr>
          <a:lstStyle/>
          <a:p>
            <a:pPr algn="ctr"/>
            <a:r>
              <a:rPr lang="en-US" dirty="0" smtClean="0"/>
              <a:t>Value</a:t>
            </a:r>
            <a:endParaRPr lang="en-US" dirty="0"/>
          </a:p>
        </p:txBody>
      </p:sp>
      <p:sp>
        <p:nvSpPr>
          <p:cNvPr id="44" name="ZoneTexte 43"/>
          <p:cNvSpPr txBox="1"/>
          <p:nvPr/>
        </p:nvSpPr>
        <p:spPr>
          <a:xfrm>
            <a:off x="7338659" y="1164079"/>
            <a:ext cx="816109" cy="369332"/>
          </a:xfrm>
          <a:prstGeom prst="rect">
            <a:avLst/>
          </a:prstGeom>
          <a:noFill/>
        </p:spPr>
        <p:txBody>
          <a:bodyPr wrap="square" rtlCol="0">
            <a:spAutoFit/>
          </a:bodyPr>
          <a:lstStyle/>
          <a:p>
            <a:pPr algn="ctr"/>
            <a:r>
              <a:rPr lang="en-US" dirty="0" smtClean="0"/>
              <a:t>Value</a:t>
            </a:r>
            <a:endParaRPr lang="en-US" dirty="0"/>
          </a:p>
        </p:txBody>
      </p:sp>
      <p:sp>
        <p:nvSpPr>
          <p:cNvPr id="45" name="ZoneTexte 44"/>
          <p:cNvSpPr txBox="1"/>
          <p:nvPr/>
        </p:nvSpPr>
        <p:spPr>
          <a:xfrm>
            <a:off x="10258948" y="955055"/>
            <a:ext cx="816109" cy="369332"/>
          </a:xfrm>
          <a:prstGeom prst="rect">
            <a:avLst/>
          </a:prstGeom>
          <a:noFill/>
        </p:spPr>
        <p:txBody>
          <a:bodyPr wrap="square" rtlCol="0">
            <a:spAutoFit/>
          </a:bodyPr>
          <a:lstStyle/>
          <a:p>
            <a:pPr algn="ctr"/>
            <a:r>
              <a:rPr lang="en-US" dirty="0" smtClean="0"/>
              <a:t>Value</a:t>
            </a:r>
            <a:endParaRPr lang="en-US" dirty="0"/>
          </a:p>
        </p:txBody>
      </p:sp>
      <p:sp>
        <p:nvSpPr>
          <p:cNvPr id="46" name="ZoneTexte 45"/>
          <p:cNvSpPr txBox="1"/>
          <p:nvPr/>
        </p:nvSpPr>
        <p:spPr>
          <a:xfrm>
            <a:off x="1211858" y="3434250"/>
            <a:ext cx="816109" cy="369332"/>
          </a:xfrm>
          <a:prstGeom prst="rect">
            <a:avLst/>
          </a:prstGeom>
          <a:noFill/>
        </p:spPr>
        <p:txBody>
          <a:bodyPr wrap="square" rtlCol="0">
            <a:spAutoFit/>
          </a:bodyPr>
          <a:lstStyle/>
          <a:p>
            <a:pPr algn="ctr"/>
            <a:r>
              <a:rPr lang="en-US" dirty="0" smtClean="0"/>
              <a:t>Value</a:t>
            </a:r>
            <a:endParaRPr lang="en-US" dirty="0"/>
          </a:p>
        </p:txBody>
      </p:sp>
      <p:sp>
        <p:nvSpPr>
          <p:cNvPr id="39" name="ZoneTexte 38"/>
          <p:cNvSpPr txBox="1"/>
          <p:nvPr/>
        </p:nvSpPr>
        <p:spPr>
          <a:xfrm>
            <a:off x="204952" y="212091"/>
            <a:ext cx="4343881" cy="584775"/>
          </a:xfrm>
          <a:prstGeom prst="rect">
            <a:avLst/>
          </a:prstGeom>
          <a:solidFill>
            <a:schemeClr val="accent3">
              <a:lumMod val="75000"/>
            </a:schemeClr>
          </a:solidFill>
          <a:ln>
            <a:solidFill>
              <a:schemeClr val="accent3">
                <a:lumMod val="75000"/>
              </a:schemeClr>
            </a:solidFill>
          </a:ln>
        </p:spPr>
        <p:txBody>
          <a:bodyPr wrap="none" rtlCol="0">
            <a:spAutoFit/>
          </a:bodyPr>
          <a:lstStyle/>
          <a:p>
            <a:r>
              <a:rPr lang="fr-FR" sz="3200" b="1" dirty="0" smtClean="0">
                <a:solidFill>
                  <a:schemeClr val="bg1"/>
                </a:solidFill>
              </a:rPr>
              <a:t>Notre modèle de revenu</a:t>
            </a:r>
          </a:p>
        </p:txBody>
      </p:sp>
    </p:spTree>
    <p:extLst>
      <p:ext uri="{BB962C8B-B14F-4D97-AF65-F5344CB8AC3E}">
        <p14:creationId xmlns:p14="http://schemas.microsoft.com/office/powerpoint/2010/main" xmlns="" val="2266385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4952" y="212091"/>
            <a:ext cx="2288768" cy="584775"/>
          </a:xfrm>
          <a:prstGeom prst="rect">
            <a:avLst/>
          </a:prstGeom>
          <a:solidFill>
            <a:schemeClr val="accent3">
              <a:lumMod val="75000"/>
            </a:schemeClr>
          </a:solidFill>
          <a:ln>
            <a:solidFill>
              <a:schemeClr val="accent3">
                <a:lumMod val="75000"/>
              </a:schemeClr>
            </a:solidFill>
          </a:ln>
        </p:spPr>
        <p:txBody>
          <a:bodyPr wrap="none" rtlCol="0">
            <a:spAutoFit/>
          </a:bodyPr>
          <a:lstStyle/>
          <a:p>
            <a:r>
              <a:rPr lang="en" sz="3200" b="1" dirty="0" smtClean="0">
                <a:solidFill>
                  <a:schemeClr val="bg1"/>
                </a:solidFill>
              </a:rPr>
              <a:t>Competitors</a:t>
            </a:r>
          </a:p>
        </p:txBody>
      </p:sp>
      <p:cxnSp>
        <p:nvCxnSpPr>
          <p:cNvPr id="4" name="Connecteur droit avec flèche 3"/>
          <p:cNvCxnSpPr/>
          <p:nvPr/>
        </p:nvCxnSpPr>
        <p:spPr>
          <a:xfrm>
            <a:off x="1180214" y="3732028"/>
            <a:ext cx="9792586" cy="21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6200000" flipV="1">
            <a:off x="3067494" y="3684181"/>
            <a:ext cx="5762846" cy="95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380075" y="393405"/>
            <a:ext cx="1189621" cy="369332"/>
          </a:xfrm>
          <a:prstGeom prst="rect">
            <a:avLst/>
          </a:prstGeom>
          <a:noFill/>
        </p:spPr>
        <p:txBody>
          <a:bodyPr wrap="none" rtlCol="0">
            <a:spAutoFit/>
          </a:bodyPr>
          <a:lstStyle/>
          <a:p>
            <a:r>
              <a:rPr lang="fr-FR" dirty="0" smtClean="0"/>
              <a:t>Innovation</a:t>
            </a:r>
            <a:endParaRPr lang="fr-FR" dirty="0"/>
          </a:p>
        </p:txBody>
      </p:sp>
      <p:sp>
        <p:nvSpPr>
          <p:cNvPr id="11" name="ZoneTexte 10"/>
          <p:cNvSpPr txBox="1"/>
          <p:nvPr/>
        </p:nvSpPr>
        <p:spPr>
          <a:xfrm>
            <a:off x="10855841" y="3434311"/>
            <a:ext cx="1203471" cy="646331"/>
          </a:xfrm>
          <a:prstGeom prst="rect">
            <a:avLst/>
          </a:prstGeom>
          <a:noFill/>
        </p:spPr>
        <p:txBody>
          <a:bodyPr wrap="none" rtlCol="0">
            <a:spAutoFit/>
          </a:bodyPr>
          <a:lstStyle/>
          <a:p>
            <a:r>
              <a:rPr lang="fr-FR" dirty="0" smtClean="0"/>
              <a:t>User</a:t>
            </a:r>
          </a:p>
          <a:p>
            <a:r>
              <a:rPr lang="fr-FR" dirty="0" smtClean="0"/>
              <a:t>motivation</a:t>
            </a:r>
            <a:endParaRPr lang="fr-FR" dirty="0"/>
          </a:p>
        </p:txBody>
      </p:sp>
      <p:pic>
        <p:nvPicPr>
          <p:cNvPr id="8" name="Image 7" descr="59500058_449459085822876_3875025378279948288_n - Copie.jpg"/>
          <p:cNvPicPr>
            <a:picLocks noChangeAspect="1"/>
          </p:cNvPicPr>
          <p:nvPr/>
        </p:nvPicPr>
        <p:blipFill>
          <a:blip r:embed="rId3" cstate="print"/>
          <a:stretch>
            <a:fillRect/>
          </a:stretch>
        </p:blipFill>
        <p:spPr>
          <a:xfrm>
            <a:off x="9407046" y="1010092"/>
            <a:ext cx="1220278" cy="693553"/>
          </a:xfrm>
          <a:prstGeom prst="rect">
            <a:avLst/>
          </a:prstGeom>
        </p:spPr>
      </p:pic>
      <p:pic>
        <p:nvPicPr>
          <p:cNvPr id="9" name="Image 8" descr="comp1.png"/>
          <p:cNvPicPr>
            <a:picLocks noChangeAspect="1"/>
          </p:cNvPicPr>
          <p:nvPr/>
        </p:nvPicPr>
        <p:blipFill>
          <a:blip r:embed="rId4"/>
          <a:stretch>
            <a:fillRect/>
          </a:stretch>
        </p:blipFill>
        <p:spPr>
          <a:xfrm>
            <a:off x="7619095" y="4382317"/>
            <a:ext cx="885949" cy="495369"/>
          </a:xfrm>
          <a:prstGeom prst="rect">
            <a:avLst/>
          </a:prstGeom>
        </p:spPr>
      </p:pic>
      <p:pic>
        <p:nvPicPr>
          <p:cNvPr id="12" name="Image 11" descr="comp2.png"/>
          <p:cNvPicPr>
            <a:picLocks noChangeAspect="1"/>
          </p:cNvPicPr>
          <p:nvPr/>
        </p:nvPicPr>
        <p:blipFill>
          <a:blip r:embed="rId5"/>
          <a:stretch>
            <a:fillRect/>
          </a:stretch>
        </p:blipFill>
        <p:spPr>
          <a:xfrm>
            <a:off x="4744389" y="4217831"/>
            <a:ext cx="819264" cy="304843"/>
          </a:xfrm>
          <a:prstGeom prst="rect">
            <a:avLst/>
          </a:prstGeom>
        </p:spPr>
      </p:pic>
      <p:pic>
        <p:nvPicPr>
          <p:cNvPr id="13" name="Image 12" descr="comp3.png"/>
          <p:cNvPicPr>
            <a:picLocks noChangeAspect="1"/>
          </p:cNvPicPr>
          <p:nvPr/>
        </p:nvPicPr>
        <p:blipFill>
          <a:blip r:embed="rId6"/>
          <a:stretch>
            <a:fillRect/>
          </a:stretch>
        </p:blipFill>
        <p:spPr>
          <a:xfrm>
            <a:off x="7980853" y="1127049"/>
            <a:ext cx="790685" cy="609685"/>
          </a:xfrm>
          <a:prstGeom prst="rect">
            <a:avLst/>
          </a:prstGeom>
        </p:spPr>
      </p:pic>
      <p:pic>
        <p:nvPicPr>
          <p:cNvPr id="14" name="Image 13" descr="comp4.png"/>
          <p:cNvPicPr>
            <a:picLocks noChangeAspect="1"/>
          </p:cNvPicPr>
          <p:nvPr/>
        </p:nvPicPr>
        <p:blipFill>
          <a:blip r:embed="rId7"/>
          <a:stretch>
            <a:fillRect/>
          </a:stretch>
        </p:blipFill>
        <p:spPr>
          <a:xfrm>
            <a:off x="8450447" y="5183103"/>
            <a:ext cx="857370" cy="866896"/>
          </a:xfrm>
          <a:prstGeom prst="rect">
            <a:avLst/>
          </a:prstGeom>
        </p:spPr>
      </p:pic>
      <p:pic>
        <p:nvPicPr>
          <p:cNvPr id="15" name="Image 14" descr="comp.png"/>
          <p:cNvPicPr>
            <a:picLocks noChangeAspect="1"/>
          </p:cNvPicPr>
          <p:nvPr/>
        </p:nvPicPr>
        <p:blipFill>
          <a:blip r:embed="rId8"/>
          <a:stretch>
            <a:fillRect/>
          </a:stretch>
        </p:blipFill>
        <p:spPr>
          <a:xfrm>
            <a:off x="2754058" y="2199144"/>
            <a:ext cx="1247949" cy="5334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kbt_logo.gif"/>
          <p:cNvPicPr>
            <a:picLocks noChangeAspect="1"/>
          </p:cNvPicPr>
          <p:nvPr/>
        </p:nvPicPr>
        <p:blipFill>
          <a:blip r:embed="rId3"/>
          <a:stretch>
            <a:fillRect/>
          </a:stretch>
        </p:blipFill>
        <p:spPr>
          <a:xfrm>
            <a:off x="1965279" y="706069"/>
            <a:ext cx="8865642" cy="5066081"/>
          </a:xfrm>
          <a:prstGeom prst="rect">
            <a:avLst/>
          </a:prstGeom>
        </p:spPr>
      </p:pic>
      <p:sp>
        <p:nvSpPr>
          <p:cNvPr id="5" name="ZoneTexte 4"/>
          <p:cNvSpPr txBox="1"/>
          <p:nvPr/>
        </p:nvSpPr>
        <p:spPr>
          <a:xfrm>
            <a:off x="5636526" y="3070744"/>
            <a:ext cx="4558352" cy="1015663"/>
          </a:xfrm>
          <a:prstGeom prst="rect">
            <a:avLst/>
          </a:prstGeom>
          <a:solidFill>
            <a:schemeClr val="bg1"/>
          </a:solidFill>
        </p:spPr>
        <p:txBody>
          <a:bodyPr wrap="square" rtlCol="0">
            <a:spAutoFit/>
          </a:bodyPr>
          <a:lstStyle/>
          <a:p>
            <a:r>
              <a:rPr lang="fr-FR"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TUNISIA</a:t>
            </a:r>
            <a:endParaRPr lang="fr-FR"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rbécha1-6.jpg"/>
          <p:cNvPicPr>
            <a:picLocks noChangeAspect="1"/>
          </p:cNvPicPr>
          <p:nvPr/>
        </p:nvPicPr>
        <p:blipFill>
          <a:blip r:embed="rId3"/>
          <a:stretch>
            <a:fillRect/>
          </a:stretch>
        </p:blipFill>
        <p:spPr>
          <a:xfrm>
            <a:off x="0" y="0"/>
            <a:ext cx="12192000" cy="6858000"/>
          </a:xfrm>
          <a:prstGeom prst="rect">
            <a:avLst/>
          </a:prstGeom>
        </p:spPr>
      </p:pic>
      <p:pic>
        <p:nvPicPr>
          <p:cNvPr id="9" name="Image 8" descr="59500058_449459085822876_3875025378279948288_n.jpg"/>
          <p:cNvPicPr>
            <a:picLocks noChangeAspect="1"/>
          </p:cNvPicPr>
          <p:nvPr/>
        </p:nvPicPr>
        <p:blipFill>
          <a:blip r:embed="rId4"/>
          <a:stretch>
            <a:fillRect/>
          </a:stretch>
        </p:blipFill>
        <p:spPr>
          <a:xfrm>
            <a:off x="2017987" y="0"/>
            <a:ext cx="8269506"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5c812b6520000045046ed9cb.jpeg"/>
          <p:cNvPicPr>
            <a:picLocks noChangeAspect="1"/>
          </p:cNvPicPr>
          <p:nvPr/>
        </p:nvPicPr>
        <p:blipFill>
          <a:blip r:embed="rId3"/>
          <a:stretch>
            <a:fillRect/>
          </a:stretch>
        </p:blipFill>
        <p:spPr>
          <a:xfrm flipH="1">
            <a:off x="-1" y="0"/>
            <a:ext cx="12192000" cy="6858000"/>
          </a:xfrm>
          <a:prstGeom prst="rect">
            <a:avLst/>
          </a:prstGeom>
        </p:spPr>
      </p:pic>
      <p:pic>
        <p:nvPicPr>
          <p:cNvPr id="9" name="Image 8" descr="gris.png"/>
          <p:cNvPicPr>
            <a:picLocks noChangeAspect="1"/>
          </p:cNvPicPr>
          <p:nvPr/>
        </p:nvPicPr>
        <p:blipFill>
          <a:blip r:embed="rId4"/>
          <a:stretch>
            <a:fillRect/>
          </a:stretch>
        </p:blipFill>
        <p:spPr>
          <a:xfrm>
            <a:off x="0" y="-2033552"/>
            <a:ext cx="6103088" cy="6858000"/>
          </a:xfrm>
          <a:prstGeom prst="rect">
            <a:avLst/>
          </a:prstGeom>
        </p:spPr>
      </p:pic>
      <p:sp>
        <p:nvSpPr>
          <p:cNvPr id="12" name="Shape 201"/>
          <p:cNvSpPr txBox="1">
            <a:spLocks/>
          </p:cNvSpPr>
          <p:nvPr/>
        </p:nvSpPr>
        <p:spPr>
          <a:xfrm>
            <a:off x="0" y="0"/>
            <a:ext cx="4026090" cy="7642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1800"/>
              <a:buFont typeface="Raleway"/>
              <a:buNone/>
              <a:defRPr sz="1800" b="1" i="0" u="none" strike="noStrike" cap="none">
                <a:solidFill>
                  <a:srgbClr val="FFFFFF"/>
                </a:solidFill>
                <a:latin typeface="Raleway"/>
                <a:ea typeface="Raleway"/>
                <a:cs typeface="Raleway"/>
                <a:sym typeface="Raleway"/>
              </a:defRPr>
            </a:lvl9pPr>
          </a:lstStyle>
          <a:p>
            <a:r>
              <a:rPr lang="fr-FR" sz="3200" dirty="0" smtClean="0">
                <a:solidFill>
                  <a:schemeClr val="bg1"/>
                </a:solidFill>
              </a:rPr>
              <a:t>Situation Actuel</a:t>
            </a:r>
            <a:endParaRPr lang="fr-FR" sz="2800" dirty="0">
              <a:solidFill>
                <a:schemeClr val="bg1"/>
              </a:solidFill>
            </a:endParaRPr>
          </a:p>
        </p:txBody>
      </p:sp>
      <p:sp>
        <p:nvSpPr>
          <p:cNvPr id="3" name="Shape 190"/>
          <p:cNvSpPr txBox="1">
            <a:spLocks/>
          </p:cNvSpPr>
          <p:nvPr/>
        </p:nvSpPr>
        <p:spPr>
          <a:xfrm>
            <a:off x="331076" y="1371569"/>
            <a:ext cx="5783122" cy="1364224"/>
          </a:xfrm>
          <a:prstGeom prst="rect">
            <a:avLst/>
          </a:prstGeom>
        </p:spPr>
        <p:txBody>
          <a:bodyPr spcFirstLastPara="1" vert="horz" wrap="square" lIns="91425" tIns="91425" rIns="91425" bIns="91425" rtlCol="0" anchor="b" anchorCtr="0">
            <a:noAutofit/>
          </a:bodyPr>
          <a:lstStyle/>
          <a:p>
            <a:pPr lvl="0">
              <a:lnSpc>
                <a:spcPct val="90000"/>
              </a:lnSpc>
              <a:spcBef>
                <a:spcPct val="0"/>
              </a:spcBef>
            </a:pPr>
            <a:r>
              <a:rPr kumimoji="0" lang="fr-FR" sz="4000" b="1" i="0" u="none" strike="noStrike" kern="1200" cap="none" spc="0" normalizeH="0" baseline="0" noProof="0" dirty="0" smtClean="0">
                <a:ln>
                  <a:noFill/>
                </a:ln>
                <a:solidFill>
                  <a:schemeClr val="bg1"/>
                </a:solidFill>
                <a:effectLst/>
                <a:uLnTx/>
                <a:uFillTx/>
                <a:latin typeface="Raleway" panose="020B0604020202020204" charset="0"/>
                <a:ea typeface="+mj-ea"/>
                <a:cs typeface="Aharoni" panose="02010803020104030203" pitchFamily="2" charset="-79"/>
              </a:rPr>
              <a:t>550 230 _</a:t>
            </a:r>
            <a:r>
              <a:rPr kumimoji="0" lang="fr-FR" sz="4000" b="1" i="0" u="none" strike="noStrike" kern="1200" cap="none" spc="0" normalizeH="0" noProof="0" dirty="0" smtClean="0">
                <a:ln>
                  <a:noFill/>
                </a:ln>
                <a:solidFill>
                  <a:schemeClr val="bg1"/>
                </a:solidFill>
                <a:effectLst/>
                <a:uLnTx/>
                <a:uFillTx/>
                <a:latin typeface="Raleway" panose="020B0604020202020204" charset="0"/>
                <a:ea typeface="+mj-ea"/>
                <a:cs typeface="Aharoni" panose="02010803020104030203" pitchFamily="2" charset="-79"/>
              </a:rPr>
              <a:t> 5%</a:t>
            </a:r>
            <a:r>
              <a:rPr kumimoji="0" lang="fr-FR" sz="4000" b="1" i="0" u="none" strike="noStrike" kern="1200" cap="none" spc="0" normalizeH="0" baseline="0" noProof="0" dirty="0" smtClean="0">
                <a:ln>
                  <a:noFill/>
                </a:ln>
                <a:solidFill>
                  <a:schemeClr val="bg1"/>
                </a:solidFill>
                <a:effectLst/>
                <a:uLnTx/>
                <a:uFillTx/>
                <a:latin typeface="Raleway" panose="020B0604020202020204" charset="0"/>
                <a:ea typeface="+mj-ea"/>
                <a:cs typeface="Aharoni" panose="02010803020104030203" pitchFamily="2" charset="-79"/>
              </a:rPr>
              <a:t> </a:t>
            </a:r>
            <a:r>
              <a:rPr lang="fr-FR" sz="2600" dirty="0" smtClean="0">
                <a:solidFill>
                  <a:schemeClr val="bg1"/>
                </a:solidFill>
                <a:latin typeface="Raleway" panose="020B0604020202020204" charset="0"/>
                <a:ea typeface="+mj-ea"/>
                <a:cs typeface="Aharoni" panose="02010803020104030203" pitchFamily="2" charset="-79"/>
              </a:rPr>
              <a:t>personne de population en Tunisie travaille comme collecteur individuel de déchets "</a:t>
            </a:r>
            <a:r>
              <a:rPr lang="fr-FR" sz="2600" dirty="0" err="1" smtClean="0">
                <a:solidFill>
                  <a:schemeClr val="bg1"/>
                </a:solidFill>
                <a:latin typeface="Raleway" panose="020B0604020202020204" charset="0"/>
                <a:ea typeface="+mj-ea"/>
                <a:cs typeface="Aharoni" panose="02010803020104030203" pitchFamily="2" charset="-79"/>
              </a:rPr>
              <a:t>barbecha</a:t>
            </a:r>
            <a:endParaRPr kumimoji="0" lang="fr-FR" sz="3600" b="0" i="0" u="none" strike="noStrike" kern="1200" cap="none" spc="0" normalizeH="0" baseline="0" noProof="0" dirty="0">
              <a:ln>
                <a:noFill/>
              </a:ln>
              <a:solidFill>
                <a:schemeClr val="bg1"/>
              </a:solidFill>
              <a:effectLst/>
              <a:uLnTx/>
              <a:uFillTx/>
              <a:latin typeface="Raleway" panose="020B0604020202020204" charset="0"/>
              <a:ea typeface="Varela"/>
              <a:cs typeface="Varela"/>
              <a:sym typeface="Varela"/>
            </a:endParaRPr>
          </a:p>
        </p:txBody>
      </p:sp>
      <p:sp>
        <p:nvSpPr>
          <p:cNvPr id="8" name="Shape 194"/>
          <p:cNvSpPr txBox="1">
            <a:spLocks/>
          </p:cNvSpPr>
          <p:nvPr/>
        </p:nvSpPr>
        <p:spPr>
          <a:xfrm>
            <a:off x="346842" y="3598666"/>
            <a:ext cx="5491655" cy="894900"/>
          </a:xfrm>
          <a:prstGeom prst="rect">
            <a:avLst/>
          </a:prstGeom>
        </p:spPr>
        <p:txBody>
          <a:bodyPr spcFirstLastPara="1" vert="horz" wrap="square" lIns="91425" tIns="91425" rIns="91425" bIns="91425" rtlCol="0" anchor="b" anchorCtr="0">
            <a:noAutofit/>
          </a:bodyPr>
          <a:lstStyle/>
          <a:p>
            <a:pPr lvl="0">
              <a:lnSpc>
                <a:spcPct val="90000"/>
              </a:lnSpc>
              <a:spcBef>
                <a:spcPct val="0"/>
              </a:spcBef>
              <a:defRPr/>
            </a:pPr>
            <a:r>
              <a:rPr kumimoji="0" lang="fr-FR" sz="4000" b="1" i="0" u="none" strike="noStrike" kern="1200" cap="none" spc="0" normalizeH="0" baseline="0" noProof="0" dirty="0" smtClean="0">
                <a:ln>
                  <a:noFill/>
                </a:ln>
                <a:solidFill>
                  <a:schemeClr val="bg1"/>
                </a:solidFill>
                <a:effectLst/>
                <a:uLnTx/>
                <a:uFillTx/>
                <a:latin typeface="Raleway" panose="020B0604020202020204" charset="0"/>
                <a:ea typeface="Varela"/>
                <a:cs typeface="Varela"/>
                <a:sym typeface="Varela"/>
              </a:rPr>
              <a:t>98% </a:t>
            </a:r>
            <a:r>
              <a:rPr kumimoji="0" lang="fr-FR" sz="2600" b="0" i="0" u="none" strike="noStrike" kern="1200" cap="none" spc="0" normalizeH="0" baseline="0" noProof="0" dirty="0" err="1" smtClean="0">
                <a:ln>
                  <a:noFill/>
                </a:ln>
                <a:solidFill>
                  <a:schemeClr val="bg1"/>
                </a:solidFill>
                <a:effectLst/>
                <a:uLnTx/>
                <a:uFillTx/>
                <a:latin typeface="Raleway" panose="020B0604020202020204" charset="0"/>
                <a:ea typeface="Varela"/>
                <a:cs typeface="Varela"/>
                <a:sym typeface="Varela"/>
              </a:rPr>
              <a:t>barbecha</a:t>
            </a:r>
            <a:r>
              <a:rPr kumimoji="0" lang="fr-FR" sz="2600" b="0" i="0" u="none" strike="noStrike" kern="1200" cap="none" spc="0" normalizeH="0" noProof="0" dirty="0" smtClean="0">
                <a:ln>
                  <a:noFill/>
                </a:ln>
                <a:solidFill>
                  <a:schemeClr val="bg1"/>
                </a:solidFill>
                <a:effectLst/>
                <a:uLnTx/>
                <a:uFillTx/>
                <a:latin typeface="Raleway" panose="020B0604020202020204" charset="0"/>
                <a:ea typeface="Varela"/>
                <a:cs typeface="Varela"/>
                <a:sym typeface="Varela"/>
              </a:rPr>
              <a:t> </a:t>
            </a:r>
            <a:r>
              <a:rPr lang="fr-FR" sz="2600" dirty="0" smtClean="0">
                <a:solidFill>
                  <a:schemeClr val="bg1"/>
                </a:solidFill>
                <a:latin typeface="Raleway" panose="020B0604020202020204" charset="0"/>
                <a:ea typeface="Varela"/>
                <a:cs typeface="Varela"/>
                <a:sym typeface="Varela"/>
              </a:rPr>
              <a:t>sous seuil de pauvreté</a:t>
            </a:r>
            <a:endParaRPr kumimoji="0" lang="fr-FR" sz="2600" b="0" i="0" u="none" strike="noStrike" kern="1200" cap="none" spc="0" normalizeH="0" baseline="0" noProof="0" dirty="0">
              <a:ln>
                <a:noFill/>
              </a:ln>
              <a:solidFill>
                <a:schemeClr val="bg1"/>
              </a:solidFill>
              <a:effectLst/>
              <a:uLnTx/>
              <a:uFillTx/>
              <a:latin typeface="Raleway" panose="020B0604020202020204" charset="0"/>
              <a:ea typeface="Varela"/>
              <a:cs typeface="Varela"/>
              <a:sym typeface="Varela"/>
            </a:endParaRPr>
          </a:p>
        </p:txBody>
      </p:sp>
      <p:sp>
        <p:nvSpPr>
          <p:cNvPr id="7" name="Shape 193"/>
          <p:cNvSpPr txBox="1">
            <a:spLocks/>
          </p:cNvSpPr>
          <p:nvPr/>
        </p:nvSpPr>
        <p:spPr>
          <a:xfrm>
            <a:off x="315310" y="4944089"/>
            <a:ext cx="5912069" cy="1519773"/>
          </a:xfrm>
          <a:prstGeom prst="rect">
            <a:avLst/>
          </a:prstGeom>
        </p:spPr>
        <p:txBody>
          <a:bodyPr spcFirstLastPara="1" vert="horz" wrap="square" lIns="91425" tIns="91425" rIns="91425" bIns="91425" rtlCol="0" anchor="t" anchorCtr="0">
            <a:noAutofit/>
          </a:bodyPr>
          <a:lstStyle/>
          <a:p>
            <a:pPr lvl="0">
              <a:lnSpc>
                <a:spcPct val="90000"/>
              </a:lnSpc>
              <a:spcBef>
                <a:spcPts val="1000"/>
              </a:spcBef>
              <a:spcAft>
                <a:spcPts val="1000"/>
              </a:spcAft>
            </a:pPr>
            <a:r>
              <a:rPr lang="en-US" sz="4000" b="1" dirty="0" smtClean="0">
                <a:solidFill>
                  <a:schemeClr val="bg1"/>
                </a:solidFill>
                <a:latin typeface="Raleway" charset="0"/>
              </a:rPr>
              <a:t>1000 </a:t>
            </a:r>
            <a:r>
              <a:rPr lang="fr-FR" sz="2600" dirty="0" smtClean="0">
                <a:solidFill>
                  <a:schemeClr val="bg1"/>
                </a:solidFill>
                <a:latin typeface="Raleway" charset="0"/>
              </a:rPr>
              <a:t>nouveaux cas d’accidents et de maladies au travail de </a:t>
            </a:r>
            <a:r>
              <a:rPr lang="fr-FR" sz="2600" dirty="0" err="1" smtClean="0">
                <a:solidFill>
                  <a:schemeClr val="bg1"/>
                </a:solidFill>
                <a:latin typeface="Raleway" charset="0"/>
              </a:rPr>
              <a:t>barbecha</a:t>
            </a:r>
            <a:r>
              <a:rPr lang="fr-FR" sz="2600" dirty="0" smtClean="0">
                <a:solidFill>
                  <a:schemeClr val="bg1"/>
                </a:solidFill>
                <a:latin typeface="Raleway" charset="0"/>
              </a:rPr>
              <a:t> chaque année</a:t>
            </a:r>
            <a:endParaRPr kumimoji="0" lang="fr-FR" sz="2600" i="0" u="none" strike="noStrike" kern="1200" cap="none" spc="0" normalizeH="0" baseline="0" noProof="0" dirty="0">
              <a:ln>
                <a:noFill/>
              </a:ln>
              <a:solidFill>
                <a:schemeClr val="bg1"/>
              </a:solidFill>
              <a:effectLst/>
              <a:uLnTx/>
              <a:uFillTx/>
              <a:latin typeface="Raleway" charset="0"/>
            </a:endParaRPr>
          </a:p>
        </p:txBody>
      </p:sp>
      <p:sp>
        <p:nvSpPr>
          <p:cNvPr id="10" name="Shape 196"/>
          <p:cNvSpPr txBox="1">
            <a:spLocks noGrp="1"/>
          </p:cNvSpPr>
          <p:nvPr>
            <p:ph type="sldNum" idx="12"/>
          </p:nvPr>
        </p:nvSpPr>
        <p:spPr>
          <a:xfrm>
            <a:off x="1" y="6322064"/>
            <a:ext cx="382772"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bg1"/>
                </a:solidFill>
              </a:rPr>
              <a:t>2</a:t>
            </a:r>
            <a:endParaRPr lang="fr-FR" sz="2400" b="1" dirty="0">
              <a:solidFill>
                <a:schemeClr val="bg1"/>
              </a:solidFill>
            </a:endParaRPr>
          </a:p>
        </p:txBody>
      </p:sp>
      <p:sp>
        <p:nvSpPr>
          <p:cNvPr id="11" name="Shape 193"/>
          <p:cNvSpPr txBox="1">
            <a:spLocks/>
          </p:cNvSpPr>
          <p:nvPr/>
        </p:nvSpPr>
        <p:spPr>
          <a:xfrm>
            <a:off x="4470074" y="6394800"/>
            <a:ext cx="1322141"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1pPr>
            <a:lvl2pPr marL="914400" marR="0" lvl="1"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2pPr>
            <a:lvl3pPr marL="1371600" marR="0" lvl="2"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3pPr>
            <a:lvl4pPr marL="1828800" marR="0" lvl="3"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4pPr>
            <a:lvl5pPr marL="2286000" marR="0" lvl="4"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5pPr>
            <a:lvl6pPr marL="2743200" marR="0" lvl="5"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6pPr>
            <a:lvl7pPr marL="3200400" marR="0" lvl="6"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7pPr>
            <a:lvl8pPr marL="3657600" marR="0" lvl="7" indent="-317500" algn="l" rtl="0">
              <a:lnSpc>
                <a:spcPct val="115000"/>
              </a:lnSpc>
              <a:spcBef>
                <a:spcPts val="1000"/>
              </a:spcBef>
              <a:spcAft>
                <a:spcPts val="0"/>
              </a:spcAft>
              <a:buClr>
                <a:srgbClr val="FFFFFF"/>
              </a:buClr>
              <a:buSzPts val="1400"/>
              <a:buFont typeface="Varela"/>
              <a:buChar char="╶"/>
              <a:defRPr sz="1400" b="0" i="0" u="none" strike="noStrike" cap="none">
                <a:solidFill>
                  <a:srgbClr val="FFFFFF"/>
                </a:solidFill>
                <a:latin typeface="Varela"/>
                <a:ea typeface="Varela"/>
                <a:cs typeface="Varela"/>
                <a:sym typeface="Varela"/>
              </a:defRPr>
            </a:lvl8pPr>
            <a:lvl9pPr marL="4114800" marR="0" lvl="8" indent="-317500" algn="l" rtl="0">
              <a:lnSpc>
                <a:spcPct val="115000"/>
              </a:lnSpc>
              <a:spcBef>
                <a:spcPts val="1000"/>
              </a:spcBef>
              <a:spcAft>
                <a:spcPts val="1000"/>
              </a:spcAft>
              <a:buClr>
                <a:srgbClr val="FFFFFF"/>
              </a:buClr>
              <a:buSzPts val="1400"/>
              <a:buFont typeface="Varela"/>
              <a:buChar char="╶"/>
              <a:defRPr sz="1400" b="0" i="0" u="none" strike="noStrike" cap="none">
                <a:solidFill>
                  <a:srgbClr val="FFFFFF"/>
                </a:solidFill>
                <a:latin typeface="Varela"/>
                <a:ea typeface="Varela"/>
                <a:cs typeface="Varela"/>
                <a:sym typeface="Varela"/>
              </a:defRPr>
            </a:lvl9pPr>
          </a:lstStyle>
          <a:p>
            <a:pPr marL="0" indent="0" algn="r">
              <a:spcAft>
                <a:spcPts val="1000"/>
              </a:spcAft>
              <a:buNone/>
            </a:pPr>
            <a:r>
              <a:rPr lang="fr-FR" sz="1100" dirty="0" smtClean="0">
                <a:solidFill>
                  <a:schemeClr val="bg1"/>
                </a:solidFill>
              </a:rPr>
              <a:t>*Source: ANGED</a:t>
            </a:r>
            <a:endParaRPr lang="fr-FR" sz="11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alila_smile_848.jpg"/>
          <p:cNvPicPr>
            <a:picLocks noGrp="1" noChangeAspect="1"/>
          </p:cNvPicPr>
          <p:nvPr>
            <p:ph idx="1"/>
          </p:nvPr>
        </p:nvPicPr>
        <p:blipFill>
          <a:blip r:embed="rId3"/>
          <a:stretch>
            <a:fillRect/>
          </a:stretch>
        </p:blipFill>
        <p:spPr>
          <a:xfrm>
            <a:off x="0" y="0"/>
            <a:ext cx="12192000" cy="6860231"/>
          </a:xfrm>
        </p:spPr>
      </p:pic>
      <p:sp>
        <p:nvSpPr>
          <p:cNvPr id="5" name="Shape 196"/>
          <p:cNvSpPr txBox="1">
            <a:spLocks noGrp="1"/>
          </p:cNvSpPr>
          <p:nvPr>
            <p:ph type="sldNum" idx="12"/>
          </p:nvPr>
        </p:nvSpPr>
        <p:spPr>
          <a:xfrm>
            <a:off x="0" y="6322064"/>
            <a:ext cx="777765"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bg1"/>
                </a:solidFill>
              </a:rPr>
              <a:t>3</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dd.png"/>
          <p:cNvPicPr>
            <a:picLocks noChangeAspect="1"/>
          </p:cNvPicPr>
          <p:nvPr/>
        </p:nvPicPr>
        <p:blipFill>
          <a:blip r:embed="rId3"/>
          <a:stretch>
            <a:fillRect/>
          </a:stretch>
        </p:blipFill>
        <p:spPr>
          <a:xfrm>
            <a:off x="0" y="0"/>
            <a:ext cx="12192000" cy="6858000"/>
          </a:xfrm>
          <a:prstGeom prst="rect">
            <a:avLst/>
          </a:prstGeom>
        </p:spPr>
      </p:pic>
      <p:pic>
        <p:nvPicPr>
          <p:cNvPr id="12" name="Image 11" descr="gris.png"/>
          <p:cNvPicPr>
            <a:picLocks noChangeAspect="1"/>
          </p:cNvPicPr>
          <p:nvPr/>
        </p:nvPicPr>
        <p:blipFill>
          <a:blip r:embed="rId4"/>
          <a:stretch>
            <a:fillRect/>
          </a:stretch>
        </p:blipFill>
        <p:spPr>
          <a:xfrm>
            <a:off x="0" y="820980"/>
            <a:ext cx="12192000" cy="3547243"/>
          </a:xfrm>
          <a:prstGeom prst="rect">
            <a:avLst/>
          </a:prstGeom>
        </p:spPr>
      </p:pic>
      <p:pic>
        <p:nvPicPr>
          <p:cNvPr id="5" name="Image 4" descr="clock-png-26.png"/>
          <p:cNvPicPr>
            <a:picLocks noChangeAspect="1"/>
          </p:cNvPicPr>
          <p:nvPr/>
        </p:nvPicPr>
        <p:blipFill>
          <a:blip r:embed="rId5" cstate="print"/>
          <a:stretch>
            <a:fillRect/>
          </a:stretch>
        </p:blipFill>
        <p:spPr>
          <a:xfrm>
            <a:off x="1519653" y="1087820"/>
            <a:ext cx="848028" cy="848028"/>
          </a:xfrm>
          <a:prstGeom prst="rect">
            <a:avLst/>
          </a:prstGeom>
        </p:spPr>
      </p:pic>
      <p:pic>
        <p:nvPicPr>
          <p:cNvPr id="6" name="Image 5" descr="94104.png"/>
          <p:cNvPicPr>
            <a:picLocks noChangeAspect="1"/>
          </p:cNvPicPr>
          <p:nvPr/>
        </p:nvPicPr>
        <p:blipFill>
          <a:blip r:embed="rId6" cstate="print"/>
          <a:stretch>
            <a:fillRect/>
          </a:stretch>
        </p:blipFill>
        <p:spPr>
          <a:xfrm>
            <a:off x="1143073" y="1899816"/>
            <a:ext cx="753802" cy="753802"/>
          </a:xfrm>
          <a:prstGeom prst="rect">
            <a:avLst/>
          </a:prstGeom>
        </p:spPr>
      </p:pic>
      <p:pic>
        <p:nvPicPr>
          <p:cNvPr id="7" name="Image 6" descr="198317_thumb.png"/>
          <p:cNvPicPr>
            <a:picLocks noChangeAspect="1"/>
          </p:cNvPicPr>
          <p:nvPr/>
        </p:nvPicPr>
        <p:blipFill>
          <a:blip r:embed="rId7" cstate="print"/>
          <a:stretch>
            <a:fillRect/>
          </a:stretch>
        </p:blipFill>
        <p:spPr>
          <a:xfrm>
            <a:off x="1855819" y="1709729"/>
            <a:ext cx="995235" cy="995235"/>
          </a:xfrm>
          <a:prstGeom prst="rect">
            <a:avLst/>
          </a:prstGeom>
        </p:spPr>
      </p:pic>
      <p:sp>
        <p:nvSpPr>
          <p:cNvPr id="8" name="Rectangle 7"/>
          <p:cNvSpPr/>
          <p:nvPr/>
        </p:nvSpPr>
        <p:spPr>
          <a:xfrm>
            <a:off x="2996466" y="871367"/>
            <a:ext cx="7924801" cy="2246769"/>
          </a:xfrm>
          <a:prstGeom prst="rect">
            <a:avLst/>
          </a:prstGeom>
        </p:spPr>
        <p:txBody>
          <a:bodyPr wrap="square">
            <a:spAutoFit/>
          </a:bodyPr>
          <a:lstStyle/>
          <a:p>
            <a:r>
              <a:rPr lang="fr-FR" sz="2800" b="1" dirty="0" smtClean="0">
                <a:solidFill>
                  <a:schemeClr val="bg1"/>
                </a:solidFill>
                <a:latin typeface="Raleway" charset="0"/>
              </a:rPr>
              <a:t>La manière traditionnelle de collecter le plastique</a:t>
            </a:r>
          </a:p>
          <a:p>
            <a:r>
              <a:rPr lang="fr-FR" sz="2800" b="1" dirty="0" smtClean="0">
                <a:solidFill>
                  <a:schemeClr val="bg1"/>
                </a:solidFill>
                <a:latin typeface="Raleway" charset="0"/>
              </a:rPr>
              <a:t>les bouteilles demandent du temps, des grands espaces de stockage ,l'argent et des efforts </a:t>
            </a:r>
            <a:endParaRPr lang="en" sz="2800" b="1" dirty="0">
              <a:solidFill>
                <a:schemeClr val="bg1"/>
              </a:solidFill>
              <a:latin typeface="Raleway" charset="0"/>
            </a:endParaRPr>
          </a:p>
        </p:txBody>
      </p:sp>
      <p:sp>
        <p:nvSpPr>
          <p:cNvPr id="9" name="Rectangle 8"/>
          <p:cNvSpPr/>
          <p:nvPr/>
        </p:nvSpPr>
        <p:spPr>
          <a:xfrm>
            <a:off x="3189241" y="3632354"/>
            <a:ext cx="8807141" cy="954107"/>
          </a:xfrm>
          <a:prstGeom prst="rect">
            <a:avLst/>
          </a:prstGeom>
        </p:spPr>
        <p:txBody>
          <a:bodyPr wrap="square">
            <a:spAutoFit/>
          </a:bodyPr>
          <a:lstStyle/>
          <a:p>
            <a:r>
              <a:rPr lang="fr-FR" sz="2800" b="1" dirty="0" smtClean="0">
                <a:solidFill>
                  <a:schemeClr val="bg1"/>
                </a:solidFill>
                <a:latin typeface="Raleway" charset="0"/>
              </a:rPr>
              <a:t>Comportement passif des utilisateurs envers le recyclage</a:t>
            </a:r>
            <a:endParaRPr lang="fr-FR" sz="2800" b="1" dirty="0">
              <a:solidFill>
                <a:schemeClr val="bg1"/>
              </a:solidFill>
              <a:latin typeface="Raleway" charset="0"/>
            </a:endParaRPr>
          </a:p>
        </p:txBody>
      </p:sp>
      <p:pic>
        <p:nvPicPr>
          <p:cNvPr id="10" name="Image 9" descr="195833-200.png"/>
          <p:cNvPicPr>
            <a:picLocks noChangeAspect="1"/>
          </p:cNvPicPr>
          <p:nvPr/>
        </p:nvPicPr>
        <p:blipFill>
          <a:blip r:embed="rId8"/>
          <a:stretch>
            <a:fillRect/>
          </a:stretch>
        </p:blipFill>
        <p:spPr>
          <a:xfrm flipH="1">
            <a:off x="1182428" y="3238583"/>
            <a:ext cx="1387350" cy="1387350"/>
          </a:xfrm>
          <a:prstGeom prst="rect">
            <a:avLst/>
          </a:prstGeom>
        </p:spPr>
      </p:pic>
      <p:sp>
        <p:nvSpPr>
          <p:cNvPr id="11" name="Shape 196"/>
          <p:cNvSpPr txBox="1">
            <a:spLocks noGrp="1"/>
          </p:cNvSpPr>
          <p:nvPr>
            <p:ph type="sldNum" idx="12"/>
          </p:nvPr>
        </p:nvSpPr>
        <p:spPr>
          <a:xfrm>
            <a:off x="0" y="6322064"/>
            <a:ext cx="777765"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bg1"/>
                </a:solidFill>
              </a:rPr>
              <a:t>4</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vert.png"/>
          <p:cNvPicPr>
            <a:picLocks noChangeAspect="1"/>
          </p:cNvPicPr>
          <p:nvPr/>
        </p:nvPicPr>
        <p:blipFill>
          <a:blip r:embed="rId3"/>
          <a:stretch>
            <a:fillRect/>
          </a:stretch>
        </p:blipFill>
        <p:spPr>
          <a:xfrm>
            <a:off x="0" y="1323856"/>
            <a:ext cx="12192000" cy="6858000"/>
          </a:xfrm>
          <a:prstGeom prst="rect">
            <a:avLst/>
          </a:prstGeom>
        </p:spPr>
      </p:pic>
      <p:sp>
        <p:nvSpPr>
          <p:cNvPr id="9" name="Rectangle 8"/>
          <p:cNvSpPr/>
          <p:nvPr/>
        </p:nvSpPr>
        <p:spPr>
          <a:xfrm>
            <a:off x="0" y="301256"/>
            <a:ext cx="12192000" cy="3506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59500058_449459085822876_3875025378279948288_n - Copie.jpg"/>
          <p:cNvPicPr>
            <a:picLocks noChangeAspect="1"/>
          </p:cNvPicPr>
          <p:nvPr/>
        </p:nvPicPr>
        <p:blipFill>
          <a:blip r:embed="rId4"/>
          <a:stretch>
            <a:fillRect/>
          </a:stretch>
        </p:blipFill>
        <p:spPr>
          <a:xfrm>
            <a:off x="2964080" y="299554"/>
            <a:ext cx="6200775" cy="3524250"/>
          </a:xfrm>
          <a:prstGeom prst="rect">
            <a:avLst/>
          </a:prstGeom>
        </p:spPr>
      </p:pic>
      <p:sp>
        <p:nvSpPr>
          <p:cNvPr id="5" name="Shape 155"/>
          <p:cNvSpPr/>
          <p:nvPr/>
        </p:nvSpPr>
        <p:spPr>
          <a:xfrm>
            <a:off x="3005900" y="3993840"/>
            <a:ext cx="2952855" cy="2382684"/>
          </a:xfrm>
          <a:prstGeom prst="ellipse">
            <a:avLst/>
          </a:prstGeom>
          <a:noFill/>
          <a:ln w="38100" cap="flat" cmpd="sng">
            <a:solidFill>
              <a:schemeClr val="accent3">
                <a:lumMod val="75000"/>
                <a:alpha val="67000"/>
              </a:schemeClr>
            </a:solidFill>
            <a:prstDash val="solid"/>
            <a:round/>
            <a:headEnd type="none" w="sm" len="sm"/>
            <a:tailEnd type="none" w="sm" len="sm"/>
          </a:ln>
        </p:spPr>
        <p:txBody>
          <a:bodyPr spcFirstLastPara="1" wrap="square" lIns="91425" tIns="91425" rIns="91425" bIns="91425" anchor="ctr" anchorCtr="0">
            <a:noAutofit/>
          </a:bodyPr>
          <a:lstStyle/>
          <a:p>
            <a:pPr lvl="0" algn="ctr"/>
            <a:endParaRPr lang="fr-FR" dirty="0">
              <a:latin typeface="Varela"/>
              <a:ea typeface="Varela"/>
              <a:cs typeface="Varela"/>
              <a:sym typeface="Varela"/>
            </a:endParaRPr>
          </a:p>
          <a:p>
            <a:pPr lvl="0" algn="ctr"/>
            <a:r>
              <a:rPr lang="fr-FR" b="1" dirty="0" smtClean="0">
                <a:latin typeface="Varela"/>
                <a:ea typeface="Varela"/>
                <a:cs typeface="Varela"/>
                <a:sym typeface="Varela"/>
              </a:rPr>
              <a:t>minimiser la </a:t>
            </a:r>
            <a:r>
              <a:rPr lang="fr-FR" b="1" dirty="0" err="1" smtClean="0">
                <a:latin typeface="Varela"/>
                <a:ea typeface="Varela"/>
                <a:cs typeface="Varela"/>
                <a:sym typeface="Varela"/>
              </a:rPr>
              <a:t>methode</a:t>
            </a:r>
            <a:r>
              <a:rPr lang="fr-FR" b="1" dirty="0" smtClean="0">
                <a:latin typeface="Varela"/>
                <a:ea typeface="Varela"/>
                <a:cs typeface="Varela"/>
                <a:sym typeface="Varela"/>
              </a:rPr>
              <a:t> de collecte des bouteilles en plastique</a:t>
            </a:r>
            <a:endParaRPr dirty="0">
              <a:latin typeface="Varela"/>
              <a:ea typeface="Varela"/>
              <a:cs typeface="Varela"/>
              <a:sym typeface="Varela"/>
            </a:endParaRPr>
          </a:p>
        </p:txBody>
      </p:sp>
      <p:sp>
        <p:nvSpPr>
          <p:cNvPr id="6" name="Shape 156"/>
          <p:cNvSpPr/>
          <p:nvPr/>
        </p:nvSpPr>
        <p:spPr>
          <a:xfrm>
            <a:off x="5434792" y="4065278"/>
            <a:ext cx="3071834" cy="2343904"/>
          </a:xfrm>
          <a:prstGeom prst="ellipse">
            <a:avLst/>
          </a:prstGeom>
          <a:noFill/>
          <a:ln w="38100" cap="flat" cmpd="sng">
            <a:solidFill>
              <a:schemeClr val="accent3">
                <a:lumMod val="75000"/>
                <a:alpha val="67000"/>
              </a:schemeClr>
            </a:solidFill>
            <a:prstDash val="solid"/>
            <a:round/>
            <a:headEnd type="none" w="sm" len="sm"/>
            <a:tailEnd type="none" w="sm" len="sm"/>
          </a:ln>
        </p:spPr>
        <p:txBody>
          <a:bodyPr spcFirstLastPara="1" wrap="square" lIns="91425" tIns="91425" rIns="91425" bIns="91425" anchor="ctr" anchorCtr="0">
            <a:noAutofit/>
          </a:bodyPr>
          <a:lstStyle/>
          <a:p>
            <a:pPr lvl="0" algn="ctr"/>
            <a:r>
              <a:rPr lang="fr-FR" b="1" dirty="0" smtClean="0">
                <a:latin typeface="Varela"/>
                <a:ea typeface="Varela"/>
                <a:cs typeface="Varela"/>
                <a:sym typeface="Varela"/>
              </a:rPr>
              <a:t>sensibiliser aux comportements de recyclage</a:t>
            </a:r>
            <a:endParaRPr lang="fr-FR" b="1" dirty="0">
              <a:latin typeface="Varela"/>
              <a:ea typeface="Varela"/>
              <a:cs typeface="Varela"/>
              <a:sym typeface="Varela"/>
            </a:endParaRPr>
          </a:p>
        </p:txBody>
      </p:sp>
      <p:sp>
        <p:nvSpPr>
          <p:cNvPr id="10" name="Shape 196"/>
          <p:cNvSpPr txBox="1">
            <a:spLocks noGrp="1"/>
          </p:cNvSpPr>
          <p:nvPr>
            <p:ph type="sldNum" idx="12"/>
          </p:nvPr>
        </p:nvSpPr>
        <p:spPr>
          <a:xfrm>
            <a:off x="1" y="6322064"/>
            <a:ext cx="382772"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bg1"/>
                </a:solidFill>
              </a:rPr>
              <a:t>5</a:t>
            </a:r>
            <a:endParaRPr lang="fr-FR" sz="24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ert.png"/>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0" y="0"/>
            <a:ext cx="61824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59500058_449459085822876_3875025378279948288_n - Copie.jpg"/>
          <p:cNvPicPr>
            <a:picLocks noChangeAspect="1"/>
          </p:cNvPicPr>
          <p:nvPr/>
        </p:nvPicPr>
        <p:blipFill>
          <a:blip r:embed="rId3"/>
          <a:stretch>
            <a:fillRect/>
          </a:stretch>
        </p:blipFill>
        <p:spPr>
          <a:xfrm>
            <a:off x="0" y="2053926"/>
            <a:ext cx="6200775" cy="3524250"/>
          </a:xfrm>
          <a:prstGeom prst="rect">
            <a:avLst/>
          </a:prstGeom>
        </p:spPr>
      </p:pic>
      <p:sp>
        <p:nvSpPr>
          <p:cNvPr id="7" name="ZoneTexte 6"/>
          <p:cNvSpPr txBox="1"/>
          <p:nvPr/>
        </p:nvSpPr>
        <p:spPr>
          <a:xfrm>
            <a:off x="6459341" y="1265275"/>
            <a:ext cx="5209496" cy="1569660"/>
          </a:xfrm>
          <a:prstGeom prst="rect">
            <a:avLst/>
          </a:prstGeom>
          <a:noFill/>
        </p:spPr>
        <p:txBody>
          <a:bodyPr wrap="square" rtlCol="0">
            <a:spAutoFit/>
          </a:bodyPr>
          <a:lstStyle/>
          <a:p>
            <a:pPr lvl="0"/>
            <a:r>
              <a:rPr lang="fr-FR"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arela"/>
                <a:ea typeface="Varela"/>
                <a:cs typeface="Varela"/>
                <a:sym typeface="Varela"/>
              </a:rPr>
              <a:t>Minimiser la </a:t>
            </a:r>
            <a:r>
              <a:rPr lang="fr-FR" sz="32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arela"/>
                <a:ea typeface="Varela"/>
                <a:cs typeface="Varela"/>
                <a:sym typeface="Varela"/>
              </a:rPr>
              <a:t>methode</a:t>
            </a:r>
            <a:r>
              <a:rPr lang="fr-FR"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arela"/>
                <a:ea typeface="Varela"/>
                <a:cs typeface="Varela"/>
                <a:sym typeface="Varela"/>
              </a:rPr>
              <a:t> de collection les</a:t>
            </a:r>
          </a:p>
          <a:p>
            <a:pPr lvl="0"/>
            <a:r>
              <a:rPr lang="fr-FR"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arela"/>
                <a:ea typeface="Varela"/>
                <a:cs typeface="Varela"/>
                <a:sym typeface="Varela"/>
              </a:rPr>
              <a:t>bouteilles en plastique</a:t>
            </a:r>
            <a:endParaRPr lang="fr-FR" dirty="0"/>
          </a:p>
        </p:txBody>
      </p:sp>
      <p:sp>
        <p:nvSpPr>
          <p:cNvPr id="8" name="ZoneTexte 7"/>
          <p:cNvSpPr txBox="1"/>
          <p:nvPr/>
        </p:nvSpPr>
        <p:spPr>
          <a:xfrm>
            <a:off x="6507126" y="3795823"/>
            <a:ext cx="5434665" cy="1569660"/>
          </a:xfrm>
          <a:prstGeom prst="rect">
            <a:avLst/>
          </a:prstGeom>
          <a:noFill/>
        </p:spPr>
        <p:txBody>
          <a:bodyPr wrap="square" rtlCol="0">
            <a:spAutoFit/>
          </a:bodyPr>
          <a:lstStyle/>
          <a:p>
            <a:pPr lvl="0"/>
            <a:r>
              <a:rPr lang="fr-FR"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arela"/>
                <a:ea typeface="Varela"/>
                <a:cs typeface="Varela"/>
                <a:sym typeface="Varela"/>
              </a:rPr>
              <a:t>sensibiliser aux</a:t>
            </a:r>
          </a:p>
          <a:p>
            <a:pPr lvl="0"/>
            <a:r>
              <a:rPr lang="fr-FR"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Varela"/>
                <a:ea typeface="Varela"/>
                <a:cs typeface="Varela"/>
                <a:sym typeface="Varela"/>
              </a:rPr>
              <a:t>comportement de recyclage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ecran.png"/>
          <p:cNvPicPr>
            <a:picLocks noChangeAspect="1"/>
          </p:cNvPicPr>
          <p:nvPr/>
        </p:nvPicPr>
        <p:blipFill>
          <a:blip r:embed="rId3"/>
          <a:stretch>
            <a:fillRect/>
          </a:stretch>
        </p:blipFill>
        <p:spPr>
          <a:xfrm>
            <a:off x="110362" y="180319"/>
            <a:ext cx="11871434" cy="6677682"/>
          </a:xfrm>
          <a:prstGeom prst="rect">
            <a:avLst/>
          </a:prstGeom>
        </p:spPr>
      </p:pic>
      <p:sp>
        <p:nvSpPr>
          <p:cNvPr id="7" name="ZoneTexte 6"/>
          <p:cNvSpPr txBox="1"/>
          <p:nvPr/>
        </p:nvSpPr>
        <p:spPr>
          <a:xfrm>
            <a:off x="128258" y="99932"/>
            <a:ext cx="2909323" cy="400110"/>
          </a:xfrm>
          <a:prstGeom prst="rect">
            <a:avLst/>
          </a:prstGeom>
          <a:solidFill>
            <a:schemeClr val="accent3">
              <a:lumMod val="75000"/>
            </a:schemeClr>
          </a:solidFill>
          <a:ln>
            <a:solidFill>
              <a:schemeClr val="accent3">
                <a:lumMod val="75000"/>
              </a:schemeClr>
            </a:solidFill>
          </a:ln>
        </p:spPr>
        <p:txBody>
          <a:bodyPr wrap="none" rtlCol="0">
            <a:spAutoFit/>
          </a:bodyPr>
          <a:lstStyle/>
          <a:p>
            <a:r>
              <a:rPr lang="fr-FR" sz="2000" b="1" dirty="0" smtClean="0">
                <a:solidFill>
                  <a:schemeClr val="bg1"/>
                </a:solidFill>
              </a:rPr>
              <a:t>The </a:t>
            </a:r>
            <a:r>
              <a:rPr lang="en" sz="2000" b="1" dirty="0" smtClean="0">
                <a:solidFill>
                  <a:schemeClr val="bg1"/>
                </a:solidFill>
              </a:rPr>
              <a:t>distributor mecanism</a:t>
            </a:r>
            <a:endParaRPr lang="en" sz="2000" b="1" dirty="0">
              <a:solidFill>
                <a:schemeClr val="bg1"/>
              </a:solidFill>
            </a:endParaRPr>
          </a:p>
        </p:txBody>
      </p:sp>
      <p:pic>
        <p:nvPicPr>
          <p:cNvPr id="8" name="Image 7" descr="truck-512.png"/>
          <p:cNvPicPr>
            <a:picLocks noChangeAspect="1"/>
          </p:cNvPicPr>
          <p:nvPr/>
        </p:nvPicPr>
        <p:blipFill>
          <a:blip r:embed="rId4" cstate="print"/>
          <a:stretch>
            <a:fillRect/>
          </a:stretch>
        </p:blipFill>
        <p:spPr>
          <a:xfrm>
            <a:off x="4130316" y="5074972"/>
            <a:ext cx="1321968" cy="1321968"/>
          </a:xfrm>
          <a:prstGeom prst="rect">
            <a:avLst/>
          </a:prstGeom>
        </p:spPr>
      </p:pic>
      <p:pic>
        <p:nvPicPr>
          <p:cNvPr id="9" name="Image 8" descr="citywifi-free.png"/>
          <p:cNvPicPr>
            <a:picLocks noChangeAspect="1"/>
          </p:cNvPicPr>
          <p:nvPr/>
        </p:nvPicPr>
        <p:blipFill>
          <a:blip r:embed="rId5" cstate="print"/>
          <a:stretch>
            <a:fillRect/>
          </a:stretch>
        </p:blipFill>
        <p:spPr>
          <a:xfrm>
            <a:off x="4904606" y="2908226"/>
            <a:ext cx="547678" cy="547678"/>
          </a:xfrm>
          <a:prstGeom prst="rect">
            <a:avLst/>
          </a:prstGeom>
        </p:spPr>
      </p:pic>
      <p:sp>
        <p:nvSpPr>
          <p:cNvPr id="10" name="Shape 196"/>
          <p:cNvSpPr txBox="1">
            <a:spLocks noGrp="1"/>
          </p:cNvSpPr>
          <p:nvPr>
            <p:ph type="sldNum" idx="12"/>
          </p:nvPr>
        </p:nvSpPr>
        <p:spPr>
          <a:xfrm>
            <a:off x="1" y="6322064"/>
            <a:ext cx="382772"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tx1"/>
                </a:solidFill>
              </a:rPr>
              <a:t>6</a:t>
            </a:r>
            <a:endParaRPr lang="fr-FR" sz="2400" b="1" dirty="0">
              <a:solidFill>
                <a:schemeClr val="tx1"/>
              </a:solidFill>
            </a:endParaRPr>
          </a:p>
        </p:txBody>
      </p:sp>
    </p:spTree>
    <p:extLst>
      <p:ext uri="{BB962C8B-B14F-4D97-AF65-F5344CB8AC3E}">
        <p14:creationId xmlns:p14="http://schemas.microsoft.com/office/powerpoint/2010/main" xmlns="" val="1350354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ser.png"/>
          <p:cNvPicPr>
            <a:picLocks noChangeAspect="1"/>
          </p:cNvPicPr>
          <p:nvPr/>
        </p:nvPicPr>
        <p:blipFill>
          <a:blip r:embed="rId3"/>
          <a:stretch>
            <a:fillRect/>
          </a:stretch>
        </p:blipFill>
        <p:spPr>
          <a:xfrm>
            <a:off x="0" y="1"/>
            <a:ext cx="12192000" cy="6858000"/>
          </a:xfrm>
          <a:prstGeom prst="rect">
            <a:avLst/>
          </a:prstGeom>
        </p:spPr>
      </p:pic>
      <p:sp>
        <p:nvSpPr>
          <p:cNvPr id="5" name="ZoneTexte 4"/>
          <p:cNvSpPr txBox="1"/>
          <p:nvPr/>
        </p:nvSpPr>
        <p:spPr>
          <a:xfrm>
            <a:off x="142127" y="99932"/>
            <a:ext cx="4835491" cy="400110"/>
          </a:xfrm>
          <a:prstGeom prst="rect">
            <a:avLst/>
          </a:prstGeom>
          <a:solidFill>
            <a:schemeClr val="accent3">
              <a:lumMod val="75000"/>
            </a:schemeClr>
          </a:solidFill>
          <a:ln>
            <a:solidFill>
              <a:schemeClr val="accent3">
                <a:lumMod val="75000"/>
              </a:schemeClr>
            </a:solidFill>
          </a:ln>
        </p:spPr>
        <p:txBody>
          <a:bodyPr wrap="none" rtlCol="0">
            <a:spAutoFit/>
          </a:bodyPr>
          <a:lstStyle/>
          <a:p>
            <a:r>
              <a:rPr lang="fr-FR" sz="2000" b="1" dirty="0" smtClean="0">
                <a:solidFill>
                  <a:schemeClr val="bg1"/>
                </a:solidFill>
              </a:rPr>
              <a:t>User </a:t>
            </a:r>
            <a:r>
              <a:rPr lang="en" sz="2000" b="1" dirty="0" smtClean="0">
                <a:solidFill>
                  <a:schemeClr val="bg1"/>
                </a:solidFill>
              </a:rPr>
              <a:t>experience with Green Plus distributor</a:t>
            </a:r>
            <a:endParaRPr lang="en" sz="2000" b="1" dirty="0">
              <a:solidFill>
                <a:schemeClr val="bg1"/>
              </a:solidFill>
            </a:endParaRPr>
          </a:p>
        </p:txBody>
      </p:sp>
      <p:sp>
        <p:nvSpPr>
          <p:cNvPr id="6" name="Shape 196"/>
          <p:cNvSpPr txBox="1">
            <a:spLocks noGrp="1"/>
          </p:cNvSpPr>
          <p:nvPr>
            <p:ph type="sldNum" idx="12"/>
          </p:nvPr>
        </p:nvSpPr>
        <p:spPr>
          <a:xfrm>
            <a:off x="1" y="6322064"/>
            <a:ext cx="382772" cy="535936"/>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fr-FR" sz="2400" b="1" dirty="0" smtClean="0">
                <a:solidFill>
                  <a:schemeClr val="tx1"/>
                </a:solidFill>
              </a:rPr>
              <a:t>7</a:t>
            </a:r>
            <a:endParaRPr lang="fr-FR" sz="2400" b="1" dirty="0">
              <a:solidFill>
                <a:schemeClr val="tx1"/>
              </a:solidFill>
            </a:endParaRPr>
          </a:p>
        </p:txBody>
      </p:sp>
    </p:spTree>
    <p:extLst>
      <p:ext uri="{BB962C8B-B14F-4D97-AF65-F5344CB8AC3E}">
        <p14:creationId xmlns:p14="http://schemas.microsoft.com/office/powerpoint/2010/main" xmlns="" val="3157002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71D2252EB29C429FB9CA926C106315" ma:contentTypeVersion="11" ma:contentTypeDescription="Crée un document." ma:contentTypeScope="" ma:versionID="222359ee86e1542ca9107133c0f114bd">
  <xsd:schema xmlns:xsd="http://www.w3.org/2001/XMLSchema" xmlns:xs="http://www.w3.org/2001/XMLSchema" xmlns:p="http://schemas.microsoft.com/office/2006/metadata/properties" xmlns:ns2="8a187e50-b179-4c1f-ba61-f22483b977c0" xmlns:ns3="731c63f9-b14f-441b-8e3a-2e5887f2250f" targetNamespace="http://schemas.microsoft.com/office/2006/metadata/properties" ma:root="true" ma:fieldsID="089080d53c9a4903d1dfadb9df5f4a0e" ns2:_="" ns3:_="">
    <xsd:import namespace="8a187e50-b179-4c1f-ba61-f22483b977c0"/>
    <xsd:import namespace="731c63f9-b14f-441b-8e3a-2e5887f225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87e50-b179-4c1f-ba61-f22483b97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1c63f9-b14f-441b-8e3a-2e5887f2250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083446-F1F0-482F-BD42-1EA7E2DC32B3}"/>
</file>

<file path=customXml/itemProps2.xml><?xml version="1.0" encoding="utf-8"?>
<ds:datastoreItem xmlns:ds="http://schemas.openxmlformats.org/officeDocument/2006/customXml" ds:itemID="{5DFE889D-8F03-4B7A-A96D-CADDF1752199}"/>
</file>

<file path=customXml/itemProps3.xml><?xml version="1.0" encoding="utf-8"?>
<ds:datastoreItem xmlns:ds="http://schemas.openxmlformats.org/officeDocument/2006/customXml" ds:itemID="{64B92B96-7EB8-48E5-9B1D-5D22AF18D20D}"/>
</file>

<file path=docProps/app.xml><?xml version="1.0" encoding="utf-8"?>
<Properties xmlns="http://schemas.openxmlformats.org/officeDocument/2006/extended-properties" xmlns:vt="http://schemas.openxmlformats.org/officeDocument/2006/docPropsVTypes">
  <TotalTime>1746</TotalTime>
  <Words>939</Words>
  <Application>Microsoft Office PowerPoint</Application>
  <PresentationFormat>Personnalisé</PresentationFormat>
  <Paragraphs>148</Paragraphs>
  <Slides>18</Slides>
  <Notes>17</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kayri khelifi</dc:creator>
  <cp:lastModifiedBy>kayri khelifi</cp:lastModifiedBy>
  <cp:revision>175</cp:revision>
  <dcterms:created xsi:type="dcterms:W3CDTF">2019-04-27T08:59:53Z</dcterms:created>
  <dcterms:modified xsi:type="dcterms:W3CDTF">2021-03-04T21:31:19Z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0x0101009C71D2252EB29C429FB9CA926C106315</vt:lpwstr>
  </property>
</Properties>
</file>