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2"/>
    <p:sldMasterId id="2147483695" r:id="rId3"/>
  </p:sldMasterIdLst>
  <p:notesMasterIdLst>
    <p:notesMasterId r:id="rId25"/>
  </p:notesMasterIdLst>
  <p:handoutMasterIdLst>
    <p:handoutMasterId r:id="rId26"/>
  </p:handoutMasterIdLst>
  <p:sldIdLst>
    <p:sldId id="478" r:id="rId4"/>
    <p:sldId id="511" r:id="rId5"/>
    <p:sldId id="509" r:id="rId6"/>
    <p:sldId id="510" r:id="rId7"/>
    <p:sldId id="484" r:id="rId8"/>
    <p:sldId id="490" r:id="rId9"/>
    <p:sldId id="493" r:id="rId10"/>
    <p:sldId id="494" r:id="rId11"/>
    <p:sldId id="485" r:id="rId12"/>
    <p:sldId id="495" r:id="rId13"/>
    <p:sldId id="505" r:id="rId14"/>
    <p:sldId id="501" r:id="rId15"/>
    <p:sldId id="498" r:id="rId16"/>
    <p:sldId id="499" r:id="rId17"/>
    <p:sldId id="506" r:id="rId18"/>
    <p:sldId id="512" r:id="rId19"/>
    <p:sldId id="513" r:id="rId20"/>
    <p:sldId id="500" r:id="rId21"/>
    <p:sldId id="487" r:id="rId22"/>
    <p:sldId id="503" r:id="rId23"/>
    <p:sldId id="504" r:id="rId24"/>
  </p:sldIdLst>
  <p:sldSz cx="9144000" cy="6858000" type="screen4x3"/>
  <p:notesSz cx="6808788" cy="99409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46357" autoAdjust="0"/>
  </p:normalViewPr>
  <p:slideViewPr>
    <p:cSldViewPr>
      <p:cViewPr varScale="1">
        <p:scale>
          <a:sx n="31" d="100"/>
          <a:sy n="31" d="100"/>
        </p:scale>
        <p:origin x="1596" y="16"/>
      </p:cViewPr>
      <p:guideLst>
        <p:guide orient="horz" pos="2160"/>
        <p:guide pos="2880"/>
      </p:guideLst>
    </p:cSldViewPr>
  </p:slideViewPr>
  <p:outlineViewPr>
    <p:cViewPr>
      <p:scale>
        <a:sx n="33" d="100"/>
        <a:sy n="33" d="100"/>
      </p:scale>
      <p:origin x="29" y="0"/>
    </p:cViewPr>
  </p:outlineViewPr>
  <p:notesTextViewPr>
    <p:cViewPr>
      <p:scale>
        <a:sx n="100" d="100"/>
        <a:sy n="100" d="100"/>
      </p:scale>
      <p:origin x="0" y="0"/>
    </p:cViewPr>
  </p:notesTextViewPr>
  <p:notesViewPr>
    <p:cSldViewPr>
      <p:cViewPr varScale="1">
        <p:scale>
          <a:sx n="58" d="100"/>
          <a:sy n="58" d="100"/>
        </p:scale>
        <p:origin x="-2659" y="-67"/>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200" b="0" i="0" u="none" strike="noStrike" kern="1200" cap="none" spc="0" baseline="0">
                <a:solidFill>
                  <a:srgbClr val="000000"/>
                </a:solidFill>
                <a:latin typeface="Arial Bold" charset="0"/>
                <a:ea typeface="MS PGothic" pitchFamily="34" charset="-128"/>
                <a:cs typeface="Arial Bold" charset="0"/>
                <a:sym typeface="Arial"/>
                <a:rtl val="0"/>
              </a:defRPr>
            </a:pPr>
            <a:r>
              <a:rPr lang="en-US" sz="2200" b="0" i="0" u="none" strike="noStrike" kern="1200" cap="none" baseline="0">
                <a:solidFill>
                  <a:srgbClr val="000000"/>
                </a:solidFill>
                <a:latin typeface="Arial Bold" charset="0"/>
                <a:ea typeface="MS PGothic" pitchFamily="34" charset="-128"/>
                <a:cs typeface="Arial Bold" charset="0"/>
                <a:sym typeface="Arial"/>
                <a:rtl val="0"/>
              </a:rPr>
              <a:t>Personnes vivant avec le VIH </a:t>
            </a:r>
          </a:p>
          <a:p>
            <a:pPr>
              <a:defRPr lang="en-US" sz="2200" cap="none">
                <a:solidFill>
                  <a:srgbClr val="000000"/>
                </a:solidFill>
                <a:latin typeface="Arial Bold" charset="0"/>
                <a:ea typeface="MS PGothic" pitchFamily="34" charset="-128"/>
                <a:cs typeface="Arial Bold" charset="0"/>
                <a:sym typeface="Arial"/>
                <a:rtl val="0"/>
              </a:defRPr>
            </a:pPr>
            <a:r>
              <a:rPr lang="en-US" sz="2200" b="0" i="0" u="none" strike="noStrike" kern="1200" cap="none" baseline="0">
                <a:solidFill>
                  <a:srgbClr val="000000"/>
                </a:solidFill>
                <a:latin typeface="Arial Bold" charset="0"/>
                <a:ea typeface="MS PGothic" pitchFamily="34" charset="-128"/>
                <a:cs typeface="Arial Bold" charset="0"/>
                <a:sym typeface="Arial"/>
                <a:rtl val="0"/>
              </a:rPr>
              <a:t>Afrique subsaharienne</a:t>
            </a:r>
          </a:p>
        </c:rich>
      </c:tx>
      <c:overlay val="0"/>
      <c:spPr>
        <a:noFill/>
        <a:ln>
          <a:noFill/>
        </a:ln>
        <a:effectLst/>
      </c:spPr>
      <c:txPr>
        <a:bodyPr rot="0" spcFirstLastPara="1" vertOverflow="ellipsis" vert="horz" wrap="square" anchor="ctr" anchorCtr="1"/>
        <a:lstStyle/>
        <a:p>
          <a:pPr>
            <a:defRPr lang="en-US" sz="2200" b="0" i="0" u="none" strike="noStrike" kern="1200" cap="none" spc="0" baseline="0">
              <a:solidFill>
                <a:srgbClr val="000000"/>
              </a:solidFill>
              <a:latin typeface="Arial Bold" charset="0"/>
              <a:ea typeface="MS PGothic" pitchFamily="34" charset="-128"/>
              <a:cs typeface="Arial Bold" charset="0"/>
              <a:sym typeface="Arial"/>
              <a:rtl val="0"/>
            </a:defRPr>
          </a:pPr>
          <a:endParaRPr lang="fr-FR"/>
        </a:p>
      </c:txPr>
    </c:title>
    <c:autoTitleDeleted val="0"/>
    <c:plotArea>
      <c:layout>
        <c:manualLayout>
          <c:layoutTarget val="inner"/>
          <c:xMode val="edge"/>
          <c:yMode val="edge"/>
          <c:x val="0.32354229994537181"/>
          <c:y val="0.22900467051790577"/>
          <c:w val="0.35291540010925626"/>
          <c:h val="0.66193905068423398"/>
        </c:manualLayout>
      </c:layout>
      <c:doughnutChart>
        <c:varyColors val="1"/>
        <c:ser>
          <c:idx val="0"/>
          <c:order val="0"/>
          <c:tx>
            <c:strRef>
              <c:f>'[Chart in Microsoft PowerPoint]Sheet1'!$B$1</c:f>
              <c:strCache>
                <c:ptCount val="1"/>
                <c:pt idx="0">
                  <c:v>Personnes vivant avec le VIH - Afrique subsaharienne</c:v>
                </c:pt>
              </c:strCache>
            </c:strRef>
          </c:tx>
          <c:spPr>
            <a:solidFill>
              <a:schemeClr val="accent1">
                <a:lumMod val="40000"/>
                <a:lumOff val="60000"/>
              </a:schemeClr>
            </a:solidFill>
            <a:ln>
              <a:solidFill>
                <a:schemeClr val="accent1">
                  <a:lumMod val="60000"/>
                  <a:lumOff val="40000"/>
                </a:schemeClr>
              </a:solidFill>
            </a:ln>
          </c:spPr>
          <c:dPt>
            <c:idx val="0"/>
            <c:bubble3D val="0"/>
            <c:spPr>
              <a:solidFill>
                <a:schemeClr val="accent1">
                  <a:lumMod val="40000"/>
                  <a:lumOff val="60000"/>
                </a:schemeClr>
              </a:solidFill>
              <a:ln w="19050">
                <a:solidFill>
                  <a:schemeClr val="accent1">
                    <a:lumMod val="60000"/>
                    <a:lumOff val="40000"/>
                  </a:schemeClr>
                </a:solidFill>
              </a:ln>
              <a:effectLst/>
            </c:spPr>
            <c:extLst>
              <c:ext xmlns:c16="http://schemas.microsoft.com/office/drawing/2014/chart" uri="{C3380CC4-5D6E-409C-BE32-E72D297353CC}">
                <c16:uniqueId val="{00000001-BDAE-4D6E-80AE-2D87307FE21B}"/>
              </c:ext>
            </c:extLst>
          </c:dPt>
          <c:dPt>
            <c:idx val="1"/>
            <c:bubble3D val="0"/>
            <c:spPr>
              <a:solidFill>
                <a:srgbClr val="FF0000"/>
              </a:solidFill>
              <a:ln w="19050">
                <a:solidFill>
                  <a:schemeClr val="accent1">
                    <a:lumMod val="60000"/>
                    <a:lumOff val="40000"/>
                  </a:schemeClr>
                </a:solidFill>
              </a:ln>
              <a:effectLst/>
            </c:spPr>
            <c:extLst>
              <c:ext xmlns:c16="http://schemas.microsoft.com/office/drawing/2014/chart" uri="{C3380CC4-5D6E-409C-BE32-E72D297353CC}">
                <c16:uniqueId val="{00000003-BDAE-4D6E-80AE-2D87307FE21B}"/>
              </c:ext>
            </c:extLst>
          </c:dPt>
          <c:dLbls>
            <c:dLbl>
              <c:idx val="0"/>
              <c:layout>
                <c:manualLayout>
                  <c:x val="0.12236871650674809"/>
                  <c:y val="-6.9853472715500714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F2BEFB5F-BA37-4473-896C-7E9145889551}" type="CATEGORYNAME">
                      <a:rPr lang="en-US" sz="1400"/>
                      <a:pPr>
                        <a:defRPr sz="1400" b="1"/>
                      </a:pPr>
                      <a:t>[NOM DE CATÉGORIE]</a:t>
                    </a:fld>
                    <a:endParaRPr lang="en-US" sz="1400" baseline="0"/>
                  </a:p>
                  <a:p>
                    <a:pPr>
                      <a:defRPr sz="1400" b="1"/>
                    </a:pPr>
                    <a:fld id="{6D974E7D-00D4-44E3-ADC6-0AFC92061C90}" type="VALUE">
                      <a:rPr lang="en-US" sz="1400"/>
                      <a:pPr>
                        <a:defRPr sz="1400" b="1"/>
                      </a:pPr>
                      <a:t>[VALEUR]</a:t>
                    </a:fld>
                    <a:r>
                      <a:rPr lang="en-US" sz="1400"/>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DAE-4D6E-80AE-2D87307FE21B}"/>
                </c:ext>
              </c:extLst>
            </c:dLbl>
            <c:dLbl>
              <c:idx val="1"/>
              <c:layout>
                <c:manualLayout>
                  <c:x val="-0.12946255514482044"/>
                  <c:y val="3.658991427954799E-2"/>
                </c:manualLayout>
              </c:layout>
              <c:tx>
                <c:rich>
                  <a:bodyPr/>
                  <a:lstStyle/>
                  <a:p>
                    <a:fld id="{ED7CA62B-A613-4258-B567-DF4B8975F05A}" type="CATEGORYNAME">
                      <a:rPr lang="en-US"/>
                      <a:pPr/>
                      <a:t>[NOM DE CATÉGORIE]</a:t>
                    </a:fld>
                    <a:endParaRPr lang="en-US" baseline="0"/>
                  </a:p>
                  <a:p>
                    <a:fld id="{7CE6FF01-CC26-4589-972F-DA27F664FC11}" type="VALUE">
                      <a:rPr lang="en-US"/>
                      <a:pPr/>
                      <a:t>[VALEUR]</a:t>
                    </a:fld>
                    <a:r>
                      <a:rPr lang="en-US"/>
                      <a:t>%</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DAE-4D6E-80AE-2D87307FE21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PowerPoint]Sheet1'!$A$2:$A$3</c:f>
              <c:strCache>
                <c:ptCount val="2"/>
                <c:pt idx="0">
                  <c:v>Zone Rurale</c:v>
                </c:pt>
                <c:pt idx="1">
                  <c:v>Zone Urbaine</c:v>
                </c:pt>
              </c:strCache>
            </c:strRef>
          </c:cat>
          <c:val>
            <c:numRef>
              <c:f>'[Chart in Microsoft PowerPoint]Sheet1'!$B$2:$B$3</c:f>
              <c:numCache>
                <c:formatCode>General</c:formatCode>
                <c:ptCount val="2"/>
                <c:pt idx="0">
                  <c:v>55</c:v>
                </c:pt>
                <c:pt idx="1">
                  <c:v>45</c:v>
                </c:pt>
              </c:numCache>
            </c:numRef>
          </c:val>
          <c:extLst>
            <c:ext xmlns:c16="http://schemas.microsoft.com/office/drawing/2014/chart" uri="{C3380CC4-5D6E-409C-BE32-E72D297353CC}">
              <c16:uniqueId val="{00000004-BDAE-4D6E-80AE-2D87307FE2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0FDDA-4454-42B3-992F-9A8DB444E56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H"/>
        </a:p>
      </dgm:t>
    </dgm:pt>
    <dgm:pt modelId="{15206BB9-AAD5-4C87-9734-C75319EC8BA8}">
      <dgm:prSet custT="1"/>
      <dgm:spPr/>
      <dgm:t>
        <a:bodyPr/>
        <a:lstStyle/>
        <a:p>
          <a:r>
            <a:rPr lang="en-US" sz="2400" b="1" dirty="0"/>
            <a:t>Engagements de la Déclaration de Paris</a:t>
          </a:r>
          <a:endParaRPr lang="en-CH" sz="2400" b="1" dirty="0"/>
        </a:p>
      </dgm:t>
    </dgm:pt>
    <dgm:pt modelId="{9C9A0C8B-B8EE-4111-ACE2-E8FCB41C5175}" type="parTrans" cxnId="{210AD1AB-5011-4E27-AD42-552B98BF8C2E}">
      <dgm:prSet/>
      <dgm:spPr/>
      <dgm:t>
        <a:bodyPr/>
        <a:lstStyle/>
        <a:p>
          <a:endParaRPr lang="en-CH"/>
        </a:p>
      </dgm:t>
    </dgm:pt>
    <dgm:pt modelId="{61747A3A-51AA-4B53-B022-4B44D0DF154C}" type="sibTrans" cxnId="{210AD1AB-5011-4E27-AD42-552B98BF8C2E}">
      <dgm:prSet/>
      <dgm:spPr/>
      <dgm:t>
        <a:bodyPr/>
        <a:lstStyle/>
        <a:p>
          <a:endParaRPr lang="en-CH"/>
        </a:p>
      </dgm:t>
    </dgm:pt>
    <dgm:pt modelId="{2E35C769-6E42-4374-95BF-5E3042E2C408}">
      <dgm:prSet custT="1"/>
      <dgm:spPr/>
      <dgm:t>
        <a:bodyPr/>
        <a:lstStyle/>
        <a:p>
          <a:r>
            <a:rPr lang="fr-FR" sz="1600" b="1" dirty="0"/>
            <a:t>Mettre fin à l'épidémie de sida dans les villes</a:t>
          </a:r>
          <a:endParaRPr lang="en-CH" sz="1600" dirty="0"/>
        </a:p>
      </dgm:t>
    </dgm:pt>
    <dgm:pt modelId="{F7A9AA36-0E3D-463B-8131-A006EE4CF3E6}" type="parTrans" cxnId="{A804048D-75FD-4435-996B-B006C8F4CCD4}">
      <dgm:prSet/>
      <dgm:spPr/>
      <dgm:t>
        <a:bodyPr/>
        <a:lstStyle/>
        <a:p>
          <a:endParaRPr lang="en-CH"/>
        </a:p>
      </dgm:t>
    </dgm:pt>
    <dgm:pt modelId="{DF4226F8-F316-4320-8F45-F4D0D56F4BEF}" type="sibTrans" cxnId="{A804048D-75FD-4435-996B-B006C8F4CCD4}">
      <dgm:prSet/>
      <dgm:spPr/>
      <dgm:t>
        <a:bodyPr/>
        <a:lstStyle/>
        <a:p>
          <a:endParaRPr lang="en-CH"/>
        </a:p>
      </dgm:t>
    </dgm:pt>
    <dgm:pt modelId="{30702029-B47C-474D-9A86-32D4F9F3261C}">
      <dgm:prSet custT="1"/>
      <dgm:spPr/>
      <dgm:t>
        <a:bodyPr/>
        <a:lstStyle/>
        <a:p>
          <a:r>
            <a:rPr lang="fr-FR" sz="1600" b="1" dirty="0"/>
            <a:t>Placement des personnes au cœur de toutes les actions</a:t>
          </a:r>
          <a:endParaRPr lang="en-CH" sz="1600" dirty="0"/>
        </a:p>
      </dgm:t>
    </dgm:pt>
    <dgm:pt modelId="{3A63CB9F-6F66-479D-A0F2-D2AB93DB89F4}" type="parTrans" cxnId="{1BB598C9-67AC-47A2-A8A8-A233FDEA6119}">
      <dgm:prSet/>
      <dgm:spPr/>
      <dgm:t>
        <a:bodyPr/>
        <a:lstStyle/>
        <a:p>
          <a:endParaRPr lang="en-CH"/>
        </a:p>
      </dgm:t>
    </dgm:pt>
    <dgm:pt modelId="{A4F035DE-9207-4D0E-AA8E-7F43249E9AD8}" type="sibTrans" cxnId="{1BB598C9-67AC-47A2-A8A8-A233FDEA6119}">
      <dgm:prSet/>
      <dgm:spPr/>
      <dgm:t>
        <a:bodyPr/>
        <a:lstStyle/>
        <a:p>
          <a:endParaRPr lang="en-CH"/>
        </a:p>
      </dgm:t>
    </dgm:pt>
    <dgm:pt modelId="{7EA99704-D67C-4B9A-8419-332A96256D0A}">
      <dgm:prSet custT="1"/>
      <dgm:spPr/>
      <dgm:t>
        <a:bodyPr/>
        <a:lstStyle/>
        <a:p>
          <a:r>
            <a:rPr lang="fr-FR" sz="1600" b="1" dirty="0"/>
            <a:t>Traitement des causes de risque, de vulnérabilité et de transmission</a:t>
          </a:r>
          <a:endParaRPr lang="en-CH" sz="1600" dirty="0"/>
        </a:p>
      </dgm:t>
    </dgm:pt>
    <dgm:pt modelId="{FF442695-0CB8-4F27-925E-8E7386EB430E}" type="parTrans" cxnId="{50019093-898D-4546-9711-475EA02755B5}">
      <dgm:prSet/>
      <dgm:spPr/>
      <dgm:t>
        <a:bodyPr/>
        <a:lstStyle/>
        <a:p>
          <a:endParaRPr lang="en-CH"/>
        </a:p>
      </dgm:t>
    </dgm:pt>
    <dgm:pt modelId="{01618AB0-BC98-4A28-A9E0-7A3300E76764}" type="sibTrans" cxnId="{50019093-898D-4546-9711-475EA02755B5}">
      <dgm:prSet/>
      <dgm:spPr/>
      <dgm:t>
        <a:bodyPr/>
        <a:lstStyle/>
        <a:p>
          <a:endParaRPr lang="en-CH"/>
        </a:p>
      </dgm:t>
    </dgm:pt>
    <dgm:pt modelId="{DA615C08-16FE-46DA-AB98-CDD9C0318C58}">
      <dgm:prSet custT="1"/>
      <dgm:spPr/>
      <dgm:t>
        <a:bodyPr/>
        <a:lstStyle/>
        <a:p>
          <a:r>
            <a:rPr lang="fr-FR" sz="1600" b="1" dirty="0"/>
            <a:t>Transformation sociale positive</a:t>
          </a:r>
          <a:endParaRPr lang="en-CH" sz="1600" dirty="0"/>
        </a:p>
      </dgm:t>
    </dgm:pt>
    <dgm:pt modelId="{33C374B9-EAB7-407A-AA17-7F5E4B7F6786}" type="parTrans" cxnId="{D2015203-4CCA-4BF8-A1A2-0AA0C1927A95}">
      <dgm:prSet/>
      <dgm:spPr/>
      <dgm:t>
        <a:bodyPr/>
        <a:lstStyle/>
        <a:p>
          <a:endParaRPr lang="en-CH"/>
        </a:p>
      </dgm:t>
    </dgm:pt>
    <dgm:pt modelId="{C8A5E114-3542-4054-A209-FC7A158C0052}" type="sibTrans" cxnId="{D2015203-4CCA-4BF8-A1A2-0AA0C1927A95}">
      <dgm:prSet/>
      <dgm:spPr/>
      <dgm:t>
        <a:bodyPr/>
        <a:lstStyle/>
        <a:p>
          <a:endParaRPr lang="en-CH"/>
        </a:p>
      </dgm:t>
    </dgm:pt>
    <dgm:pt modelId="{84013CBD-BA8B-43BF-86EA-FDBF872CFB76}">
      <dgm:prSet custT="1"/>
      <dgm:spPr/>
      <dgm:t>
        <a:bodyPr/>
        <a:lstStyle/>
        <a:p>
          <a:r>
            <a:rPr lang="fr-FR" sz="1600" b="1" dirty="0"/>
            <a:t>Riposte adaptée aux besoins locaux</a:t>
          </a:r>
          <a:endParaRPr lang="en-CH" sz="1600" dirty="0"/>
        </a:p>
      </dgm:t>
    </dgm:pt>
    <dgm:pt modelId="{B086E07B-66A1-4691-95E4-4446594D6C88}" type="parTrans" cxnId="{155E285E-BD5D-4F06-968F-3CDE0798B453}">
      <dgm:prSet/>
      <dgm:spPr/>
      <dgm:t>
        <a:bodyPr/>
        <a:lstStyle/>
        <a:p>
          <a:endParaRPr lang="en-CH"/>
        </a:p>
      </dgm:t>
    </dgm:pt>
    <dgm:pt modelId="{1A24D056-87E5-47EB-8845-F56A6EB67969}" type="sibTrans" cxnId="{155E285E-BD5D-4F06-968F-3CDE0798B453}">
      <dgm:prSet/>
      <dgm:spPr/>
      <dgm:t>
        <a:bodyPr/>
        <a:lstStyle/>
        <a:p>
          <a:endParaRPr lang="en-CH"/>
        </a:p>
      </dgm:t>
    </dgm:pt>
    <dgm:pt modelId="{880F64D1-0DA6-4C8A-B255-3D844E0F1201}">
      <dgm:prSet custT="1"/>
      <dgm:spPr/>
      <dgm:t>
        <a:bodyPr/>
        <a:lstStyle/>
        <a:p>
          <a:r>
            <a:rPr lang="fr-FR" sz="1600" b="1" dirty="0"/>
            <a:t>Mobilisation de ressources</a:t>
          </a:r>
          <a:endParaRPr lang="en-CH" sz="1600" dirty="0"/>
        </a:p>
      </dgm:t>
    </dgm:pt>
    <dgm:pt modelId="{AC84D552-DE45-4396-8499-0CE15AA9D028}" type="parTrans" cxnId="{FA64EA23-5AAB-4B8D-8592-8747F9FC05F7}">
      <dgm:prSet/>
      <dgm:spPr/>
      <dgm:t>
        <a:bodyPr/>
        <a:lstStyle/>
        <a:p>
          <a:endParaRPr lang="en-CH"/>
        </a:p>
      </dgm:t>
    </dgm:pt>
    <dgm:pt modelId="{9FC7E744-B4E2-44F0-8907-89B3DAFCC86D}" type="sibTrans" cxnId="{FA64EA23-5AAB-4B8D-8592-8747F9FC05F7}">
      <dgm:prSet/>
      <dgm:spPr/>
      <dgm:t>
        <a:bodyPr/>
        <a:lstStyle/>
        <a:p>
          <a:endParaRPr lang="en-CH"/>
        </a:p>
      </dgm:t>
    </dgm:pt>
    <dgm:pt modelId="{BA97008D-AD43-4443-8012-7FC27C665937}">
      <dgm:prSet custT="1"/>
      <dgm:spPr/>
      <dgm:t>
        <a:bodyPr/>
        <a:lstStyle/>
        <a:p>
          <a:r>
            <a:rPr lang="fr-FR" sz="1600" b="1" dirty="0"/>
            <a:t>Rassemblement de leaders</a:t>
          </a:r>
          <a:endParaRPr lang="en-CH" sz="1600" dirty="0"/>
        </a:p>
      </dgm:t>
    </dgm:pt>
    <dgm:pt modelId="{FA3DF56C-11E0-409B-8EB4-58582BBEA291}" type="parTrans" cxnId="{47DF21A6-A268-4378-BEF0-0C04A78DBE0E}">
      <dgm:prSet/>
      <dgm:spPr/>
      <dgm:t>
        <a:bodyPr/>
        <a:lstStyle/>
        <a:p>
          <a:endParaRPr lang="en-CH"/>
        </a:p>
      </dgm:t>
    </dgm:pt>
    <dgm:pt modelId="{4407AD82-26A9-42D4-A7AD-EFF0211E3FD3}" type="sibTrans" cxnId="{47DF21A6-A268-4378-BEF0-0C04A78DBE0E}">
      <dgm:prSet/>
      <dgm:spPr/>
      <dgm:t>
        <a:bodyPr/>
        <a:lstStyle/>
        <a:p>
          <a:endParaRPr lang="en-CH"/>
        </a:p>
      </dgm:t>
    </dgm:pt>
    <dgm:pt modelId="{C2431E13-82C1-4AD2-9917-F423267C3650}" type="pres">
      <dgm:prSet presAssocID="{DC90FDDA-4454-42B3-992F-9A8DB444E565}" presName="Name0" presStyleCnt="0">
        <dgm:presLayoutVars>
          <dgm:chMax val="1"/>
          <dgm:dir/>
          <dgm:animLvl val="ctr"/>
          <dgm:resizeHandles val="exact"/>
        </dgm:presLayoutVars>
      </dgm:prSet>
      <dgm:spPr/>
    </dgm:pt>
    <dgm:pt modelId="{01B7B084-DB6B-4D9C-8888-B450CA2DDD41}" type="pres">
      <dgm:prSet presAssocID="{15206BB9-AAD5-4C87-9734-C75319EC8BA8}" presName="centerShape" presStyleLbl="node0" presStyleIdx="0" presStyleCnt="1" custScaleX="130080" custScaleY="125718"/>
      <dgm:spPr/>
    </dgm:pt>
    <dgm:pt modelId="{A2497DB1-E584-4757-B689-985009AC9BB0}" type="pres">
      <dgm:prSet presAssocID="{2E35C769-6E42-4374-95BF-5E3042E2C408}" presName="node" presStyleLbl="node1" presStyleIdx="0" presStyleCnt="7" custScaleX="128221" custScaleY="111461">
        <dgm:presLayoutVars>
          <dgm:bulletEnabled val="1"/>
        </dgm:presLayoutVars>
      </dgm:prSet>
      <dgm:spPr/>
    </dgm:pt>
    <dgm:pt modelId="{D7A65E84-B4E3-4E67-8818-70B946736C1C}" type="pres">
      <dgm:prSet presAssocID="{2E35C769-6E42-4374-95BF-5E3042E2C408}" presName="dummy" presStyleCnt="0"/>
      <dgm:spPr/>
    </dgm:pt>
    <dgm:pt modelId="{BDFF57F2-4A7E-448A-BF00-7FCF5B97D495}" type="pres">
      <dgm:prSet presAssocID="{DF4226F8-F316-4320-8F45-F4D0D56F4BEF}" presName="sibTrans" presStyleLbl="sibTrans2D1" presStyleIdx="0" presStyleCnt="7"/>
      <dgm:spPr/>
    </dgm:pt>
    <dgm:pt modelId="{33F03459-8C5D-47AA-AC75-82662D65FBCE}" type="pres">
      <dgm:prSet presAssocID="{30702029-B47C-474D-9A86-32D4F9F3261C}" presName="node" presStyleLbl="node1" presStyleIdx="1" presStyleCnt="7" custScaleX="128221" custScaleY="111461">
        <dgm:presLayoutVars>
          <dgm:bulletEnabled val="1"/>
        </dgm:presLayoutVars>
      </dgm:prSet>
      <dgm:spPr/>
    </dgm:pt>
    <dgm:pt modelId="{DC965A23-93C9-4AAD-87E5-6BE5CFB6ABE0}" type="pres">
      <dgm:prSet presAssocID="{30702029-B47C-474D-9A86-32D4F9F3261C}" presName="dummy" presStyleCnt="0"/>
      <dgm:spPr/>
    </dgm:pt>
    <dgm:pt modelId="{4A9A01F5-9590-4E16-BEC1-E3E68870D30D}" type="pres">
      <dgm:prSet presAssocID="{A4F035DE-9207-4D0E-AA8E-7F43249E9AD8}" presName="sibTrans" presStyleLbl="sibTrans2D1" presStyleIdx="1" presStyleCnt="7"/>
      <dgm:spPr/>
    </dgm:pt>
    <dgm:pt modelId="{EBB393AC-BCED-4206-87BA-DBF1230CC517}" type="pres">
      <dgm:prSet presAssocID="{7EA99704-D67C-4B9A-8419-332A96256D0A}" presName="node" presStyleLbl="node1" presStyleIdx="2" presStyleCnt="7" custScaleX="117001" custScaleY="110634">
        <dgm:presLayoutVars>
          <dgm:bulletEnabled val="1"/>
        </dgm:presLayoutVars>
      </dgm:prSet>
      <dgm:spPr/>
    </dgm:pt>
    <dgm:pt modelId="{BE462E45-66F2-4B98-B7D1-D0438F280489}" type="pres">
      <dgm:prSet presAssocID="{7EA99704-D67C-4B9A-8419-332A96256D0A}" presName="dummy" presStyleCnt="0"/>
      <dgm:spPr/>
    </dgm:pt>
    <dgm:pt modelId="{B17CE474-4C19-43AF-B5BA-7220E8E94D30}" type="pres">
      <dgm:prSet presAssocID="{01618AB0-BC98-4A28-A9E0-7A3300E76764}" presName="sibTrans" presStyleLbl="sibTrans2D1" presStyleIdx="2" presStyleCnt="7"/>
      <dgm:spPr/>
    </dgm:pt>
    <dgm:pt modelId="{A1E61123-A8B9-4459-A328-757C7754D6A1}" type="pres">
      <dgm:prSet presAssocID="{DA615C08-16FE-46DA-AB98-CDD9C0318C58}" presName="node" presStyleLbl="node1" presStyleIdx="3" presStyleCnt="7" custScaleX="133560" custScaleY="113472">
        <dgm:presLayoutVars>
          <dgm:bulletEnabled val="1"/>
        </dgm:presLayoutVars>
      </dgm:prSet>
      <dgm:spPr/>
    </dgm:pt>
    <dgm:pt modelId="{D3A2ECE0-1B39-4D47-9EC1-D3D8201585C5}" type="pres">
      <dgm:prSet presAssocID="{DA615C08-16FE-46DA-AB98-CDD9C0318C58}" presName="dummy" presStyleCnt="0"/>
      <dgm:spPr/>
    </dgm:pt>
    <dgm:pt modelId="{BAC6378B-2CC3-4C79-937E-D80C038433C1}" type="pres">
      <dgm:prSet presAssocID="{C8A5E114-3542-4054-A209-FC7A158C0052}" presName="sibTrans" presStyleLbl="sibTrans2D1" presStyleIdx="3" presStyleCnt="7"/>
      <dgm:spPr/>
    </dgm:pt>
    <dgm:pt modelId="{5F3119CB-421C-4598-9F18-277CFB700EDC}" type="pres">
      <dgm:prSet presAssocID="{84013CBD-BA8B-43BF-86EA-FDBF872CFB76}" presName="node" presStyleLbl="node1" presStyleIdx="4" presStyleCnt="7" custScaleX="128221" custScaleY="111461">
        <dgm:presLayoutVars>
          <dgm:bulletEnabled val="1"/>
        </dgm:presLayoutVars>
      </dgm:prSet>
      <dgm:spPr/>
    </dgm:pt>
    <dgm:pt modelId="{D7FB00F5-DBC1-42C5-953D-35E38B3B48A3}" type="pres">
      <dgm:prSet presAssocID="{84013CBD-BA8B-43BF-86EA-FDBF872CFB76}" presName="dummy" presStyleCnt="0"/>
      <dgm:spPr/>
    </dgm:pt>
    <dgm:pt modelId="{BEA1DDDC-0E77-4AEA-9C2E-E04DEB084B47}" type="pres">
      <dgm:prSet presAssocID="{1A24D056-87E5-47EB-8845-F56A6EB67969}" presName="sibTrans" presStyleLbl="sibTrans2D1" presStyleIdx="4" presStyleCnt="7"/>
      <dgm:spPr/>
    </dgm:pt>
    <dgm:pt modelId="{D175E4C3-E2C4-459B-BF48-3BDC2F9CA5ED}" type="pres">
      <dgm:prSet presAssocID="{880F64D1-0DA6-4C8A-B255-3D844E0F1201}" presName="node" presStyleLbl="node1" presStyleIdx="5" presStyleCnt="7" custScaleX="128221" custScaleY="111461">
        <dgm:presLayoutVars>
          <dgm:bulletEnabled val="1"/>
        </dgm:presLayoutVars>
      </dgm:prSet>
      <dgm:spPr/>
    </dgm:pt>
    <dgm:pt modelId="{0E58542D-8E48-4C6E-A44D-3ABF97F90AA1}" type="pres">
      <dgm:prSet presAssocID="{880F64D1-0DA6-4C8A-B255-3D844E0F1201}" presName="dummy" presStyleCnt="0"/>
      <dgm:spPr/>
    </dgm:pt>
    <dgm:pt modelId="{E43D993B-1D8D-4DF2-A5D0-131ABCE518C2}" type="pres">
      <dgm:prSet presAssocID="{9FC7E744-B4E2-44F0-8907-89B3DAFCC86D}" presName="sibTrans" presStyleLbl="sibTrans2D1" presStyleIdx="5" presStyleCnt="7"/>
      <dgm:spPr/>
    </dgm:pt>
    <dgm:pt modelId="{85413594-1C82-4D14-A793-B1E0A6D051B4}" type="pres">
      <dgm:prSet presAssocID="{BA97008D-AD43-4443-8012-7FC27C665937}" presName="node" presStyleLbl="node1" presStyleIdx="6" presStyleCnt="7" custScaleX="133113" custScaleY="111461">
        <dgm:presLayoutVars>
          <dgm:bulletEnabled val="1"/>
        </dgm:presLayoutVars>
      </dgm:prSet>
      <dgm:spPr/>
    </dgm:pt>
    <dgm:pt modelId="{65CF5DDE-BDD9-4DC1-9199-DCAEC5AA9F94}" type="pres">
      <dgm:prSet presAssocID="{BA97008D-AD43-4443-8012-7FC27C665937}" presName="dummy" presStyleCnt="0"/>
      <dgm:spPr/>
    </dgm:pt>
    <dgm:pt modelId="{0B9E8FC8-624B-4715-B783-D17770D9531E}" type="pres">
      <dgm:prSet presAssocID="{4407AD82-26A9-42D4-A7AD-EFF0211E3FD3}" presName="sibTrans" presStyleLbl="sibTrans2D1" presStyleIdx="6" presStyleCnt="7"/>
      <dgm:spPr/>
    </dgm:pt>
  </dgm:ptLst>
  <dgm:cxnLst>
    <dgm:cxn modelId="{D2015203-4CCA-4BF8-A1A2-0AA0C1927A95}" srcId="{15206BB9-AAD5-4C87-9734-C75319EC8BA8}" destId="{DA615C08-16FE-46DA-AB98-CDD9C0318C58}" srcOrd="3" destOrd="0" parTransId="{33C374B9-EAB7-407A-AA17-7F5E4B7F6786}" sibTransId="{C8A5E114-3542-4054-A209-FC7A158C0052}"/>
    <dgm:cxn modelId="{C5E32A07-BDDC-4C61-9F4F-A5BD28C5E9CA}" type="presOf" srcId="{DC90FDDA-4454-42B3-992F-9A8DB444E565}" destId="{C2431E13-82C1-4AD2-9917-F423267C3650}" srcOrd="0" destOrd="0" presId="urn:microsoft.com/office/officeart/2005/8/layout/radial6"/>
    <dgm:cxn modelId="{C29B101D-60D0-45B9-8FF1-A727D2EF01CF}" type="presOf" srcId="{01618AB0-BC98-4A28-A9E0-7A3300E76764}" destId="{B17CE474-4C19-43AF-B5BA-7220E8E94D30}" srcOrd="0" destOrd="0" presId="urn:microsoft.com/office/officeart/2005/8/layout/radial6"/>
    <dgm:cxn modelId="{FA64EA23-5AAB-4B8D-8592-8747F9FC05F7}" srcId="{15206BB9-AAD5-4C87-9734-C75319EC8BA8}" destId="{880F64D1-0DA6-4C8A-B255-3D844E0F1201}" srcOrd="5" destOrd="0" parTransId="{AC84D552-DE45-4396-8499-0CE15AA9D028}" sibTransId="{9FC7E744-B4E2-44F0-8907-89B3DAFCC86D}"/>
    <dgm:cxn modelId="{095C0627-8770-482F-8FD0-21A90BDE9F89}" type="presOf" srcId="{30702029-B47C-474D-9A86-32D4F9F3261C}" destId="{33F03459-8C5D-47AA-AC75-82662D65FBCE}" srcOrd="0" destOrd="0" presId="urn:microsoft.com/office/officeart/2005/8/layout/radial6"/>
    <dgm:cxn modelId="{DAA96C5D-D199-46C0-A346-EF3EA946D322}" type="presOf" srcId="{84013CBD-BA8B-43BF-86EA-FDBF872CFB76}" destId="{5F3119CB-421C-4598-9F18-277CFB700EDC}" srcOrd="0" destOrd="0" presId="urn:microsoft.com/office/officeart/2005/8/layout/radial6"/>
    <dgm:cxn modelId="{155E285E-BD5D-4F06-968F-3CDE0798B453}" srcId="{15206BB9-AAD5-4C87-9734-C75319EC8BA8}" destId="{84013CBD-BA8B-43BF-86EA-FDBF872CFB76}" srcOrd="4" destOrd="0" parTransId="{B086E07B-66A1-4691-95E4-4446594D6C88}" sibTransId="{1A24D056-87E5-47EB-8845-F56A6EB67969}"/>
    <dgm:cxn modelId="{68E4424C-E6F7-4F5C-8E83-05957AF73AA7}" type="presOf" srcId="{2E35C769-6E42-4374-95BF-5E3042E2C408}" destId="{A2497DB1-E584-4757-B689-985009AC9BB0}" srcOrd="0" destOrd="0" presId="urn:microsoft.com/office/officeart/2005/8/layout/radial6"/>
    <dgm:cxn modelId="{BEBE274F-E60A-48E9-89DF-ADAD167F2BEE}" type="presOf" srcId="{BA97008D-AD43-4443-8012-7FC27C665937}" destId="{85413594-1C82-4D14-A793-B1E0A6D051B4}" srcOrd="0" destOrd="0" presId="urn:microsoft.com/office/officeart/2005/8/layout/radial6"/>
    <dgm:cxn modelId="{93F24058-AA96-49F4-8F9F-AA599B8E03C4}" type="presOf" srcId="{DA615C08-16FE-46DA-AB98-CDD9C0318C58}" destId="{A1E61123-A8B9-4459-A328-757C7754D6A1}" srcOrd="0" destOrd="0" presId="urn:microsoft.com/office/officeart/2005/8/layout/radial6"/>
    <dgm:cxn modelId="{CB947E80-46A5-41E6-9E9A-86F217198CA2}" type="presOf" srcId="{15206BB9-AAD5-4C87-9734-C75319EC8BA8}" destId="{01B7B084-DB6B-4D9C-8888-B450CA2DDD41}" srcOrd="0" destOrd="0" presId="urn:microsoft.com/office/officeart/2005/8/layout/radial6"/>
    <dgm:cxn modelId="{3F535A8A-6508-4FD3-8767-1B907F04CF43}" type="presOf" srcId="{A4F035DE-9207-4D0E-AA8E-7F43249E9AD8}" destId="{4A9A01F5-9590-4E16-BEC1-E3E68870D30D}" srcOrd="0" destOrd="0" presId="urn:microsoft.com/office/officeart/2005/8/layout/radial6"/>
    <dgm:cxn modelId="{A804048D-75FD-4435-996B-B006C8F4CCD4}" srcId="{15206BB9-AAD5-4C87-9734-C75319EC8BA8}" destId="{2E35C769-6E42-4374-95BF-5E3042E2C408}" srcOrd="0" destOrd="0" parTransId="{F7A9AA36-0E3D-463B-8131-A006EE4CF3E6}" sibTransId="{DF4226F8-F316-4320-8F45-F4D0D56F4BEF}"/>
    <dgm:cxn modelId="{50019093-898D-4546-9711-475EA02755B5}" srcId="{15206BB9-AAD5-4C87-9734-C75319EC8BA8}" destId="{7EA99704-D67C-4B9A-8419-332A96256D0A}" srcOrd="2" destOrd="0" parTransId="{FF442695-0CB8-4F27-925E-8E7386EB430E}" sibTransId="{01618AB0-BC98-4A28-A9E0-7A3300E76764}"/>
    <dgm:cxn modelId="{EDA78399-8855-48C5-8BC7-5C9863BB53D6}" type="presOf" srcId="{9FC7E744-B4E2-44F0-8907-89B3DAFCC86D}" destId="{E43D993B-1D8D-4DF2-A5D0-131ABCE518C2}" srcOrd="0" destOrd="0" presId="urn:microsoft.com/office/officeart/2005/8/layout/radial6"/>
    <dgm:cxn modelId="{47DF21A6-A268-4378-BEF0-0C04A78DBE0E}" srcId="{15206BB9-AAD5-4C87-9734-C75319EC8BA8}" destId="{BA97008D-AD43-4443-8012-7FC27C665937}" srcOrd="6" destOrd="0" parTransId="{FA3DF56C-11E0-409B-8EB4-58582BBEA291}" sibTransId="{4407AD82-26A9-42D4-A7AD-EFF0211E3FD3}"/>
    <dgm:cxn modelId="{210AD1AB-5011-4E27-AD42-552B98BF8C2E}" srcId="{DC90FDDA-4454-42B3-992F-9A8DB444E565}" destId="{15206BB9-AAD5-4C87-9734-C75319EC8BA8}" srcOrd="0" destOrd="0" parTransId="{9C9A0C8B-B8EE-4111-ACE2-E8FCB41C5175}" sibTransId="{61747A3A-51AA-4B53-B022-4B44D0DF154C}"/>
    <dgm:cxn modelId="{E57C74B4-A26E-4417-955C-70C9F1B95BFB}" type="presOf" srcId="{1A24D056-87E5-47EB-8845-F56A6EB67969}" destId="{BEA1DDDC-0E77-4AEA-9C2E-E04DEB084B47}" srcOrd="0" destOrd="0" presId="urn:microsoft.com/office/officeart/2005/8/layout/radial6"/>
    <dgm:cxn modelId="{3572CCC5-F8FD-4905-A90D-C63FADFE1C8F}" type="presOf" srcId="{C8A5E114-3542-4054-A209-FC7A158C0052}" destId="{BAC6378B-2CC3-4C79-937E-D80C038433C1}" srcOrd="0" destOrd="0" presId="urn:microsoft.com/office/officeart/2005/8/layout/radial6"/>
    <dgm:cxn modelId="{1BB598C9-67AC-47A2-A8A8-A233FDEA6119}" srcId="{15206BB9-AAD5-4C87-9734-C75319EC8BA8}" destId="{30702029-B47C-474D-9A86-32D4F9F3261C}" srcOrd="1" destOrd="0" parTransId="{3A63CB9F-6F66-479D-A0F2-D2AB93DB89F4}" sibTransId="{A4F035DE-9207-4D0E-AA8E-7F43249E9AD8}"/>
    <dgm:cxn modelId="{CD3353CC-5631-4DAC-8EA9-B6C57418B6DB}" type="presOf" srcId="{7EA99704-D67C-4B9A-8419-332A96256D0A}" destId="{EBB393AC-BCED-4206-87BA-DBF1230CC517}" srcOrd="0" destOrd="0" presId="urn:microsoft.com/office/officeart/2005/8/layout/radial6"/>
    <dgm:cxn modelId="{75086ADD-CDCD-483A-ACAC-61CE29DEF5D8}" type="presOf" srcId="{DF4226F8-F316-4320-8F45-F4D0D56F4BEF}" destId="{BDFF57F2-4A7E-448A-BF00-7FCF5B97D495}" srcOrd="0" destOrd="0" presId="urn:microsoft.com/office/officeart/2005/8/layout/radial6"/>
    <dgm:cxn modelId="{60F573E2-3754-492C-857D-7FAE3B6A0C9C}" type="presOf" srcId="{880F64D1-0DA6-4C8A-B255-3D844E0F1201}" destId="{D175E4C3-E2C4-459B-BF48-3BDC2F9CA5ED}" srcOrd="0" destOrd="0" presId="urn:microsoft.com/office/officeart/2005/8/layout/radial6"/>
    <dgm:cxn modelId="{F9C00DF7-2D19-4279-B7DD-632FE5B37D9F}" type="presOf" srcId="{4407AD82-26A9-42D4-A7AD-EFF0211E3FD3}" destId="{0B9E8FC8-624B-4715-B783-D17770D9531E}" srcOrd="0" destOrd="0" presId="urn:microsoft.com/office/officeart/2005/8/layout/radial6"/>
    <dgm:cxn modelId="{884A03F5-015B-4BDC-B4A1-A61F3C2EFEC5}" type="presParOf" srcId="{C2431E13-82C1-4AD2-9917-F423267C3650}" destId="{01B7B084-DB6B-4D9C-8888-B450CA2DDD41}" srcOrd="0" destOrd="0" presId="urn:microsoft.com/office/officeart/2005/8/layout/radial6"/>
    <dgm:cxn modelId="{96A03DF5-AFE3-49E4-8B1A-A104783B682A}" type="presParOf" srcId="{C2431E13-82C1-4AD2-9917-F423267C3650}" destId="{A2497DB1-E584-4757-B689-985009AC9BB0}" srcOrd="1" destOrd="0" presId="urn:microsoft.com/office/officeart/2005/8/layout/radial6"/>
    <dgm:cxn modelId="{60C683C2-E5F5-48C8-8A45-77712C5B5BD0}" type="presParOf" srcId="{C2431E13-82C1-4AD2-9917-F423267C3650}" destId="{D7A65E84-B4E3-4E67-8818-70B946736C1C}" srcOrd="2" destOrd="0" presId="urn:microsoft.com/office/officeart/2005/8/layout/radial6"/>
    <dgm:cxn modelId="{4266F311-7344-4C22-8CC2-C2630BDB92C6}" type="presParOf" srcId="{C2431E13-82C1-4AD2-9917-F423267C3650}" destId="{BDFF57F2-4A7E-448A-BF00-7FCF5B97D495}" srcOrd="3" destOrd="0" presId="urn:microsoft.com/office/officeart/2005/8/layout/radial6"/>
    <dgm:cxn modelId="{DDE33EBB-60BB-43E9-9A0D-6AD52DEBCA95}" type="presParOf" srcId="{C2431E13-82C1-4AD2-9917-F423267C3650}" destId="{33F03459-8C5D-47AA-AC75-82662D65FBCE}" srcOrd="4" destOrd="0" presId="urn:microsoft.com/office/officeart/2005/8/layout/radial6"/>
    <dgm:cxn modelId="{36EC6F95-8E74-4CC9-B6F5-0DE038AF2398}" type="presParOf" srcId="{C2431E13-82C1-4AD2-9917-F423267C3650}" destId="{DC965A23-93C9-4AAD-87E5-6BE5CFB6ABE0}" srcOrd="5" destOrd="0" presId="urn:microsoft.com/office/officeart/2005/8/layout/radial6"/>
    <dgm:cxn modelId="{9902CF06-47F1-4E47-BA9E-DCFCB65D427F}" type="presParOf" srcId="{C2431E13-82C1-4AD2-9917-F423267C3650}" destId="{4A9A01F5-9590-4E16-BEC1-E3E68870D30D}" srcOrd="6" destOrd="0" presId="urn:microsoft.com/office/officeart/2005/8/layout/radial6"/>
    <dgm:cxn modelId="{FB22BCA1-0BBA-473D-B76A-4D1A97F5C8F9}" type="presParOf" srcId="{C2431E13-82C1-4AD2-9917-F423267C3650}" destId="{EBB393AC-BCED-4206-87BA-DBF1230CC517}" srcOrd="7" destOrd="0" presId="urn:microsoft.com/office/officeart/2005/8/layout/radial6"/>
    <dgm:cxn modelId="{8DB789EE-F070-4FA2-9A01-A345E9978CAF}" type="presParOf" srcId="{C2431E13-82C1-4AD2-9917-F423267C3650}" destId="{BE462E45-66F2-4B98-B7D1-D0438F280489}" srcOrd="8" destOrd="0" presId="urn:microsoft.com/office/officeart/2005/8/layout/radial6"/>
    <dgm:cxn modelId="{C795B7BB-0DBB-4B5D-B811-98A4128B2CCB}" type="presParOf" srcId="{C2431E13-82C1-4AD2-9917-F423267C3650}" destId="{B17CE474-4C19-43AF-B5BA-7220E8E94D30}" srcOrd="9" destOrd="0" presId="urn:microsoft.com/office/officeart/2005/8/layout/radial6"/>
    <dgm:cxn modelId="{6010F2C9-9960-4823-9577-DCC9CEBB7FD7}" type="presParOf" srcId="{C2431E13-82C1-4AD2-9917-F423267C3650}" destId="{A1E61123-A8B9-4459-A328-757C7754D6A1}" srcOrd="10" destOrd="0" presId="urn:microsoft.com/office/officeart/2005/8/layout/radial6"/>
    <dgm:cxn modelId="{89A3CBE8-0D90-4326-8C1D-23BD55403674}" type="presParOf" srcId="{C2431E13-82C1-4AD2-9917-F423267C3650}" destId="{D3A2ECE0-1B39-4D47-9EC1-D3D8201585C5}" srcOrd="11" destOrd="0" presId="urn:microsoft.com/office/officeart/2005/8/layout/radial6"/>
    <dgm:cxn modelId="{AF74AD2F-B8A5-4BD0-BBF9-71DF5DEBBCA4}" type="presParOf" srcId="{C2431E13-82C1-4AD2-9917-F423267C3650}" destId="{BAC6378B-2CC3-4C79-937E-D80C038433C1}" srcOrd="12" destOrd="0" presId="urn:microsoft.com/office/officeart/2005/8/layout/radial6"/>
    <dgm:cxn modelId="{05472185-AED5-4D8B-96DD-F99FF8E102F2}" type="presParOf" srcId="{C2431E13-82C1-4AD2-9917-F423267C3650}" destId="{5F3119CB-421C-4598-9F18-277CFB700EDC}" srcOrd="13" destOrd="0" presId="urn:microsoft.com/office/officeart/2005/8/layout/radial6"/>
    <dgm:cxn modelId="{A9CEF9A5-AA99-425F-96DE-57908194E824}" type="presParOf" srcId="{C2431E13-82C1-4AD2-9917-F423267C3650}" destId="{D7FB00F5-DBC1-42C5-953D-35E38B3B48A3}" srcOrd="14" destOrd="0" presId="urn:microsoft.com/office/officeart/2005/8/layout/radial6"/>
    <dgm:cxn modelId="{1454B50C-5AF5-4BBA-A9E4-1CD80D2820FB}" type="presParOf" srcId="{C2431E13-82C1-4AD2-9917-F423267C3650}" destId="{BEA1DDDC-0E77-4AEA-9C2E-E04DEB084B47}" srcOrd="15" destOrd="0" presId="urn:microsoft.com/office/officeart/2005/8/layout/radial6"/>
    <dgm:cxn modelId="{EB8C26F9-C498-4B7E-A7D0-FAAE8E372CD5}" type="presParOf" srcId="{C2431E13-82C1-4AD2-9917-F423267C3650}" destId="{D175E4C3-E2C4-459B-BF48-3BDC2F9CA5ED}" srcOrd="16" destOrd="0" presId="urn:microsoft.com/office/officeart/2005/8/layout/radial6"/>
    <dgm:cxn modelId="{304A3270-2D8C-462C-A90F-967177F4B774}" type="presParOf" srcId="{C2431E13-82C1-4AD2-9917-F423267C3650}" destId="{0E58542D-8E48-4C6E-A44D-3ABF97F90AA1}" srcOrd="17" destOrd="0" presId="urn:microsoft.com/office/officeart/2005/8/layout/radial6"/>
    <dgm:cxn modelId="{702908DE-1168-4783-B235-672CA54CA26E}" type="presParOf" srcId="{C2431E13-82C1-4AD2-9917-F423267C3650}" destId="{E43D993B-1D8D-4DF2-A5D0-131ABCE518C2}" srcOrd="18" destOrd="0" presId="urn:microsoft.com/office/officeart/2005/8/layout/radial6"/>
    <dgm:cxn modelId="{ACBB9DE5-412E-44BA-8742-1B652D9ED5A1}" type="presParOf" srcId="{C2431E13-82C1-4AD2-9917-F423267C3650}" destId="{85413594-1C82-4D14-A793-B1E0A6D051B4}" srcOrd="19" destOrd="0" presId="urn:microsoft.com/office/officeart/2005/8/layout/radial6"/>
    <dgm:cxn modelId="{8F3D5AA2-28D0-4076-AB0A-7C0CCA34662E}" type="presParOf" srcId="{C2431E13-82C1-4AD2-9917-F423267C3650}" destId="{65CF5DDE-BDD9-4DC1-9199-DCAEC5AA9F94}" srcOrd="20" destOrd="0" presId="urn:microsoft.com/office/officeart/2005/8/layout/radial6"/>
    <dgm:cxn modelId="{45D6BFC0-349B-4AEB-8B64-2F9F1D35C397}" type="presParOf" srcId="{C2431E13-82C1-4AD2-9917-F423267C3650}" destId="{0B9E8FC8-624B-4715-B783-D17770D9531E}"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6699A-FE42-4563-9138-EE60F8B967AD}"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CH"/>
        </a:p>
      </dgm:t>
    </dgm:pt>
    <dgm:pt modelId="{88EE2534-C2AC-494A-9BDC-6B0A77F2298D}">
      <dgm:prSet custT="1"/>
      <dgm:spPr/>
      <dgm:t>
        <a:bodyPr/>
        <a:lstStyle/>
        <a:p>
          <a:r>
            <a:rPr lang="fr-FR" sz="3200" b="1" dirty="0"/>
            <a:t>Les villes prennent les devants dans la riposte contre l'épidémie du VIH</a:t>
          </a:r>
          <a:endParaRPr lang="en-CH" sz="3200" b="1" dirty="0"/>
        </a:p>
      </dgm:t>
    </dgm:pt>
    <dgm:pt modelId="{B45E5090-26EC-4111-B955-4E1222DD9226}" type="parTrans" cxnId="{82F118D1-85E2-42EB-AD8E-E1C7D6FAE3C0}">
      <dgm:prSet/>
      <dgm:spPr/>
      <dgm:t>
        <a:bodyPr/>
        <a:lstStyle/>
        <a:p>
          <a:endParaRPr lang="en-CH"/>
        </a:p>
      </dgm:t>
    </dgm:pt>
    <dgm:pt modelId="{A6F3343F-011F-4BF6-B3E2-BF78B997F43C}" type="sibTrans" cxnId="{82F118D1-85E2-42EB-AD8E-E1C7D6FAE3C0}">
      <dgm:prSet/>
      <dgm:spPr/>
      <dgm:t>
        <a:bodyPr/>
        <a:lstStyle/>
        <a:p>
          <a:endParaRPr lang="en-CH"/>
        </a:p>
      </dgm:t>
    </dgm:pt>
    <dgm:pt modelId="{B33DB520-86A1-4F9B-8842-2B23B88F32C3}">
      <dgm:prSet custT="1"/>
      <dgm:spPr/>
      <dgm:t>
        <a:bodyPr/>
        <a:lstStyle/>
        <a:p>
          <a:r>
            <a:rPr lang="fr-CH" sz="2000" dirty="0"/>
            <a:t>Renforcent les prestations de service</a:t>
          </a:r>
          <a:endParaRPr lang="en-CH" sz="2000" dirty="0"/>
        </a:p>
      </dgm:t>
    </dgm:pt>
    <dgm:pt modelId="{1A7E0F3A-32CE-436F-9A29-A59876B12DE2}" type="parTrans" cxnId="{A406C3F6-4A51-4F2A-AF83-6E37FAA32F85}">
      <dgm:prSet/>
      <dgm:spPr/>
      <dgm:t>
        <a:bodyPr/>
        <a:lstStyle/>
        <a:p>
          <a:endParaRPr lang="en-CH"/>
        </a:p>
      </dgm:t>
    </dgm:pt>
    <dgm:pt modelId="{8C932476-14B3-4B76-B073-F64F42D47587}" type="sibTrans" cxnId="{A406C3F6-4A51-4F2A-AF83-6E37FAA32F85}">
      <dgm:prSet/>
      <dgm:spPr/>
      <dgm:t>
        <a:bodyPr/>
        <a:lstStyle/>
        <a:p>
          <a:endParaRPr lang="en-CH"/>
        </a:p>
      </dgm:t>
    </dgm:pt>
    <dgm:pt modelId="{CB029B83-6A63-46FE-875C-D763F5ECE13F}">
      <dgm:prSet custT="1"/>
      <dgm:spPr/>
      <dgm:t>
        <a:bodyPr/>
        <a:lstStyle/>
        <a:p>
          <a:r>
            <a:rPr lang="fr-CH" sz="2000" dirty="0"/>
            <a:t>Innovent</a:t>
          </a:r>
          <a:endParaRPr lang="en-CH" sz="2000" dirty="0"/>
        </a:p>
      </dgm:t>
    </dgm:pt>
    <dgm:pt modelId="{670E1376-5110-4A4E-AC25-2A2FD564035A}" type="parTrans" cxnId="{CBDB2A18-24BE-4C24-9027-A530E278D33B}">
      <dgm:prSet/>
      <dgm:spPr/>
      <dgm:t>
        <a:bodyPr/>
        <a:lstStyle/>
        <a:p>
          <a:endParaRPr lang="en-CH"/>
        </a:p>
      </dgm:t>
    </dgm:pt>
    <dgm:pt modelId="{270820C8-A017-476C-A1AB-BFB96C2A327D}" type="sibTrans" cxnId="{CBDB2A18-24BE-4C24-9027-A530E278D33B}">
      <dgm:prSet/>
      <dgm:spPr/>
      <dgm:t>
        <a:bodyPr/>
        <a:lstStyle/>
        <a:p>
          <a:endParaRPr lang="en-CH"/>
        </a:p>
      </dgm:t>
    </dgm:pt>
    <dgm:pt modelId="{C5975E70-844B-42E7-8AFC-C74CF9D83BC3}" type="pres">
      <dgm:prSet presAssocID="{8BD6699A-FE42-4563-9138-EE60F8B967AD}" presName="Name0" presStyleCnt="0">
        <dgm:presLayoutVars>
          <dgm:chMax val="1"/>
          <dgm:chPref val="1"/>
        </dgm:presLayoutVars>
      </dgm:prSet>
      <dgm:spPr/>
    </dgm:pt>
    <dgm:pt modelId="{2A1EC783-F5DB-4ABC-BD17-C6ABA95BA40F}" type="pres">
      <dgm:prSet presAssocID="{88EE2534-C2AC-494A-9BDC-6B0A77F2298D}" presName="Parent" presStyleLbl="node0" presStyleIdx="0" presStyleCnt="1" custLinFactNeighborX="-35318" custLinFactNeighborY="-10054">
        <dgm:presLayoutVars>
          <dgm:chMax val="5"/>
          <dgm:chPref val="5"/>
        </dgm:presLayoutVars>
      </dgm:prSet>
      <dgm:spPr/>
    </dgm:pt>
    <dgm:pt modelId="{6CE6CFB0-94A0-490A-A31F-FD86BD3BC3E2}" type="pres">
      <dgm:prSet presAssocID="{88EE2534-C2AC-494A-9BDC-6B0A77F2298D}" presName="Accent1" presStyleLbl="node1" presStyleIdx="0" presStyleCnt="13" custLinFactX="200000" custLinFactY="82111" custLinFactNeighborX="277115" custLinFactNeighborY="100000"/>
      <dgm:spPr>
        <a:solidFill>
          <a:schemeClr val="bg1"/>
        </a:solidFill>
      </dgm:spPr>
    </dgm:pt>
    <dgm:pt modelId="{CDB80023-1837-4DAF-A497-2E10718EEA0A}" type="pres">
      <dgm:prSet presAssocID="{88EE2534-C2AC-494A-9BDC-6B0A77F2298D}" presName="Accent2" presStyleLbl="node1" presStyleIdx="1" presStyleCnt="13" custLinFactX="-224090" custLinFactNeighborX="-300000" custLinFactNeighborY="22476"/>
      <dgm:spPr>
        <a:solidFill>
          <a:schemeClr val="bg1"/>
        </a:solidFill>
      </dgm:spPr>
    </dgm:pt>
    <dgm:pt modelId="{626216C1-DF02-413E-BB6B-C8704BCEE739}" type="pres">
      <dgm:prSet presAssocID="{88EE2534-C2AC-494A-9BDC-6B0A77F2298D}" presName="Accent3" presStyleLbl="node1" presStyleIdx="2" presStyleCnt="13" custLinFactX="2353" custLinFactNeighborX="100000" custLinFactNeighborY="17214"/>
      <dgm:spPr>
        <a:solidFill>
          <a:schemeClr val="bg1"/>
        </a:solidFill>
      </dgm:spPr>
    </dgm:pt>
    <dgm:pt modelId="{70F8DCA6-1EFD-4CCD-99D0-1D7F00B0B57A}" type="pres">
      <dgm:prSet presAssocID="{88EE2534-C2AC-494A-9BDC-6B0A77F2298D}" presName="Accent4" presStyleLbl="node1" presStyleIdx="3" presStyleCnt="13"/>
      <dgm:spPr>
        <a:solidFill>
          <a:schemeClr val="bg1"/>
        </a:solidFill>
      </dgm:spPr>
    </dgm:pt>
    <dgm:pt modelId="{8561A954-8026-468A-B71A-3A9F764E7668}" type="pres">
      <dgm:prSet presAssocID="{88EE2534-C2AC-494A-9BDC-6B0A77F2298D}" presName="Accent5" presStyleLbl="node1" presStyleIdx="4" presStyleCnt="13" custLinFactX="489314" custLinFactY="-100000" custLinFactNeighborX="500000" custLinFactNeighborY="-112447"/>
      <dgm:spPr>
        <a:solidFill>
          <a:schemeClr val="bg1"/>
        </a:solidFill>
      </dgm:spPr>
    </dgm:pt>
    <dgm:pt modelId="{F578D1BF-2451-44DA-8167-D6582F4B46CC}" type="pres">
      <dgm:prSet presAssocID="{88EE2534-C2AC-494A-9BDC-6B0A77F2298D}" presName="Accent6" presStyleLbl="node1" presStyleIdx="5" presStyleCnt="13" custLinFactX="600000" custLinFactY="-192619" custLinFactNeighborX="679374" custLinFactNeighborY="-200000"/>
      <dgm:spPr>
        <a:solidFill>
          <a:schemeClr val="bg1"/>
        </a:solidFill>
      </dgm:spPr>
    </dgm:pt>
    <dgm:pt modelId="{D348647B-59D9-436F-A092-94306FF9D2AC}" type="pres">
      <dgm:prSet presAssocID="{B33DB520-86A1-4F9B-8842-2B23B88F32C3}" presName="Child1" presStyleLbl="node1" presStyleIdx="6" presStyleCnt="13" custScaleX="110001" custScaleY="114080" custLinFactX="100000" custLinFactNeighborX="167351" custLinFactNeighborY="-30704">
        <dgm:presLayoutVars>
          <dgm:chMax val="0"/>
          <dgm:chPref val="0"/>
        </dgm:presLayoutVars>
      </dgm:prSet>
      <dgm:spPr/>
    </dgm:pt>
    <dgm:pt modelId="{4471A8F6-73E4-4E7E-8F08-00929528CEB0}" type="pres">
      <dgm:prSet presAssocID="{B33DB520-86A1-4F9B-8842-2B23B88F32C3}" presName="Accent7" presStyleCnt="0"/>
      <dgm:spPr/>
    </dgm:pt>
    <dgm:pt modelId="{F456979F-41DF-4CE6-9095-691DD15B3B01}" type="pres">
      <dgm:prSet presAssocID="{B33DB520-86A1-4F9B-8842-2B23B88F32C3}" presName="AccentHold1" presStyleLbl="node1" presStyleIdx="7" presStyleCnt="13" custLinFactX="330576" custLinFactY="-100000" custLinFactNeighborX="400000" custLinFactNeighborY="-107570"/>
      <dgm:spPr>
        <a:solidFill>
          <a:schemeClr val="bg1"/>
        </a:solidFill>
      </dgm:spPr>
    </dgm:pt>
    <dgm:pt modelId="{96D25CEF-098A-4560-B9DF-0F5526513875}" type="pres">
      <dgm:prSet presAssocID="{B33DB520-86A1-4F9B-8842-2B23B88F32C3}" presName="Accent8" presStyleCnt="0"/>
      <dgm:spPr/>
    </dgm:pt>
    <dgm:pt modelId="{04814078-F46A-4566-9F26-06EA5CCB5213}" type="pres">
      <dgm:prSet presAssocID="{B33DB520-86A1-4F9B-8842-2B23B88F32C3}" presName="AccentHold2" presStyleLbl="node1" presStyleIdx="8" presStyleCnt="13" custLinFactX="319775" custLinFactY="-200000" custLinFactNeighborX="400000" custLinFactNeighborY="-201198"/>
      <dgm:spPr>
        <a:solidFill>
          <a:schemeClr val="bg1"/>
        </a:solidFill>
      </dgm:spPr>
    </dgm:pt>
    <dgm:pt modelId="{C64601F2-0CE1-412C-BA71-4FA5AAFE8C31}" type="pres">
      <dgm:prSet presAssocID="{CB029B83-6A63-46FE-875C-D763F5ECE13F}" presName="Child2" presStyleLbl="node1" presStyleIdx="9" presStyleCnt="13" custScaleX="114076" custScaleY="118242" custLinFactY="48672" custLinFactNeighborX="-35502" custLinFactNeighborY="100000">
        <dgm:presLayoutVars>
          <dgm:chMax val="0"/>
          <dgm:chPref val="0"/>
        </dgm:presLayoutVars>
      </dgm:prSet>
      <dgm:spPr/>
    </dgm:pt>
    <dgm:pt modelId="{119B57DE-53B5-4508-9269-B9B60C25BAD5}" type="pres">
      <dgm:prSet presAssocID="{CB029B83-6A63-46FE-875C-D763F5ECE13F}" presName="Accent9" presStyleCnt="0"/>
      <dgm:spPr/>
    </dgm:pt>
    <dgm:pt modelId="{E4896469-3C71-488C-A385-975C2284CCB9}" type="pres">
      <dgm:prSet presAssocID="{CB029B83-6A63-46FE-875C-D763F5ECE13F}" presName="AccentHold1" presStyleLbl="node1" presStyleIdx="10" presStyleCnt="13" custLinFactX="116259" custLinFactY="-133047" custLinFactNeighborX="200000" custLinFactNeighborY="-200000"/>
      <dgm:spPr>
        <a:solidFill>
          <a:schemeClr val="bg1"/>
        </a:solidFill>
      </dgm:spPr>
    </dgm:pt>
    <dgm:pt modelId="{65326960-E590-4401-A25C-D0FA910A1C74}" type="pres">
      <dgm:prSet presAssocID="{CB029B83-6A63-46FE-875C-D763F5ECE13F}" presName="Accent10" presStyleCnt="0"/>
      <dgm:spPr/>
    </dgm:pt>
    <dgm:pt modelId="{05891CD1-B35A-47E3-BD59-0F8339D71012}" type="pres">
      <dgm:prSet presAssocID="{CB029B83-6A63-46FE-875C-D763F5ECE13F}" presName="AccentHold2" presStyleLbl="node1" presStyleIdx="11" presStyleCnt="13" custLinFactX="100000" custLinFactNeighborX="157469" custLinFactNeighborY="-55116"/>
      <dgm:spPr>
        <a:solidFill>
          <a:schemeClr val="bg1"/>
        </a:solidFill>
      </dgm:spPr>
    </dgm:pt>
    <dgm:pt modelId="{768DFA56-FB6D-4615-AD03-B6C31D04F43B}" type="pres">
      <dgm:prSet presAssocID="{CB029B83-6A63-46FE-875C-D763F5ECE13F}" presName="Accent11" presStyleCnt="0"/>
      <dgm:spPr/>
    </dgm:pt>
    <dgm:pt modelId="{0F6038AF-FFDE-4268-83BA-CC3079A4B5C4}" type="pres">
      <dgm:prSet presAssocID="{CB029B83-6A63-46FE-875C-D763F5ECE13F}" presName="AccentHold3" presStyleLbl="node1" presStyleIdx="12" presStyleCnt="13" custLinFactX="500000" custLinFactY="-500000" custLinFactNeighborX="560809" custLinFactNeighborY="-548672"/>
      <dgm:spPr>
        <a:solidFill>
          <a:schemeClr val="bg1"/>
        </a:solidFill>
      </dgm:spPr>
    </dgm:pt>
  </dgm:ptLst>
  <dgm:cxnLst>
    <dgm:cxn modelId="{CBDB2A18-24BE-4C24-9027-A530E278D33B}" srcId="{88EE2534-C2AC-494A-9BDC-6B0A77F2298D}" destId="{CB029B83-6A63-46FE-875C-D763F5ECE13F}" srcOrd="1" destOrd="0" parTransId="{670E1376-5110-4A4E-AC25-2A2FD564035A}" sibTransId="{270820C8-A017-476C-A1AB-BFB96C2A327D}"/>
    <dgm:cxn modelId="{ABC17936-4237-4FEE-8278-A2273FAB0933}" type="presOf" srcId="{B33DB520-86A1-4F9B-8842-2B23B88F32C3}" destId="{D348647B-59D9-436F-A092-94306FF9D2AC}" srcOrd="0" destOrd="0" presId="urn:microsoft.com/office/officeart/2009/3/layout/CircleRelationship"/>
    <dgm:cxn modelId="{04ADE336-10B6-43BF-B60D-5A6AFF2090C1}" type="presOf" srcId="{CB029B83-6A63-46FE-875C-D763F5ECE13F}" destId="{C64601F2-0CE1-412C-BA71-4FA5AAFE8C31}" srcOrd="0" destOrd="0" presId="urn:microsoft.com/office/officeart/2009/3/layout/CircleRelationship"/>
    <dgm:cxn modelId="{9B433851-76FD-401B-92C0-3161A21C9B4A}" type="presOf" srcId="{88EE2534-C2AC-494A-9BDC-6B0A77F2298D}" destId="{2A1EC783-F5DB-4ABC-BD17-C6ABA95BA40F}" srcOrd="0" destOrd="0" presId="urn:microsoft.com/office/officeart/2009/3/layout/CircleRelationship"/>
    <dgm:cxn modelId="{82F118D1-85E2-42EB-AD8E-E1C7D6FAE3C0}" srcId="{8BD6699A-FE42-4563-9138-EE60F8B967AD}" destId="{88EE2534-C2AC-494A-9BDC-6B0A77F2298D}" srcOrd="0" destOrd="0" parTransId="{B45E5090-26EC-4111-B955-4E1222DD9226}" sibTransId="{A6F3343F-011F-4BF6-B3E2-BF78B997F43C}"/>
    <dgm:cxn modelId="{0DAB17E7-E1B0-4A2C-A4C1-144F2CD23B72}" type="presOf" srcId="{8BD6699A-FE42-4563-9138-EE60F8B967AD}" destId="{C5975E70-844B-42E7-8AFC-C74CF9D83BC3}" srcOrd="0" destOrd="0" presId="urn:microsoft.com/office/officeart/2009/3/layout/CircleRelationship"/>
    <dgm:cxn modelId="{A406C3F6-4A51-4F2A-AF83-6E37FAA32F85}" srcId="{88EE2534-C2AC-494A-9BDC-6B0A77F2298D}" destId="{B33DB520-86A1-4F9B-8842-2B23B88F32C3}" srcOrd="0" destOrd="0" parTransId="{1A7E0F3A-32CE-436F-9A29-A59876B12DE2}" sibTransId="{8C932476-14B3-4B76-B073-F64F42D47587}"/>
    <dgm:cxn modelId="{53BB70F1-355F-4542-AE62-DB5CE091E9EC}" type="presParOf" srcId="{C5975E70-844B-42E7-8AFC-C74CF9D83BC3}" destId="{2A1EC783-F5DB-4ABC-BD17-C6ABA95BA40F}" srcOrd="0" destOrd="0" presId="urn:microsoft.com/office/officeart/2009/3/layout/CircleRelationship"/>
    <dgm:cxn modelId="{7752B3D2-9680-4C8E-8DBD-4DC2B437749F}" type="presParOf" srcId="{C5975E70-844B-42E7-8AFC-C74CF9D83BC3}" destId="{6CE6CFB0-94A0-490A-A31F-FD86BD3BC3E2}" srcOrd="1" destOrd="0" presId="urn:microsoft.com/office/officeart/2009/3/layout/CircleRelationship"/>
    <dgm:cxn modelId="{392D8CE0-03F3-44A5-95FF-10A1D1CA0233}" type="presParOf" srcId="{C5975E70-844B-42E7-8AFC-C74CF9D83BC3}" destId="{CDB80023-1837-4DAF-A497-2E10718EEA0A}" srcOrd="2" destOrd="0" presId="urn:microsoft.com/office/officeart/2009/3/layout/CircleRelationship"/>
    <dgm:cxn modelId="{0383F60A-8A8E-4BE5-9C8A-A583E399633A}" type="presParOf" srcId="{C5975E70-844B-42E7-8AFC-C74CF9D83BC3}" destId="{626216C1-DF02-413E-BB6B-C8704BCEE739}" srcOrd="3" destOrd="0" presId="urn:microsoft.com/office/officeart/2009/3/layout/CircleRelationship"/>
    <dgm:cxn modelId="{FC084D8B-ABE6-46FE-A45E-F928AD402487}" type="presParOf" srcId="{C5975E70-844B-42E7-8AFC-C74CF9D83BC3}" destId="{70F8DCA6-1EFD-4CCD-99D0-1D7F00B0B57A}" srcOrd="4" destOrd="0" presId="urn:microsoft.com/office/officeart/2009/3/layout/CircleRelationship"/>
    <dgm:cxn modelId="{EA948D63-B701-43C7-B3C6-3BE9775B28DC}" type="presParOf" srcId="{C5975E70-844B-42E7-8AFC-C74CF9D83BC3}" destId="{8561A954-8026-468A-B71A-3A9F764E7668}" srcOrd="5" destOrd="0" presId="urn:microsoft.com/office/officeart/2009/3/layout/CircleRelationship"/>
    <dgm:cxn modelId="{35F80C9B-7DA4-4B4C-8000-8E1AB8C48E35}" type="presParOf" srcId="{C5975E70-844B-42E7-8AFC-C74CF9D83BC3}" destId="{F578D1BF-2451-44DA-8167-D6582F4B46CC}" srcOrd="6" destOrd="0" presId="urn:microsoft.com/office/officeart/2009/3/layout/CircleRelationship"/>
    <dgm:cxn modelId="{FB15CBF9-2ECC-4F9C-BCEF-7605C058A436}" type="presParOf" srcId="{C5975E70-844B-42E7-8AFC-C74CF9D83BC3}" destId="{D348647B-59D9-436F-A092-94306FF9D2AC}" srcOrd="7" destOrd="0" presId="urn:microsoft.com/office/officeart/2009/3/layout/CircleRelationship"/>
    <dgm:cxn modelId="{CF295126-E6B0-4C39-A7DF-5ABAB6C7E077}" type="presParOf" srcId="{C5975E70-844B-42E7-8AFC-C74CF9D83BC3}" destId="{4471A8F6-73E4-4E7E-8F08-00929528CEB0}" srcOrd="8" destOrd="0" presId="urn:microsoft.com/office/officeart/2009/3/layout/CircleRelationship"/>
    <dgm:cxn modelId="{671038E1-01E3-4FBD-ACF0-FE92FEA9CA21}" type="presParOf" srcId="{4471A8F6-73E4-4E7E-8F08-00929528CEB0}" destId="{F456979F-41DF-4CE6-9095-691DD15B3B01}" srcOrd="0" destOrd="0" presId="urn:microsoft.com/office/officeart/2009/3/layout/CircleRelationship"/>
    <dgm:cxn modelId="{B72C1619-E1B8-4C43-B495-B4F6C6A07DD5}" type="presParOf" srcId="{C5975E70-844B-42E7-8AFC-C74CF9D83BC3}" destId="{96D25CEF-098A-4560-B9DF-0F5526513875}" srcOrd="9" destOrd="0" presId="urn:microsoft.com/office/officeart/2009/3/layout/CircleRelationship"/>
    <dgm:cxn modelId="{3156B8F3-C93D-40D6-A44C-A442B14F2DF1}" type="presParOf" srcId="{96D25CEF-098A-4560-B9DF-0F5526513875}" destId="{04814078-F46A-4566-9F26-06EA5CCB5213}" srcOrd="0" destOrd="0" presId="urn:microsoft.com/office/officeart/2009/3/layout/CircleRelationship"/>
    <dgm:cxn modelId="{797E14A0-5A2D-45F5-98F0-741D5DF46D6B}" type="presParOf" srcId="{C5975E70-844B-42E7-8AFC-C74CF9D83BC3}" destId="{C64601F2-0CE1-412C-BA71-4FA5AAFE8C31}" srcOrd="10" destOrd="0" presId="urn:microsoft.com/office/officeart/2009/3/layout/CircleRelationship"/>
    <dgm:cxn modelId="{EA139104-C86D-4B50-B3E0-C7EF47109203}" type="presParOf" srcId="{C5975E70-844B-42E7-8AFC-C74CF9D83BC3}" destId="{119B57DE-53B5-4508-9269-B9B60C25BAD5}" srcOrd="11" destOrd="0" presId="urn:microsoft.com/office/officeart/2009/3/layout/CircleRelationship"/>
    <dgm:cxn modelId="{8FCA4978-224C-4D8C-9CCE-95F2F8518E29}" type="presParOf" srcId="{119B57DE-53B5-4508-9269-B9B60C25BAD5}" destId="{E4896469-3C71-488C-A385-975C2284CCB9}" srcOrd="0" destOrd="0" presId="urn:microsoft.com/office/officeart/2009/3/layout/CircleRelationship"/>
    <dgm:cxn modelId="{EE2DE3CE-8430-406C-AB80-5D4D9ABBADE5}" type="presParOf" srcId="{C5975E70-844B-42E7-8AFC-C74CF9D83BC3}" destId="{65326960-E590-4401-A25C-D0FA910A1C74}" srcOrd="12" destOrd="0" presId="urn:microsoft.com/office/officeart/2009/3/layout/CircleRelationship"/>
    <dgm:cxn modelId="{2CA2E799-1749-44CE-9F19-7E75317E5E71}" type="presParOf" srcId="{65326960-E590-4401-A25C-D0FA910A1C74}" destId="{05891CD1-B35A-47E3-BD59-0F8339D71012}" srcOrd="0" destOrd="0" presId="urn:microsoft.com/office/officeart/2009/3/layout/CircleRelationship"/>
    <dgm:cxn modelId="{D8503260-E8BA-451A-8298-80E32044F914}" type="presParOf" srcId="{C5975E70-844B-42E7-8AFC-C74CF9D83BC3}" destId="{768DFA56-FB6D-4615-AD03-B6C31D04F43B}" srcOrd="13" destOrd="0" presId="urn:microsoft.com/office/officeart/2009/3/layout/CircleRelationship"/>
    <dgm:cxn modelId="{13F830F2-9162-4B8C-9DD2-2E7D4FDE1905}" type="presParOf" srcId="{768DFA56-FB6D-4615-AD03-B6C31D04F43B}" destId="{0F6038AF-FFDE-4268-83BA-CC3079A4B5C4}" srcOrd="0" destOrd="0" presId="urn:microsoft.com/office/officeart/2009/3/layout/CircleRelationship"/>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8FC8-624B-4715-B783-D17770D9531E}">
      <dsp:nvSpPr>
        <dsp:cNvPr id="0" name=""/>
        <dsp:cNvSpPr/>
      </dsp:nvSpPr>
      <dsp:spPr>
        <a:xfrm>
          <a:off x="2384285" y="694539"/>
          <a:ext cx="5540971" cy="5540971"/>
        </a:xfrm>
        <a:prstGeom prst="blockArc">
          <a:avLst>
            <a:gd name="adj1" fmla="val 13114286"/>
            <a:gd name="adj2" fmla="val 16200000"/>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3D993B-1D8D-4DF2-A5D0-131ABCE518C2}">
      <dsp:nvSpPr>
        <dsp:cNvPr id="0" name=""/>
        <dsp:cNvSpPr/>
      </dsp:nvSpPr>
      <dsp:spPr>
        <a:xfrm>
          <a:off x="2384285" y="694539"/>
          <a:ext cx="5540971" cy="5540971"/>
        </a:xfrm>
        <a:prstGeom prst="blockArc">
          <a:avLst>
            <a:gd name="adj1" fmla="val 10028571"/>
            <a:gd name="adj2" fmla="val 13114286"/>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A1DDDC-0E77-4AEA-9C2E-E04DEB084B47}">
      <dsp:nvSpPr>
        <dsp:cNvPr id="0" name=""/>
        <dsp:cNvSpPr/>
      </dsp:nvSpPr>
      <dsp:spPr>
        <a:xfrm>
          <a:off x="2384285" y="694539"/>
          <a:ext cx="5540971" cy="5540971"/>
        </a:xfrm>
        <a:prstGeom prst="blockArc">
          <a:avLst>
            <a:gd name="adj1" fmla="val 6942857"/>
            <a:gd name="adj2" fmla="val 10028571"/>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C6378B-2CC3-4C79-937E-D80C038433C1}">
      <dsp:nvSpPr>
        <dsp:cNvPr id="0" name=""/>
        <dsp:cNvSpPr/>
      </dsp:nvSpPr>
      <dsp:spPr>
        <a:xfrm>
          <a:off x="2384285" y="694539"/>
          <a:ext cx="5540971" cy="5540971"/>
        </a:xfrm>
        <a:prstGeom prst="blockArc">
          <a:avLst>
            <a:gd name="adj1" fmla="val 3857143"/>
            <a:gd name="adj2" fmla="val 6942857"/>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7CE474-4C19-43AF-B5BA-7220E8E94D30}">
      <dsp:nvSpPr>
        <dsp:cNvPr id="0" name=""/>
        <dsp:cNvSpPr/>
      </dsp:nvSpPr>
      <dsp:spPr>
        <a:xfrm>
          <a:off x="2384285" y="694539"/>
          <a:ext cx="5540971" cy="5540971"/>
        </a:xfrm>
        <a:prstGeom prst="blockArc">
          <a:avLst>
            <a:gd name="adj1" fmla="val 771429"/>
            <a:gd name="adj2" fmla="val 3857143"/>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9A01F5-9590-4E16-BEC1-E3E68870D30D}">
      <dsp:nvSpPr>
        <dsp:cNvPr id="0" name=""/>
        <dsp:cNvSpPr/>
      </dsp:nvSpPr>
      <dsp:spPr>
        <a:xfrm>
          <a:off x="2384285" y="694539"/>
          <a:ext cx="5540971" cy="5540971"/>
        </a:xfrm>
        <a:prstGeom prst="blockArc">
          <a:avLst>
            <a:gd name="adj1" fmla="val 19285714"/>
            <a:gd name="adj2" fmla="val 771429"/>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F57F2-4A7E-448A-BF00-7FCF5B97D495}">
      <dsp:nvSpPr>
        <dsp:cNvPr id="0" name=""/>
        <dsp:cNvSpPr/>
      </dsp:nvSpPr>
      <dsp:spPr>
        <a:xfrm>
          <a:off x="2384285" y="694539"/>
          <a:ext cx="5540971" cy="5540971"/>
        </a:xfrm>
        <a:prstGeom prst="blockArc">
          <a:avLst>
            <a:gd name="adj1" fmla="val 16200000"/>
            <a:gd name="adj2" fmla="val 19285714"/>
            <a:gd name="adj3" fmla="val 39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B7B084-DB6B-4D9C-8888-B450CA2DDD41}">
      <dsp:nvSpPr>
        <dsp:cNvPr id="0" name=""/>
        <dsp:cNvSpPr/>
      </dsp:nvSpPr>
      <dsp:spPr>
        <a:xfrm>
          <a:off x="3756817" y="2113949"/>
          <a:ext cx="2795907" cy="27021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Engagements de la Déclaration de Paris</a:t>
          </a:r>
          <a:endParaRPr lang="en-CH" sz="2400" b="1" kern="1200" dirty="0"/>
        </a:p>
      </dsp:txBody>
      <dsp:txXfrm>
        <a:off x="4166268" y="2509670"/>
        <a:ext cx="1977005" cy="1910709"/>
      </dsp:txXfrm>
    </dsp:sp>
    <dsp:sp modelId="{A2497DB1-E584-4757-B689-985009AC9BB0}">
      <dsp:nvSpPr>
        <dsp:cNvPr id="0" name=""/>
        <dsp:cNvSpPr/>
      </dsp:nvSpPr>
      <dsp:spPr>
        <a:xfrm>
          <a:off x="4190188" y="-89797"/>
          <a:ext cx="1929165" cy="1677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Mettre fin à l'épidémie de sida dans les villes</a:t>
          </a:r>
          <a:endParaRPr lang="en-CH" sz="1600" kern="1200" dirty="0"/>
        </a:p>
      </dsp:txBody>
      <dsp:txXfrm>
        <a:off x="4472708" y="155794"/>
        <a:ext cx="1364125" cy="1185818"/>
      </dsp:txXfrm>
    </dsp:sp>
    <dsp:sp modelId="{33F03459-8C5D-47AA-AC75-82662D65FBCE}">
      <dsp:nvSpPr>
        <dsp:cNvPr id="0" name=""/>
        <dsp:cNvSpPr/>
      </dsp:nvSpPr>
      <dsp:spPr>
        <a:xfrm>
          <a:off x="6313894" y="932925"/>
          <a:ext cx="1929165" cy="1677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Placement des personnes au cœur de toutes les actions</a:t>
          </a:r>
          <a:endParaRPr lang="en-CH" sz="1600" kern="1200" dirty="0"/>
        </a:p>
      </dsp:txBody>
      <dsp:txXfrm>
        <a:off x="6596414" y="1178516"/>
        <a:ext cx="1364125" cy="1185818"/>
      </dsp:txXfrm>
    </dsp:sp>
    <dsp:sp modelId="{EBB393AC-BCED-4206-87BA-DBF1230CC517}">
      <dsp:nvSpPr>
        <dsp:cNvPr id="0" name=""/>
        <dsp:cNvSpPr/>
      </dsp:nvSpPr>
      <dsp:spPr>
        <a:xfrm>
          <a:off x="6922812" y="3237184"/>
          <a:ext cx="1760353" cy="16645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Traitement des causes de risque, de vulnérabilité et de transmission</a:t>
          </a:r>
          <a:endParaRPr lang="en-CH" sz="1600" kern="1200" dirty="0"/>
        </a:p>
      </dsp:txBody>
      <dsp:txXfrm>
        <a:off x="7180610" y="3480953"/>
        <a:ext cx="1244757" cy="1177020"/>
      </dsp:txXfrm>
    </dsp:sp>
    <dsp:sp modelId="{A1E61123-A8B9-4459-A328-757C7754D6A1}">
      <dsp:nvSpPr>
        <dsp:cNvPr id="0" name=""/>
        <dsp:cNvSpPr/>
      </dsp:nvSpPr>
      <dsp:spPr>
        <a:xfrm>
          <a:off x="5328591" y="5058717"/>
          <a:ext cx="2009494" cy="17072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Transformation sociale positive</a:t>
          </a:r>
          <a:endParaRPr lang="en-CH" sz="1600" kern="1200" dirty="0"/>
        </a:p>
      </dsp:txBody>
      <dsp:txXfrm>
        <a:off x="5622875" y="5308739"/>
        <a:ext cx="1420926" cy="1207213"/>
      </dsp:txXfrm>
    </dsp:sp>
    <dsp:sp modelId="{5F3119CB-421C-4598-9F18-277CFB700EDC}">
      <dsp:nvSpPr>
        <dsp:cNvPr id="0" name=""/>
        <dsp:cNvSpPr/>
      </dsp:nvSpPr>
      <dsp:spPr>
        <a:xfrm>
          <a:off x="3011620" y="5073845"/>
          <a:ext cx="1929165" cy="1677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Riposte adaptée aux besoins locaux</a:t>
          </a:r>
          <a:endParaRPr lang="en-CH" sz="1600" kern="1200" dirty="0"/>
        </a:p>
      </dsp:txBody>
      <dsp:txXfrm>
        <a:off x="3294140" y="5319436"/>
        <a:ext cx="1364125" cy="1185818"/>
      </dsp:txXfrm>
    </dsp:sp>
    <dsp:sp modelId="{D175E4C3-E2C4-459B-BF48-3BDC2F9CA5ED}">
      <dsp:nvSpPr>
        <dsp:cNvPr id="0" name=""/>
        <dsp:cNvSpPr/>
      </dsp:nvSpPr>
      <dsp:spPr>
        <a:xfrm>
          <a:off x="1541970" y="3230963"/>
          <a:ext cx="1929165" cy="1677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Mobilisation de ressources</a:t>
          </a:r>
          <a:endParaRPr lang="en-CH" sz="1600" kern="1200" dirty="0"/>
        </a:p>
      </dsp:txBody>
      <dsp:txXfrm>
        <a:off x="1824490" y="3476554"/>
        <a:ext cx="1364125" cy="1185818"/>
      </dsp:txXfrm>
    </dsp:sp>
    <dsp:sp modelId="{85413594-1C82-4D14-A793-B1E0A6D051B4}">
      <dsp:nvSpPr>
        <dsp:cNvPr id="0" name=""/>
        <dsp:cNvSpPr/>
      </dsp:nvSpPr>
      <dsp:spPr>
        <a:xfrm>
          <a:off x="2029680" y="932925"/>
          <a:ext cx="2002768" cy="1677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Rassemblement de leaders</a:t>
          </a:r>
          <a:endParaRPr lang="en-CH" sz="1600" kern="1200" dirty="0"/>
        </a:p>
      </dsp:txBody>
      <dsp:txXfrm>
        <a:off x="2322979" y="1178516"/>
        <a:ext cx="1416170" cy="1185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EC783-F5DB-4ABC-BD17-C6ABA95BA40F}">
      <dsp:nvSpPr>
        <dsp:cNvPr id="0" name=""/>
        <dsp:cNvSpPr/>
      </dsp:nvSpPr>
      <dsp:spPr>
        <a:xfrm>
          <a:off x="0" y="25516"/>
          <a:ext cx="5033431" cy="50333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b="1" kern="1200" dirty="0"/>
            <a:t>Les villes prennent les devants dans la riposte contre l'épidémie du VIH</a:t>
          </a:r>
          <a:endParaRPr lang="en-CH" sz="3200" b="1" kern="1200" dirty="0"/>
        </a:p>
      </dsp:txBody>
      <dsp:txXfrm>
        <a:off x="737129" y="762629"/>
        <a:ext cx="3559173" cy="3559097"/>
      </dsp:txXfrm>
    </dsp:sp>
    <dsp:sp modelId="{6CE6CFB0-94A0-490A-A31F-FD86BD3BC3E2}">
      <dsp:nvSpPr>
        <dsp:cNvPr id="0" name=""/>
        <dsp:cNvSpPr/>
      </dsp:nvSpPr>
      <dsp:spPr>
        <a:xfrm>
          <a:off x="7236292" y="1321667"/>
          <a:ext cx="559790" cy="55978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80023-1837-4DAF-A497-2E10718EEA0A}">
      <dsp:nvSpPr>
        <dsp:cNvPr id="0" name=""/>
        <dsp:cNvSpPr/>
      </dsp:nvSpPr>
      <dsp:spPr>
        <a:xfrm>
          <a:off x="1115615" y="5282109"/>
          <a:ext cx="405333" cy="40572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216C1-DF02-413E-BB6B-C8704BCEE739}">
      <dsp:nvSpPr>
        <dsp:cNvPr id="0" name=""/>
        <dsp:cNvSpPr/>
      </dsp:nvSpPr>
      <dsp:spPr>
        <a:xfrm>
          <a:off x="7465675" y="2644137"/>
          <a:ext cx="405333" cy="40572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8DCA6-1EFD-4CCD-99D0-1D7F00B0B57A}">
      <dsp:nvSpPr>
        <dsp:cNvPr id="0" name=""/>
        <dsp:cNvSpPr/>
      </dsp:nvSpPr>
      <dsp:spPr>
        <a:xfrm>
          <a:off x="5111197" y="5622514"/>
          <a:ext cx="559790" cy="55978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1A954-8026-468A-B71A-3A9F764E7668}">
      <dsp:nvSpPr>
        <dsp:cNvPr id="0" name=""/>
        <dsp:cNvSpPr/>
      </dsp:nvSpPr>
      <dsp:spPr>
        <a:xfrm>
          <a:off x="7365083" y="235868"/>
          <a:ext cx="405333" cy="40572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8D1BF-2451-44DA-8167-D6582F4B46CC}">
      <dsp:nvSpPr>
        <dsp:cNvPr id="0" name=""/>
        <dsp:cNvSpPr/>
      </dsp:nvSpPr>
      <dsp:spPr>
        <a:xfrm>
          <a:off x="7263010" y="1825724"/>
          <a:ext cx="405333" cy="40572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8647B-59D9-436F-A092-94306FF9D2AC}">
      <dsp:nvSpPr>
        <dsp:cNvPr id="0" name=""/>
        <dsp:cNvSpPr/>
      </dsp:nvSpPr>
      <dsp:spPr>
        <a:xfrm>
          <a:off x="5489366" y="667917"/>
          <a:ext cx="2250976" cy="23336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2000" kern="1200" dirty="0"/>
            <a:t>Renforcent les prestations de service</a:t>
          </a:r>
          <a:endParaRPr lang="en-CH" sz="2000" kern="1200" dirty="0"/>
        </a:p>
      </dsp:txBody>
      <dsp:txXfrm>
        <a:off x="5819014" y="1009679"/>
        <a:ext cx="1591680" cy="1650175"/>
      </dsp:txXfrm>
    </dsp:sp>
    <dsp:sp modelId="{F456979F-41DF-4CE6-9095-691DD15B3B01}">
      <dsp:nvSpPr>
        <dsp:cNvPr id="0" name=""/>
        <dsp:cNvSpPr/>
      </dsp:nvSpPr>
      <dsp:spPr>
        <a:xfrm>
          <a:off x="8088798" y="0"/>
          <a:ext cx="559790" cy="55978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14078-F46A-4566-9F26-06EA5CCB5213}">
      <dsp:nvSpPr>
        <dsp:cNvPr id="0" name=""/>
        <dsp:cNvSpPr/>
      </dsp:nvSpPr>
      <dsp:spPr>
        <a:xfrm>
          <a:off x="7596336" y="25519"/>
          <a:ext cx="1011928" cy="1011956"/>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601F2-0CE1-412C-BA71-4FA5AAFE8C31}">
      <dsp:nvSpPr>
        <dsp:cNvPr id="0" name=""/>
        <dsp:cNvSpPr/>
      </dsp:nvSpPr>
      <dsp:spPr>
        <a:xfrm>
          <a:off x="6372200" y="3332222"/>
          <a:ext cx="2334363" cy="2418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2000" kern="1200" dirty="0"/>
            <a:t>Innovent</a:t>
          </a:r>
          <a:endParaRPr lang="en-CH" sz="2000" kern="1200" dirty="0"/>
        </a:p>
      </dsp:txBody>
      <dsp:txXfrm>
        <a:off x="6714060" y="3686453"/>
        <a:ext cx="1650643" cy="1710378"/>
      </dsp:txXfrm>
    </dsp:sp>
    <dsp:sp modelId="{E4896469-3C71-488C-A385-975C2284CCB9}">
      <dsp:nvSpPr>
        <dsp:cNvPr id="0" name=""/>
        <dsp:cNvSpPr/>
      </dsp:nvSpPr>
      <dsp:spPr>
        <a:xfrm>
          <a:off x="8100392" y="25525"/>
          <a:ext cx="559790" cy="559780"/>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91CD1-B35A-47E3-BD59-0F8339D71012}">
      <dsp:nvSpPr>
        <dsp:cNvPr id="0" name=""/>
        <dsp:cNvSpPr/>
      </dsp:nvSpPr>
      <dsp:spPr>
        <a:xfrm>
          <a:off x="971596" y="5066084"/>
          <a:ext cx="405333" cy="40572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038AF-FFDE-4268-83BA-CC3079A4B5C4}">
      <dsp:nvSpPr>
        <dsp:cNvPr id="0" name=""/>
        <dsp:cNvSpPr/>
      </dsp:nvSpPr>
      <dsp:spPr>
        <a:xfrm>
          <a:off x="8269896" y="457574"/>
          <a:ext cx="405333" cy="405723"/>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35F4456F-5E6E-473F-9523-111E6833DCB9}" type="datetimeFigureOut">
              <a:rPr lang="en-GB" smtClean="0"/>
              <a:t>02/06/2019</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625087AC-39EE-440E-9B0F-63C419D3F305}" type="slidenum">
              <a:rPr lang="en-GB" smtClean="0"/>
              <a:t>‹N°›</a:t>
            </a:fld>
            <a:endParaRPr lang="en-GB"/>
          </a:p>
        </p:txBody>
      </p:sp>
    </p:spTree>
    <p:extLst>
      <p:ext uri="{BB962C8B-B14F-4D97-AF65-F5344CB8AC3E}">
        <p14:creationId xmlns:p14="http://schemas.microsoft.com/office/powerpoint/2010/main" val="180633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51389" cy="49670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55873" y="0"/>
            <a:ext cx="2951389" cy="49670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919163" y="746125"/>
            <a:ext cx="4970462" cy="3727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1794" y="4722949"/>
            <a:ext cx="5445199" cy="447206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6" name="Shape 6"/>
          <p:cNvSpPr txBox="1">
            <a:spLocks noGrp="1"/>
          </p:cNvSpPr>
          <p:nvPr>
            <p:ph type="ftr" idx="11"/>
          </p:nvPr>
        </p:nvSpPr>
        <p:spPr>
          <a:xfrm>
            <a:off x="0" y="9442532"/>
            <a:ext cx="2951389" cy="496708"/>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55873" y="9442532"/>
            <a:ext cx="2951389" cy="496708"/>
          </a:xfrm>
          <a:prstGeom prst="rect">
            <a:avLst/>
          </a:prstGeom>
          <a:noFill/>
          <a:ln>
            <a:noFill/>
          </a:ln>
        </p:spPr>
        <p:txBody>
          <a:bodyPr lIns="94025" tIns="47000" rIns="94025" bIns="470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‹N°›</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76869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r>
              <a:rPr lang="en-GB" dirty="0"/>
              <a:t>Mesdames et Messieurs les Maires et </a:t>
            </a:r>
            <a:r>
              <a:rPr lang="en-GB" dirty="0" err="1"/>
              <a:t>responsables</a:t>
            </a:r>
            <a:r>
              <a:rPr lang="en-GB" dirty="0"/>
              <a:t> des </a:t>
            </a:r>
            <a:r>
              <a:rPr lang="en-GB" dirty="0" err="1"/>
              <a:t>villes</a:t>
            </a:r>
            <a:r>
              <a:rPr lang="en-GB"/>
              <a:t> francophones,</a:t>
            </a:r>
            <a:endParaRPr lang="en-GB" dirty="0"/>
          </a:p>
          <a:p>
            <a:r>
              <a:rPr lang="en-GB" dirty="0" err="1"/>
              <a:t>Chers</a:t>
            </a:r>
            <a:r>
              <a:rPr lang="en-GB" dirty="0"/>
              <a:t> </a:t>
            </a:r>
            <a:r>
              <a:rPr lang="en-GB" dirty="0" err="1"/>
              <a:t>membres</a:t>
            </a:r>
            <a:r>
              <a:rPr lang="en-GB" dirty="0"/>
              <a:t> et </a:t>
            </a:r>
            <a:r>
              <a:rPr lang="en-GB" dirty="0" err="1"/>
              <a:t>alliés</a:t>
            </a:r>
            <a:r>
              <a:rPr lang="en-GB" dirty="0"/>
              <a:t> de </a:t>
            </a:r>
            <a:r>
              <a:rPr lang="en-GB" dirty="0" err="1"/>
              <a:t>l’AIMF</a:t>
            </a:r>
            <a:r>
              <a:rPr lang="en-GB" dirty="0"/>
              <a:t>,</a:t>
            </a:r>
          </a:p>
          <a:p>
            <a:endParaRPr lang="en-GB" dirty="0"/>
          </a:p>
          <a:p>
            <a:r>
              <a:rPr lang="en-GB" dirty="0"/>
              <a:t>Mon nom </a:t>
            </a:r>
            <a:r>
              <a:rPr lang="en-GB" dirty="0" err="1"/>
              <a:t>est</a:t>
            </a:r>
            <a:r>
              <a:rPr lang="en-GB" dirty="0"/>
              <a:t> Pascal </a:t>
            </a:r>
            <a:r>
              <a:rPr lang="en-GB" dirty="0" err="1"/>
              <a:t>Muriset</a:t>
            </a:r>
            <a:r>
              <a:rPr lang="en-GB" dirty="0"/>
              <a:t> et je </a:t>
            </a:r>
            <a:r>
              <a:rPr lang="en-GB" dirty="0" err="1"/>
              <a:t>fais</a:t>
            </a:r>
            <a:r>
              <a:rPr lang="en-GB" dirty="0"/>
              <a:t> </a:t>
            </a:r>
            <a:r>
              <a:rPr lang="en-GB" dirty="0" err="1"/>
              <a:t>partie</a:t>
            </a:r>
            <a:r>
              <a:rPr lang="en-GB" dirty="0"/>
              <a:t> du </a:t>
            </a:r>
            <a:r>
              <a:rPr lang="en-GB" dirty="0" err="1"/>
              <a:t>département</a:t>
            </a:r>
            <a:r>
              <a:rPr lang="en-GB" dirty="0"/>
              <a:t> de mise </a:t>
            </a:r>
            <a:r>
              <a:rPr lang="en-GB" dirty="0" err="1"/>
              <a:t>en</a:t>
            </a:r>
            <a:r>
              <a:rPr lang="en-GB" dirty="0"/>
              <a:t> oeuvre de la </a:t>
            </a:r>
            <a:r>
              <a:rPr lang="en-GB" dirty="0" err="1"/>
              <a:t>stratégie</a:t>
            </a:r>
            <a:r>
              <a:rPr lang="en-GB" dirty="0"/>
              <a:t> </a:t>
            </a:r>
            <a:r>
              <a:rPr lang="en-GB" dirty="0" err="1"/>
              <a:t>d’acceleration</a:t>
            </a:r>
            <a:r>
              <a:rPr lang="en-GB" dirty="0"/>
              <a:t> à </a:t>
            </a:r>
            <a:r>
              <a:rPr lang="en-GB" dirty="0" err="1"/>
              <a:t>l’ONUSIDA</a:t>
            </a:r>
            <a:r>
              <a:rPr lang="en-GB" dirty="0"/>
              <a:t>, base à Genève. </a:t>
            </a:r>
            <a:r>
              <a:rPr lang="en-GB" dirty="0" err="1"/>
              <a:t>C’est</a:t>
            </a:r>
            <a:r>
              <a:rPr lang="en-GB" dirty="0"/>
              <a:t> un </a:t>
            </a:r>
            <a:r>
              <a:rPr lang="en-GB" dirty="0" err="1"/>
              <a:t>honneur</a:t>
            </a:r>
            <a:r>
              <a:rPr lang="en-GB" dirty="0"/>
              <a:t> pour </a:t>
            </a:r>
            <a:r>
              <a:rPr lang="en-GB" dirty="0" err="1"/>
              <a:t>moi</a:t>
            </a:r>
            <a:r>
              <a:rPr lang="en-GB" dirty="0"/>
              <a:t> de </a:t>
            </a:r>
            <a:r>
              <a:rPr lang="en-GB" dirty="0" err="1"/>
              <a:t>pouvoir</a:t>
            </a:r>
            <a:r>
              <a:rPr lang="en-GB" dirty="0"/>
              <a:t> </a:t>
            </a:r>
            <a:r>
              <a:rPr lang="en-GB" dirty="0" err="1"/>
              <a:t>vous</a:t>
            </a:r>
            <a:r>
              <a:rPr lang="en-GB" dirty="0"/>
              <a:t> presenter au nom de </a:t>
            </a:r>
            <a:r>
              <a:rPr lang="en-GB" dirty="0" err="1"/>
              <a:t>l’ONUSIDA</a:t>
            </a:r>
            <a:r>
              <a:rPr lang="en-GB" dirty="0"/>
              <a:t>, un </a:t>
            </a:r>
            <a:r>
              <a:rPr lang="en-GB" dirty="0" err="1"/>
              <a:t>projet</a:t>
            </a:r>
            <a:r>
              <a:rPr lang="en-GB" dirty="0"/>
              <a:t> co-</a:t>
            </a:r>
            <a:r>
              <a:rPr lang="en-GB" dirty="0" err="1"/>
              <a:t>fondé</a:t>
            </a:r>
            <a:r>
              <a:rPr lang="en-GB" dirty="0"/>
              <a:t> </a:t>
            </a:r>
            <a:r>
              <a:rPr lang="en-GB" dirty="0" err="1"/>
              <a:t>en</a:t>
            </a:r>
            <a:r>
              <a:rPr lang="en-GB" dirty="0"/>
              <a:t> 2014 par la </a:t>
            </a:r>
            <a:r>
              <a:rPr lang="en-GB" dirty="0" err="1"/>
              <a:t>Mairie</a:t>
            </a:r>
            <a:r>
              <a:rPr lang="en-GB" dirty="0"/>
              <a:t> de Paris, </a:t>
            </a:r>
            <a:r>
              <a:rPr lang="en-GB" dirty="0" err="1"/>
              <a:t>représenté</a:t>
            </a:r>
            <a:r>
              <a:rPr lang="en-GB" dirty="0"/>
              <a:t> par Madame la Maire, Anne Hidalgo, </a:t>
            </a:r>
            <a:r>
              <a:rPr lang="en-GB" dirty="0" err="1"/>
              <a:t>l’ONUSIDA</a:t>
            </a:r>
            <a:r>
              <a:rPr lang="en-GB" dirty="0"/>
              <a:t>, IAPAC (</a:t>
            </a:r>
            <a:r>
              <a:rPr lang="en-GB" dirty="0" err="1"/>
              <a:t>l’association</a:t>
            </a:r>
            <a:r>
              <a:rPr lang="en-GB" dirty="0"/>
              <a:t> </a:t>
            </a:r>
            <a:r>
              <a:rPr lang="en-GB" dirty="0" err="1"/>
              <a:t>internationale</a:t>
            </a:r>
            <a:r>
              <a:rPr lang="en-GB" dirty="0"/>
              <a:t> des </a:t>
            </a:r>
            <a:r>
              <a:rPr lang="en-GB" dirty="0" err="1"/>
              <a:t>fournisseurs</a:t>
            </a:r>
            <a:r>
              <a:rPr lang="en-GB" dirty="0"/>
              <a:t> de </a:t>
            </a:r>
            <a:r>
              <a:rPr lang="en-GB" dirty="0" err="1"/>
              <a:t>soins</a:t>
            </a:r>
            <a:r>
              <a:rPr lang="en-GB" dirty="0"/>
              <a:t> </a:t>
            </a:r>
            <a:r>
              <a:rPr lang="en-GB" dirty="0" err="1"/>
              <a:t>liés</a:t>
            </a:r>
            <a:r>
              <a:rPr lang="en-GB" dirty="0"/>
              <a:t> au </a:t>
            </a:r>
            <a:r>
              <a:rPr lang="en-GB" dirty="0" err="1"/>
              <a:t>sida</a:t>
            </a:r>
            <a:r>
              <a:rPr lang="en-GB" dirty="0"/>
              <a:t>), et </a:t>
            </a:r>
            <a:r>
              <a:rPr lang="en-GB" dirty="0" err="1"/>
              <a:t>l’ONU</a:t>
            </a:r>
            <a:r>
              <a:rPr lang="en-GB" dirty="0"/>
              <a:t> Habitat.</a:t>
            </a:r>
          </a:p>
          <a:p>
            <a:endParaRPr lang="en-GB" dirty="0"/>
          </a:p>
          <a:p>
            <a:r>
              <a:rPr lang="en-GB" dirty="0"/>
              <a:t>Le </a:t>
            </a:r>
            <a:r>
              <a:rPr lang="en-GB" dirty="0" err="1"/>
              <a:t>projet</a:t>
            </a:r>
            <a:r>
              <a:rPr lang="en-GB" dirty="0"/>
              <a:t> des “</a:t>
            </a:r>
            <a:r>
              <a:rPr lang="en-GB" dirty="0" err="1"/>
              <a:t>Villes</a:t>
            </a:r>
            <a:r>
              <a:rPr lang="en-GB" dirty="0"/>
              <a:t> </a:t>
            </a:r>
            <a:r>
              <a:rPr lang="en-GB" dirty="0" err="1"/>
              <a:t>s’engagent</a:t>
            </a:r>
            <a:r>
              <a:rPr lang="en-GB" dirty="0"/>
              <a:t>” </a:t>
            </a:r>
            <a:r>
              <a:rPr lang="en-GB" dirty="0" err="1"/>
              <a:t>est</a:t>
            </a:r>
            <a:r>
              <a:rPr lang="en-GB" dirty="0"/>
              <a:t> </a:t>
            </a:r>
            <a:r>
              <a:rPr lang="en-GB" dirty="0" err="1"/>
              <a:t>aussi</a:t>
            </a:r>
            <a:r>
              <a:rPr lang="en-GB" dirty="0"/>
              <a:t> </a:t>
            </a:r>
            <a:r>
              <a:rPr lang="en-GB" dirty="0" err="1"/>
              <a:t>connu</a:t>
            </a:r>
            <a:r>
              <a:rPr lang="en-GB" dirty="0"/>
              <a:t> sous le nom de “Fast-Track Cities” et a </a:t>
            </a:r>
            <a:r>
              <a:rPr lang="en-GB" dirty="0" err="1"/>
              <a:t>comme</a:t>
            </a:r>
            <a:r>
              <a:rPr lang="en-GB" dirty="0"/>
              <a:t> </a:t>
            </a:r>
            <a:r>
              <a:rPr lang="en-GB" dirty="0" err="1"/>
              <a:t>objectif</a:t>
            </a:r>
            <a:r>
              <a:rPr lang="en-GB" dirty="0"/>
              <a:t>  principal de </a:t>
            </a:r>
            <a:r>
              <a:rPr lang="en-GB" dirty="0" err="1"/>
              <a:t>mettre</a:t>
            </a:r>
            <a:r>
              <a:rPr lang="en-GB" dirty="0"/>
              <a:t> fin à </a:t>
            </a:r>
            <a:r>
              <a:rPr lang="en-GB" dirty="0" err="1"/>
              <a:t>l’épidémie</a:t>
            </a:r>
            <a:r>
              <a:rPr lang="en-GB" dirty="0"/>
              <a:t> du </a:t>
            </a:r>
            <a:r>
              <a:rPr lang="en-GB" dirty="0" err="1"/>
              <a:t>sida</a:t>
            </a:r>
            <a:r>
              <a:rPr lang="en-GB" dirty="0"/>
              <a:t> dans les </a:t>
            </a:r>
            <a:r>
              <a:rPr lang="en-GB" dirty="0" err="1"/>
              <a:t>villes</a:t>
            </a:r>
            <a:r>
              <a:rPr lang="en-GB" dirty="0"/>
              <a:t> </a:t>
            </a:r>
            <a:r>
              <a:rPr lang="en-GB" dirty="0" err="1"/>
              <a:t>d’ici</a:t>
            </a:r>
            <a:r>
              <a:rPr lang="en-GB" dirty="0"/>
              <a:t> à 2030. </a:t>
            </a:r>
          </a:p>
          <a:p>
            <a:endParaRPr lang="en-GB" dirty="0"/>
          </a:p>
          <a:p>
            <a:r>
              <a:rPr lang="en-GB" dirty="0"/>
              <a:t>Ma presentation </a:t>
            </a:r>
            <a:r>
              <a:rPr lang="en-GB" dirty="0" err="1"/>
              <a:t>d’aujourd’hui</a:t>
            </a:r>
            <a:r>
              <a:rPr lang="en-GB" dirty="0"/>
              <a:t> sera </a:t>
            </a:r>
            <a:r>
              <a:rPr lang="en-GB" dirty="0" err="1"/>
              <a:t>construite</a:t>
            </a:r>
            <a:r>
              <a:rPr lang="en-GB" dirty="0"/>
              <a:t> </a:t>
            </a:r>
            <a:r>
              <a:rPr lang="en-GB" dirty="0" err="1"/>
              <a:t>autour</a:t>
            </a:r>
            <a:r>
              <a:rPr lang="en-GB" dirty="0"/>
              <a:t> de 3 axes </a:t>
            </a:r>
            <a:r>
              <a:rPr lang="en-GB" dirty="0" err="1"/>
              <a:t>principaux</a:t>
            </a:r>
            <a:r>
              <a:rPr lang="en-GB" dirty="0"/>
              <a:t>:</a:t>
            </a:r>
          </a:p>
          <a:p>
            <a:pPr marL="171450" indent="-171450">
              <a:buFontTx/>
              <a:buChar char="-"/>
            </a:pPr>
            <a:r>
              <a:rPr lang="en-GB" dirty="0"/>
              <a:t>Le premier </a:t>
            </a:r>
            <a:r>
              <a:rPr lang="en-GB" dirty="0" err="1"/>
              <a:t>étant</a:t>
            </a:r>
            <a:r>
              <a:rPr lang="en-GB" dirty="0"/>
              <a:t> de </a:t>
            </a:r>
            <a:r>
              <a:rPr lang="en-GB" dirty="0" err="1"/>
              <a:t>vous</a:t>
            </a:r>
            <a:r>
              <a:rPr lang="en-GB" dirty="0"/>
              <a:t> </a:t>
            </a:r>
            <a:r>
              <a:rPr lang="en-GB" dirty="0" err="1"/>
              <a:t>expliquer</a:t>
            </a:r>
            <a:r>
              <a:rPr lang="en-GB" dirty="0"/>
              <a:t> </a:t>
            </a:r>
            <a:r>
              <a:rPr lang="en-GB" dirty="0" err="1"/>
              <a:t>pourquoi</a:t>
            </a:r>
            <a:r>
              <a:rPr lang="en-GB" dirty="0"/>
              <a:t> nous </a:t>
            </a:r>
            <a:r>
              <a:rPr lang="en-GB" dirty="0" err="1"/>
              <a:t>sommes</a:t>
            </a:r>
            <a:r>
              <a:rPr lang="en-GB" dirty="0"/>
              <a:t> </a:t>
            </a:r>
            <a:r>
              <a:rPr lang="en-GB" dirty="0" err="1"/>
              <a:t>tant</a:t>
            </a:r>
            <a:r>
              <a:rPr lang="en-GB" dirty="0"/>
              <a:t> </a:t>
            </a:r>
            <a:r>
              <a:rPr lang="en-GB" dirty="0" err="1"/>
              <a:t>intéressés</a:t>
            </a:r>
            <a:r>
              <a:rPr lang="en-GB" dirty="0"/>
              <a:t> à </a:t>
            </a:r>
            <a:r>
              <a:rPr lang="en-GB" dirty="0" err="1"/>
              <a:t>accélerer</a:t>
            </a:r>
            <a:r>
              <a:rPr lang="en-GB" dirty="0"/>
              <a:t> la </a:t>
            </a:r>
            <a:r>
              <a:rPr lang="en-GB" dirty="0" err="1"/>
              <a:t>réponse</a:t>
            </a:r>
            <a:r>
              <a:rPr lang="en-GB" dirty="0"/>
              <a:t> au VIH dans les </a:t>
            </a:r>
            <a:r>
              <a:rPr lang="en-GB" dirty="0" err="1"/>
              <a:t>villes</a:t>
            </a:r>
            <a:r>
              <a:rPr lang="en-GB" dirty="0"/>
              <a:t>?</a:t>
            </a:r>
          </a:p>
          <a:p>
            <a:pPr marL="171450" indent="-171450">
              <a:buFontTx/>
              <a:buChar char="-"/>
            </a:pPr>
            <a:r>
              <a:rPr lang="en-GB" dirty="0"/>
              <a:t>Le </a:t>
            </a:r>
            <a:r>
              <a:rPr lang="en-GB" dirty="0" err="1"/>
              <a:t>deuxième</a:t>
            </a:r>
            <a:r>
              <a:rPr lang="en-GB" dirty="0"/>
              <a:t> </a:t>
            </a:r>
            <a:r>
              <a:rPr lang="en-GB" dirty="0" err="1"/>
              <a:t>est</a:t>
            </a:r>
            <a:r>
              <a:rPr lang="en-GB" dirty="0"/>
              <a:t> de </a:t>
            </a:r>
            <a:r>
              <a:rPr lang="en-GB" dirty="0" err="1"/>
              <a:t>vous</a:t>
            </a:r>
            <a:r>
              <a:rPr lang="en-GB" dirty="0"/>
              <a:t> </a:t>
            </a:r>
            <a:r>
              <a:rPr lang="en-GB" dirty="0" err="1"/>
              <a:t>expliquer</a:t>
            </a:r>
            <a:r>
              <a:rPr lang="en-GB" dirty="0"/>
              <a:t> </a:t>
            </a:r>
            <a:r>
              <a:rPr lang="en-GB" dirty="0" err="1"/>
              <a:t>brièvement</a:t>
            </a:r>
            <a:r>
              <a:rPr lang="en-GB" dirty="0"/>
              <a:t> </a:t>
            </a:r>
            <a:r>
              <a:rPr lang="en-GB" dirty="0" err="1"/>
              <a:t>ce</a:t>
            </a:r>
            <a:r>
              <a:rPr lang="en-GB" dirty="0"/>
              <a:t> </a:t>
            </a:r>
            <a:r>
              <a:rPr lang="en-GB" dirty="0" err="1"/>
              <a:t>qu’est</a:t>
            </a:r>
            <a:r>
              <a:rPr lang="en-GB" dirty="0"/>
              <a:t> le </a:t>
            </a:r>
            <a:r>
              <a:rPr lang="en-GB" dirty="0" err="1"/>
              <a:t>projet</a:t>
            </a:r>
            <a:r>
              <a:rPr lang="en-GB" dirty="0"/>
              <a:t> “Les </a:t>
            </a:r>
            <a:r>
              <a:rPr lang="en-GB" dirty="0" err="1"/>
              <a:t>Villes</a:t>
            </a:r>
            <a:r>
              <a:rPr lang="en-GB" dirty="0"/>
              <a:t> </a:t>
            </a:r>
            <a:r>
              <a:rPr lang="en-GB" dirty="0" err="1"/>
              <a:t>s’engagent</a:t>
            </a:r>
            <a:r>
              <a:rPr lang="en-GB" dirty="0"/>
              <a:t>”</a:t>
            </a:r>
          </a:p>
          <a:p>
            <a:pPr marL="171450" indent="-171450">
              <a:buFontTx/>
              <a:buChar char="-"/>
            </a:pPr>
            <a:r>
              <a:rPr lang="en-GB" dirty="0"/>
              <a:t>Et </a:t>
            </a:r>
            <a:r>
              <a:rPr lang="en-GB" dirty="0" err="1"/>
              <a:t>finalement</a:t>
            </a:r>
            <a:r>
              <a:rPr lang="en-GB" dirty="0"/>
              <a:t>, comment </a:t>
            </a:r>
            <a:r>
              <a:rPr lang="en-GB" dirty="0" err="1"/>
              <a:t>pouvez-vous</a:t>
            </a:r>
            <a:r>
              <a:rPr lang="en-GB" dirty="0"/>
              <a:t> </a:t>
            </a:r>
            <a:r>
              <a:rPr lang="en-GB" dirty="0" err="1"/>
              <a:t>vous</a:t>
            </a:r>
            <a:r>
              <a:rPr lang="en-GB" dirty="0"/>
              <a:t>, </a:t>
            </a:r>
            <a:r>
              <a:rPr lang="en-GB" dirty="0" err="1"/>
              <a:t>en</a:t>
            </a:r>
            <a:r>
              <a:rPr lang="en-GB" dirty="0"/>
              <a:t> </a:t>
            </a:r>
            <a:r>
              <a:rPr lang="en-GB" dirty="0" err="1"/>
              <a:t>tant</a:t>
            </a:r>
            <a:r>
              <a:rPr lang="en-GB" dirty="0"/>
              <a:t> que Maire, engager </a:t>
            </a:r>
            <a:r>
              <a:rPr lang="en-GB" dirty="0" err="1"/>
              <a:t>votre</a:t>
            </a:r>
            <a:r>
              <a:rPr lang="en-GB" dirty="0"/>
              <a:t> </a:t>
            </a:r>
            <a:r>
              <a:rPr lang="en-GB" dirty="0" err="1"/>
              <a:t>ville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t>Donc</a:t>
            </a:r>
            <a:r>
              <a:rPr lang="en-US" altLang="en-US" sz="1200" dirty="0"/>
              <a:t> </a:t>
            </a:r>
            <a:r>
              <a:rPr lang="en-US" altLang="en-US" sz="1200" dirty="0" err="1"/>
              <a:t>commençons</a:t>
            </a:r>
            <a:r>
              <a:rPr lang="en-US" altLang="en-US" sz="1200" dirty="0"/>
              <a:t> par </a:t>
            </a:r>
            <a:r>
              <a:rPr lang="en-US" altLang="en-US" sz="1200" dirty="0" err="1"/>
              <a:t>pourquoi</a:t>
            </a:r>
            <a:r>
              <a:rPr lang="en-US" altLang="en-US" sz="1200" dirty="0"/>
              <a:t> </a:t>
            </a:r>
            <a:r>
              <a:rPr lang="en-US" altLang="en-US" sz="1200" dirty="0" err="1"/>
              <a:t>est-ce</a:t>
            </a:r>
            <a:r>
              <a:rPr lang="en-US" altLang="en-US" sz="1200" dirty="0"/>
              <a:t> que nous </a:t>
            </a:r>
            <a:r>
              <a:rPr lang="en-US" altLang="en-US" sz="1200" dirty="0" err="1"/>
              <a:t>nous</a:t>
            </a:r>
            <a:r>
              <a:rPr lang="en-US" altLang="en-US" sz="1200" dirty="0"/>
              <a:t> </a:t>
            </a:r>
            <a:r>
              <a:rPr lang="en-US" altLang="en-US" sz="1200" dirty="0" err="1"/>
              <a:t>intéressons</a:t>
            </a:r>
            <a:r>
              <a:rPr lang="en-US" altLang="en-US" sz="1200" dirty="0"/>
              <a:t> </a:t>
            </a:r>
            <a:r>
              <a:rPr lang="en-US" altLang="en-US" sz="1200" dirty="0" err="1"/>
              <a:t>tant</a:t>
            </a:r>
            <a:r>
              <a:rPr lang="en-US" altLang="en-US" sz="1200" dirty="0"/>
              <a:t> aux zones </a:t>
            </a:r>
            <a:r>
              <a:rPr lang="en-US" altLang="en-US" sz="1200" dirty="0" err="1"/>
              <a:t>urbaines</a:t>
            </a:r>
            <a:r>
              <a:rPr lang="en-US" altLang="en-US" sz="1200" dirty="0"/>
              <a:t> :</a:t>
            </a:r>
          </a:p>
          <a:p>
            <a:pPr marL="171450" indent="-171450">
              <a:buFontTx/>
              <a:buChar char="-"/>
            </a:pP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a:t>
            </a:fld>
            <a:endParaRPr lang="en-US" sz="12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3947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r>
              <a:rPr lang="fr-FR" dirty="0"/>
              <a:t>Qui vise l'éradication du sida dans les villes d’ici à 2030 et a été lancée le 1</a:t>
            </a:r>
            <a:r>
              <a:rPr lang="fr-FR" baseline="30000" dirty="0"/>
              <a:t>er</a:t>
            </a:r>
            <a:r>
              <a:rPr lang="fr-FR" dirty="0"/>
              <a:t> décembre 2014. Ce jour-là, 25 maires de villes prioritaires du monde entier ont signé la déclaration ce qui a permis de mobiliser un appui politique, technique et financier pour la riposte au VIH dans les villes. </a:t>
            </a: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villes signataires de la Déclaration s'engagent à atteindre sept objectifs…</a:t>
            </a:r>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10</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71298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Mettre fin à l'épidémie de sida dans les villes</a:t>
            </a:r>
          </a:p>
          <a:p>
            <a:r>
              <a:rPr lang="fr-FR" dirty="0"/>
              <a:t>- Placer les personnes au cœur de toutes les actions</a:t>
            </a:r>
          </a:p>
          <a:p>
            <a:r>
              <a:rPr lang="fr-FR" dirty="0"/>
              <a:t>- Traiter les causes de risque, de vulnérabilité et de transmission</a:t>
            </a:r>
          </a:p>
          <a:p>
            <a:r>
              <a:rPr lang="fr-FR" dirty="0"/>
              <a:t>- Utiliser la riposte au sida pour une transformation sociale positive</a:t>
            </a:r>
          </a:p>
          <a:p>
            <a:r>
              <a:rPr lang="fr-FR" dirty="0"/>
              <a:t>- Construire et accélérer une riposte adaptée aux besoins locaux</a:t>
            </a:r>
          </a:p>
          <a:p>
            <a:r>
              <a:rPr lang="fr-FR" dirty="0"/>
              <a:t>- Mobiliser des ressources pour la santé publique et un développement intégré</a:t>
            </a:r>
          </a:p>
          <a:p>
            <a:r>
              <a:rPr lang="fr-FR" dirty="0"/>
              <a:t>- Rassembler les leaders dans des actions conjointes</a:t>
            </a:r>
          </a:p>
          <a:p>
            <a:endParaRPr lang="fr-CH" dirty="0"/>
          </a:p>
          <a:p>
            <a:r>
              <a:rPr lang="fr-CH" dirty="0"/>
              <a:t>Depuis le lancement de l’initiative,…..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11</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03275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Tous les États membres de l’ONU on adopté la Déclaration politique des Nations Unies sur l'éradication du sida qui appellent les pays à accélérer la lutte contre l'épidémie de VIH et à mettre fin au sida d'ici 2030. </a:t>
            </a:r>
          </a:p>
          <a:p>
            <a:endParaRPr lang="fr-CH" dirty="0"/>
          </a:p>
          <a:p>
            <a:r>
              <a:rPr lang="fr-FR" dirty="0"/>
              <a:t>La déclaration affirme la nécessité d'intensifier les efforts en vue d'atteindre l'objectif d'une prévention, d'un traitement et de soins complets contre le VIH, tout en protégeant les droits humains et la dignité de toutes les personnes affectées par le VIH.</a:t>
            </a:r>
            <a:r>
              <a:rPr lang="fr-CH" dirty="0"/>
              <a:t> </a:t>
            </a:r>
          </a:p>
          <a:p>
            <a:endParaRPr lang="fr-CH" dirty="0"/>
          </a:p>
          <a:p>
            <a:r>
              <a:rPr lang="fr-CH" dirty="0"/>
              <a:t>Cette réunion a également été….</a:t>
            </a:r>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72055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L’engouement</a:t>
            </a:r>
            <a:r>
              <a:rPr lang="en-GB" sz="1200" dirty="0"/>
              <a:t> </a:t>
            </a:r>
            <a:r>
              <a:rPr lang="en-GB" sz="1200" dirty="0" err="1"/>
              <a:t>politque</a:t>
            </a:r>
            <a:r>
              <a:rPr lang="en-GB" sz="1200" dirty="0"/>
              <a:t> a </a:t>
            </a:r>
            <a:r>
              <a:rPr lang="en-GB" sz="1200" dirty="0" err="1"/>
              <a:t>été</a:t>
            </a:r>
            <a:r>
              <a:rPr lang="en-GB" sz="1200" dirty="0"/>
              <a:t> </a:t>
            </a:r>
            <a:r>
              <a:rPr lang="en-GB" sz="1200" dirty="0" err="1"/>
              <a:t>très</a:t>
            </a:r>
            <a:r>
              <a:rPr lang="en-GB" sz="1200" dirty="0"/>
              <a:t> fort, </a:t>
            </a:r>
            <a:r>
              <a:rPr lang="en-GB" sz="1200" dirty="0" err="1"/>
              <a:t>comme</a:t>
            </a:r>
            <a:r>
              <a:rPr lang="en-GB" sz="1200" dirty="0"/>
              <a:t> </a:t>
            </a:r>
            <a:r>
              <a:rPr lang="en-GB" sz="1200" dirty="0" err="1"/>
              <a:t>ici</a:t>
            </a:r>
            <a:r>
              <a:rPr lang="en-GB" sz="1200" dirty="0"/>
              <a:t> </a:t>
            </a:r>
            <a:r>
              <a:rPr lang="en-GB" sz="1200" dirty="0" err="1"/>
              <a:t>lors</a:t>
            </a:r>
            <a:r>
              <a:rPr lang="en-GB" sz="1200" dirty="0"/>
              <a:t> </a:t>
            </a:r>
            <a:r>
              <a:rPr lang="en-GB" sz="1200" dirty="0" err="1"/>
              <a:t>d’u</a:t>
            </a:r>
            <a:r>
              <a:rPr lang="en-GB" sz="1200" dirty="0"/>
              <a:t> </a:t>
            </a:r>
            <a:r>
              <a:rPr lang="en-GB" sz="1200" dirty="0" err="1"/>
              <a:t>rassemblement</a:t>
            </a:r>
            <a:r>
              <a:rPr lang="en-GB" sz="1200" dirty="0"/>
              <a:t> de Maires à New York </a:t>
            </a:r>
            <a:r>
              <a:rPr lang="en-GB" sz="1200" dirty="0" err="1"/>
              <a:t>en</a:t>
            </a:r>
            <a:r>
              <a:rPr lang="en-GB" sz="1200" dirty="0"/>
              <a:t>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Grâce à </a:t>
            </a:r>
            <a:r>
              <a:rPr lang="en-GB" dirty="0" err="1"/>
              <a:t>cet</a:t>
            </a:r>
            <a:r>
              <a:rPr lang="en-GB" dirty="0"/>
              <a:t> engouement politique….</a:t>
            </a:r>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94639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Il y a exactement 310 villes du monde entier à ce jour qui ont signé la déclaration de Paris dont Abidjan, ….</a:t>
            </a: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Et </a:t>
            </a:r>
            <a:r>
              <a:rPr lang="fr-FR" dirty="0"/>
              <a:t>les villes mettent sur pied des actions concrètes grâce également au soutien des bureaux nationaux d’ONUSIDA qui leur fournissent du support technique, les aide à mobiliser des fonds, renforcer leur système de suivi et d’évaluation ainsi que recollecter les données…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60802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villes sont donc plus aptes à:</a:t>
            </a:r>
          </a:p>
          <a:p>
            <a:endParaRPr lang="fr-FR" dirty="0"/>
          </a:p>
          <a:p>
            <a:pPr marL="0" indent="0">
              <a:buFontTx/>
              <a:buNone/>
            </a:pPr>
            <a:r>
              <a:rPr lang="fr-FR" dirty="0"/>
              <a:t>- S'attaquer à la stigmatisation et à la discrimination en tant qu'obstacles à l’accès aux prestations de services</a:t>
            </a:r>
          </a:p>
          <a:p>
            <a:pPr marL="171450" indent="-171450">
              <a:buFontTx/>
              <a:buChar char="-"/>
            </a:pPr>
            <a:endParaRPr lang="fr-FR" dirty="0"/>
          </a:p>
          <a:p>
            <a:r>
              <a:rPr lang="fr-FR" dirty="0"/>
              <a:t>- Utiliser des données granulaires pour accélérer l'accès aux services </a:t>
            </a:r>
            <a:endParaRPr lang="en-GB" dirty="0"/>
          </a:p>
          <a:p>
            <a:endParaRPr lang="fr-CH" dirty="0"/>
          </a:p>
          <a:p>
            <a:endParaRPr lang="fr-CH" dirty="0"/>
          </a:p>
          <a:p>
            <a:r>
              <a:rPr lang="fr-CH" dirty="0"/>
              <a:t>Mais également….</a:t>
            </a:r>
          </a:p>
          <a:p>
            <a:endParaRPr lang="fr-CH" dirty="0"/>
          </a:p>
          <a:p>
            <a:endParaRPr lang="fr-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90452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a:t>Créer des partenariats avec toutes les parties prenantes, y compris la société civile, le secteur privé, les communautés affectées et les prestataires de services de santé. Le Maire de </a:t>
            </a:r>
            <a:r>
              <a:rPr lang="fr-FR" dirty="0" err="1"/>
              <a:t>Pananma</a:t>
            </a:r>
            <a:r>
              <a:rPr lang="fr-FR" dirty="0"/>
              <a:t>,  </a:t>
            </a:r>
            <a:r>
              <a:rPr lang="en-GB" sz="1200" b="0" i="1" u="none" strike="noStrike" kern="1200" baseline="0" dirty="0">
                <a:solidFill>
                  <a:schemeClr val="tx1"/>
                </a:solidFill>
                <a:latin typeface="+mn-lt"/>
                <a:ea typeface="+mn-ea"/>
                <a:cs typeface="+mn-cs"/>
              </a:rPr>
              <a:t>José Isabel </a:t>
            </a:r>
            <a:r>
              <a:rPr lang="en-GB" sz="1200" b="0" i="1" u="none" strike="noStrike" kern="1200" baseline="0" dirty="0" err="1">
                <a:solidFill>
                  <a:schemeClr val="tx1"/>
                </a:solidFill>
                <a:latin typeface="+mn-lt"/>
                <a:ea typeface="+mn-ea"/>
                <a:cs typeface="+mn-cs"/>
              </a:rPr>
              <a:t>Blandón</a:t>
            </a:r>
            <a:r>
              <a:rPr lang="en-GB" sz="1200" b="0" i="1" u="none" strike="noStrike" kern="1200" baseline="0" dirty="0">
                <a:solidFill>
                  <a:schemeClr val="tx1"/>
                </a:solidFill>
                <a:latin typeface="+mn-lt"/>
                <a:ea typeface="+mn-ea"/>
                <a:cs typeface="+mn-cs"/>
              </a:rPr>
              <a:t> Figueroa, qui </a:t>
            </a:r>
            <a:r>
              <a:rPr lang="en-GB" sz="1200" b="0" i="1" u="none" strike="noStrike" kern="1200" baseline="0" dirty="0" err="1">
                <a:solidFill>
                  <a:schemeClr val="tx1"/>
                </a:solidFill>
                <a:latin typeface="+mn-lt"/>
                <a:ea typeface="+mn-ea"/>
                <a:cs typeface="+mn-cs"/>
              </a:rPr>
              <a:t>reportait</a:t>
            </a:r>
            <a:r>
              <a:rPr lang="en-GB" sz="1200" b="0" i="1" u="none" strike="noStrike" kern="1200" baseline="0" dirty="0">
                <a:solidFill>
                  <a:schemeClr val="tx1"/>
                </a:solidFill>
                <a:latin typeface="+mn-lt"/>
                <a:ea typeface="+mn-ea"/>
                <a:cs typeface="+mn-cs"/>
              </a:rPr>
              <a:t> que la </a:t>
            </a:r>
            <a:r>
              <a:rPr lang="en-GB" sz="1200" b="0" i="1" u="none" strike="noStrike" kern="1200" baseline="0" dirty="0" err="1">
                <a:solidFill>
                  <a:schemeClr val="tx1"/>
                </a:solidFill>
                <a:latin typeface="+mn-lt"/>
                <a:ea typeface="+mn-ea"/>
                <a:cs typeface="+mn-cs"/>
              </a:rPr>
              <a:t>ville</a:t>
            </a:r>
            <a:r>
              <a:rPr lang="en-GB" sz="1200" b="0" i="1" u="none" strike="noStrike" kern="1200" baseline="0" dirty="0">
                <a:solidFill>
                  <a:schemeClr val="tx1"/>
                </a:solidFill>
                <a:latin typeface="+mn-lt"/>
                <a:ea typeface="+mn-ea"/>
                <a:cs typeface="+mn-cs"/>
              </a:rPr>
              <a:t> a “</a:t>
            </a:r>
            <a:r>
              <a:rPr lang="en-GB" sz="1200" b="0" i="1" u="none" strike="noStrike" kern="1200" baseline="0" dirty="0" err="1">
                <a:solidFill>
                  <a:schemeClr val="tx1"/>
                </a:solidFill>
                <a:latin typeface="+mn-lt"/>
                <a:ea typeface="+mn-ea"/>
                <a:cs typeface="+mn-cs"/>
              </a:rPr>
              <a:t>établi</a:t>
            </a:r>
            <a:r>
              <a:rPr lang="en-GB" sz="1200" b="0" i="1" u="none" strike="noStrike" kern="1200" baseline="0" dirty="0">
                <a:solidFill>
                  <a:schemeClr val="tx1"/>
                </a:solidFill>
                <a:latin typeface="+mn-lt"/>
                <a:ea typeface="+mn-ea"/>
                <a:cs typeface="+mn-cs"/>
              </a:rPr>
              <a:t> des alliances avec les ONG locales qui </a:t>
            </a:r>
            <a:r>
              <a:rPr lang="en-GB" sz="1200" b="0" i="1" u="none" strike="noStrike" kern="1200" baseline="0" dirty="0" err="1">
                <a:solidFill>
                  <a:schemeClr val="tx1"/>
                </a:solidFill>
                <a:latin typeface="+mn-lt"/>
                <a:ea typeface="+mn-ea"/>
                <a:cs typeface="+mn-cs"/>
              </a:rPr>
              <a:t>peuvent</a:t>
            </a:r>
            <a:r>
              <a:rPr lang="en-GB" sz="1200" b="0" i="1" u="none" strike="noStrike" kern="1200" baseline="0" dirty="0">
                <a:solidFill>
                  <a:schemeClr val="tx1"/>
                </a:solidFill>
                <a:latin typeface="+mn-lt"/>
                <a:ea typeface="+mn-ea"/>
                <a:cs typeface="+mn-cs"/>
              </a:rPr>
              <a:t> realiser un travail de </a:t>
            </a:r>
            <a:r>
              <a:rPr lang="en-GB" sz="1200" b="0" i="1" u="none" strike="noStrike" kern="1200" baseline="0" dirty="0" err="1">
                <a:solidFill>
                  <a:schemeClr val="tx1"/>
                </a:solidFill>
                <a:latin typeface="+mn-lt"/>
                <a:ea typeface="+mn-ea"/>
                <a:cs typeface="+mn-cs"/>
              </a:rPr>
              <a:t>meilleure</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qualité</a:t>
            </a:r>
            <a:r>
              <a:rPr lang="en-GB" sz="1200" b="0" i="1" u="none" strike="noStrike" kern="1200" baseline="0" dirty="0">
                <a:solidFill>
                  <a:schemeClr val="tx1"/>
                </a:solidFill>
                <a:latin typeface="+mn-lt"/>
                <a:ea typeface="+mn-ea"/>
                <a:cs typeface="+mn-cs"/>
              </a:rPr>
              <a:t> que le </a:t>
            </a:r>
            <a:r>
              <a:rPr lang="en-GB" sz="1200" b="0" i="1" u="none" strike="noStrike" kern="1200" baseline="0" dirty="0" err="1">
                <a:solidFill>
                  <a:schemeClr val="tx1"/>
                </a:solidFill>
                <a:latin typeface="+mn-lt"/>
                <a:ea typeface="+mn-ea"/>
                <a:cs typeface="+mn-cs"/>
              </a:rPr>
              <a:t>gouvernement</a:t>
            </a:r>
            <a:r>
              <a:rPr lang="en-GB" sz="1200" b="0" i="1" u="none" strike="noStrike" kern="1200" baseline="0" dirty="0">
                <a:solidFill>
                  <a:schemeClr val="tx1"/>
                </a:solidFill>
                <a:latin typeface="+mn-lt"/>
                <a:ea typeface="+mn-ea"/>
                <a:cs typeface="+mn-cs"/>
              </a:rPr>
              <a:t> local </a:t>
            </a:r>
            <a:r>
              <a:rPr lang="en-GB" sz="1200" b="0" i="1" u="none" strike="noStrike" kern="1200" baseline="0" dirty="0" err="1">
                <a:solidFill>
                  <a:schemeClr val="tx1"/>
                </a:solidFill>
                <a:latin typeface="+mn-lt"/>
                <a:ea typeface="+mn-ea"/>
                <a:cs typeface="+mn-cs"/>
              </a:rPr>
              <a:t>travaillant</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seul</a:t>
            </a:r>
            <a:r>
              <a:rPr lang="en-GB" sz="1200" b="0" i="1" u="none" strike="noStrike" kern="1200" baseline="0" dirty="0">
                <a:solidFill>
                  <a:schemeClr val="tx1"/>
                </a:solidFill>
                <a:latin typeface="+mn-lt"/>
                <a:ea typeface="+mn-ea"/>
                <a:cs typeface="+mn-cs"/>
              </a:rPr>
              <a:t>, et </a:t>
            </a:r>
            <a:r>
              <a:rPr lang="en-GB" sz="1200" b="0" i="1" u="none" strike="noStrike" kern="1200" baseline="0" dirty="0" err="1">
                <a:solidFill>
                  <a:schemeClr val="tx1"/>
                </a:solidFill>
                <a:latin typeface="+mn-lt"/>
                <a:ea typeface="+mn-ea"/>
                <a:cs typeface="+mn-cs"/>
              </a:rPr>
              <a:t>elle</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peuvent</a:t>
            </a:r>
            <a:r>
              <a:rPr lang="en-GB" sz="1200" b="0" i="1" u="none" strike="noStrike" kern="1200" baseline="0" dirty="0">
                <a:solidFill>
                  <a:schemeClr val="tx1"/>
                </a:solidFill>
                <a:latin typeface="+mn-lt"/>
                <a:ea typeface="+mn-ea"/>
                <a:cs typeface="+mn-cs"/>
              </a:rPr>
              <a:t> faire plus </a:t>
            </a:r>
            <a:r>
              <a:rPr lang="en-GB" sz="1200" b="0" i="1" u="none" strike="noStrike" kern="1200" baseline="0" dirty="0" err="1">
                <a:solidFill>
                  <a:schemeClr val="tx1"/>
                </a:solidFill>
                <a:latin typeface="+mn-lt"/>
                <a:ea typeface="+mn-ea"/>
                <a:cs typeface="+mn-cs"/>
              </a:rPr>
              <a:t>si</a:t>
            </a:r>
            <a:r>
              <a:rPr lang="en-GB" sz="1200" b="0" i="1" u="none" strike="noStrike" kern="1200" baseline="0" dirty="0">
                <a:solidFill>
                  <a:schemeClr val="tx1"/>
                </a:solidFill>
                <a:latin typeface="+mn-lt"/>
                <a:ea typeface="+mn-ea"/>
                <a:cs typeface="+mn-cs"/>
              </a:rPr>
              <a:t> nous, les </a:t>
            </a:r>
            <a:r>
              <a:rPr lang="en-GB" sz="1200" b="0" i="1" u="none" strike="noStrike" kern="1200" baseline="0" dirty="0" err="1">
                <a:solidFill>
                  <a:schemeClr val="tx1"/>
                </a:solidFill>
                <a:latin typeface="+mn-lt"/>
                <a:ea typeface="+mn-ea"/>
                <a:cs typeface="+mn-cs"/>
              </a:rPr>
              <a:t>villes</a:t>
            </a:r>
            <a:r>
              <a:rPr lang="en-GB" sz="1200" b="0" i="1" u="none" strike="noStrike" kern="1200" baseline="0" dirty="0">
                <a:solidFill>
                  <a:schemeClr val="tx1"/>
                </a:solidFill>
                <a:latin typeface="+mn-lt"/>
                <a:ea typeface="+mn-ea"/>
                <a:cs typeface="+mn-cs"/>
              </a:rPr>
              <a:t>, les </a:t>
            </a:r>
            <a:r>
              <a:rPr lang="en-GB" sz="1200" b="0" i="1" u="none" strike="noStrike" kern="1200" baseline="0" dirty="0" err="1">
                <a:solidFill>
                  <a:schemeClr val="tx1"/>
                </a:solidFill>
                <a:latin typeface="+mn-lt"/>
                <a:ea typeface="+mn-ea"/>
                <a:cs typeface="+mn-cs"/>
              </a:rPr>
              <a:t>aidons</a:t>
            </a:r>
            <a:r>
              <a:rPr lang="en-GB" sz="1200" b="0" i="1" u="none" strike="noStrike" kern="1200" baseline="0" dirty="0">
                <a:solidFill>
                  <a:schemeClr val="tx1"/>
                </a:solidFill>
                <a:latin typeface="+mn-lt"/>
                <a:ea typeface="+mn-ea"/>
                <a:cs typeface="+mn-cs"/>
              </a:rPr>
              <a:t> et </a:t>
            </a:r>
            <a:r>
              <a:rPr lang="en-GB" sz="1200" b="0" i="1" u="none" strike="noStrike" kern="1200" baseline="0" dirty="0" err="1">
                <a:solidFill>
                  <a:schemeClr val="tx1"/>
                </a:solidFill>
                <a:latin typeface="+mn-lt"/>
                <a:ea typeface="+mn-ea"/>
                <a:cs typeface="+mn-cs"/>
              </a:rPr>
              <a:t>travaillons</a:t>
            </a:r>
            <a:r>
              <a:rPr lang="en-GB" sz="1200" b="0" i="1" u="none" strike="noStrike" kern="1200" baseline="0" dirty="0">
                <a:solidFill>
                  <a:schemeClr val="tx1"/>
                </a:solidFill>
                <a:latin typeface="+mn-lt"/>
                <a:ea typeface="+mn-ea"/>
                <a:cs typeface="+mn-cs"/>
              </a:rPr>
              <a:t> ensemble, pour </a:t>
            </a:r>
            <a:r>
              <a:rPr lang="en-GB" sz="1200" b="0" i="1" u="none" strike="noStrike" kern="1200" baseline="0" dirty="0" err="1">
                <a:solidFill>
                  <a:schemeClr val="tx1"/>
                </a:solidFill>
                <a:latin typeface="+mn-lt"/>
                <a:ea typeface="+mn-ea"/>
                <a:cs typeface="+mn-cs"/>
              </a:rPr>
              <a:t>atteindre</a:t>
            </a:r>
            <a:r>
              <a:rPr lang="en-GB" sz="1200" b="0" i="1" u="none" strike="noStrike" kern="1200" baseline="0" dirty="0">
                <a:solidFill>
                  <a:schemeClr val="tx1"/>
                </a:solidFill>
                <a:latin typeface="+mn-lt"/>
                <a:ea typeface="+mn-ea"/>
                <a:cs typeface="+mn-cs"/>
              </a:rPr>
              <a:t> les </a:t>
            </a:r>
            <a:r>
              <a:rPr lang="en-GB" sz="1200" b="0" i="1" u="none" strike="noStrike" kern="1200" baseline="0" dirty="0" err="1">
                <a:solidFill>
                  <a:schemeClr val="tx1"/>
                </a:solidFill>
                <a:latin typeface="+mn-lt"/>
                <a:ea typeface="+mn-ea"/>
                <a:cs typeface="+mn-cs"/>
              </a:rPr>
              <a:t>objectifs</a:t>
            </a:r>
            <a:r>
              <a:rPr lang="en-GB" sz="1200" b="0" i="1" u="none" strike="noStrike" kern="1200" baseline="0" dirty="0">
                <a:solidFill>
                  <a:schemeClr val="tx1"/>
                </a:solidFill>
                <a:latin typeface="+mn-lt"/>
                <a:ea typeface="+mn-ea"/>
                <a:cs typeface="+mn-cs"/>
              </a:rPr>
              <a:t> de la </a:t>
            </a:r>
            <a:r>
              <a:rPr lang="en-GB" sz="1200" b="0" i="1" u="none" strike="noStrike" kern="1200" baseline="0" dirty="0" err="1">
                <a:solidFill>
                  <a:schemeClr val="tx1"/>
                </a:solidFill>
                <a:latin typeface="+mn-lt"/>
                <a:ea typeface="+mn-ea"/>
                <a:cs typeface="+mn-cs"/>
              </a:rPr>
              <a:t>Déclaration</a:t>
            </a:r>
            <a:r>
              <a:rPr lang="en-GB" sz="1200" b="0" i="1" u="none" strike="noStrike" kern="1200" baseline="0" dirty="0">
                <a:solidFill>
                  <a:schemeClr val="tx1"/>
                </a:solidFill>
                <a:latin typeface="+mn-lt"/>
                <a:ea typeface="+mn-ea"/>
                <a:cs typeface="+mn-cs"/>
              </a:rPr>
              <a:t> de Paris.” </a:t>
            </a:r>
            <a:endParaRPr lang="fr-FR" dirty="0"/>
          </a:p>
          <a:p>
            <a:endParaRPr lang="fr-FR" dirty="0"/>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16</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062825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FR" dirty="0"/>
              <a:t>Le projet permet aussi de renforcer les prestations de services, en particulier pour les populations marginalisées. Alain Juppé, Maire de Bordeaux disait:</a:t>
            </a:r>
          </a:p>
          <a:p>
            <a:r>
              <a:rPr lang="fr-FR" sz="1200" b="0" i="1" kern="1200" dirty="0">
                <a:solidFill>
                  <a:schemeClr val="tx1"/>
                </a:solidFill>
                <a:effectLst/>
                <a:latin typeface="+mn-lt"/>
                <a:ea typeface="+mn-ea"/>
                <a:cs typeface="+mn-cs"/>
              </a:rPr>
              <a:t>« En signant cette déclaration, nous nous engageons à faire en sorte que ces services soient accessibles à tous de manière équitable et efficace. L’enjeu ne concerne pas seulement le VIH, c’est une question de santé en général. »</a:t>
            </a:r>
            <a:endParaRPr lang="fr-FR" sz="1200" b="0" i="0" kern="1200" dirty="0">
              <a:solidFill>
                <a:schemeClr val="tx1"/>
              </a:solidFill>
              <a:effectLst/>
              <a:latin typeface="+mn-lt"/>
              <a:ea typeface="+mn-ea"/>
              <a:cs typeface="+mn-cs"/>
            </a:endParaRP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Je voulais également vous présenter les multiples projets mis en place par une ville en particulier, et comme nous sommes accueillis à Kigali….</a:t>
            </a:r>
            <a:endParaRPr lang="fr-CH" sz="1200" b="0" i="1" u="none" strike="noStrike" kern="1200" baseline="0" dirty="0">
              <a:solidFill>
                <a:schemeClr val="tx1"/>
              </a:solidFill>
              <a:latin typeface="+mn-lt"/>
              <a:ea typeface="+mn-ea"/>
              <a:cs typeface="+mn-cs"/>
            </a:endParaRPr>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5325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Et que c’est une ville très active dans la lutte contre le VIH, l’exemple était rapidement choisi. La ville a mis sur pied une myriade de projets dont voici un échantillon:</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L'élaboration du plan stratégique quinquennal pour Kigali </a:t>
            </a:r>
          </a:p>
          <a:p>
            <a:pPr marL="0" lvl="0" indent="0">
              <a:buFontTx/>
              <a:buNone/>
            </a:pPr>
            <a:r>
              <a:rPr lang="fr-FR" sz="1200" kern="1200" dirty="0">
                <a:solidFill>
                  <a:schemeClr val="tx1"/>
                </a:solidFill>
                <a:effectLst/>
                <a:latin typeface="+mn-lt"/>
                <a:ea typeface="+mn-ea"/>
                <a:cs typeface="+mn-cs"/>
              </a:rPr>
              <a:t>- L’</a:t>
            </a:r>
            <a:r>
              <a:rPr lang="fr-FR" sz="1200" kern="1200" dirty="0" err="1">
                <a:solidFill>
                  <a:schemeClr val="tx1"/>
                </a:solidFill>
                <a:effectLst/>
                <a:latin typeface="+mn-lt"/>
                <a:ea typeface="+mn-ea"/>
                <a:cs typeface="+mn-cs"/>
              </a:rPr>
              <a:t>intensificiation</a:t>
            </a:r>
            <a:r>
              <a:rPr lang="fr-FR" sz="1200" kern="1200" dirty="0">
                <a:solidFill>
                  <a:schemeClr val="tx1"/>
                </a:solidFill>
                <a:effectLst/>
                <a:latin typeface="+mn-lt"/>
                <a:ea typeface="+mn-ea"/>
                <a:cs typeface="+mn-cs"/>
              </a:rPr>
              <a:t> des circoncisions volontaires comme méthode de prévention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Réunion de haut niveau </a:t>
            </a:r>
            <a:r>
              <a:rPr lang="fr-FR" sz="1200" kern="1200" dirty="0" err="1">
                <a:solidFill>
                  <a:schemeClr val="tx1"/>
                </a:solidFill>
                <a:effectLst/>
                <a:latin typeface="+mn-lt"/>
                <a:ea typeface="+mn-ea"/>
                <a:cs typeface="+mn-cs"/>
              </a:rPr>
              <a:t>deplaidoyer</a:t>
            </a:r>
            <a:r>
              <a:rPr lang="fr-FR" sz="1200" kern="1200" dirty="0">
                <a:solidFill>
                  <a:schemeClr val="tx1"/>
                </a:solidFill>
                <a:effectLst/>
                <a:latin typeface="+mn-lt"/>
                <a:ea typeface="+mn-ea"/>
                <a:cs typeface="+mn-cs"/>
              </a:rPr>
              <a:t> et le renforcement des capacités de la magistrature</a:t>
            </a:r>
          </a:p>
          <a:p>
            <a:pPr marL="0" lvl="0" indent="0">
              <a:buFontTx/>
              <a:buNone/>
            </a:pPr>
            <a:r>
              <a:rPr lang="fr-FR" sz="1200" kern="1200" dirty="0">
                <a:solidFill>
                  <a:schemeClr val="tx1"/>
                </a:solidFill>
                <a:effectLst/>
                <a:latin typeface="+mn-lt"/>
                <a:ea typeface="+mn-ea"/>
                <a:cs typeface="+mn-cs"/>
              </a:rPr>
              <a:t>- La mise en place de kiosques de préservatifs dans les points chauds du commerce du sexe  car la prévalence du VIH dans la communauté des travailleurs du sexe atteint près de 60% à Kigali.</a:t>
            </a:r>
          </a:p>
          <a:p>
            <a:pPr marL="171450" lvl="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Grâce a </a:t>
            </a:r>
            <a:r>
              <a:rPr lang="en-GB" sz="1200" kern="1200" dirty="0" err="1">
                <a:solidFill>
                  <a:schemeClr val="tx1"/>
                </a:solidFill>
                <a:effectLst/>
                <a:latin typeface="+mn-lt"/>
                <a:ea typeface="+mn-ea"/>
                <a:cs typeface="+mn-cs"/>
              </a:rPr>
              <a:t>toutes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ces</a:t>
            </a:r>
            <a:r>
              <a:rPr lang="en-GB" sz="1200" kern="1200" dirty="0">
                <a:solidFill>
                  <a:schemeClr val="tx1"/>
                </a:solidFill>
                <a:effectLst/>
                <a:latin typeface="+mn-lt"/>
                <a:ea typeface="+mn-ea"/>
                <a:cs typeface="+mn-cs"/>
              </a:rPr>
              <a:t> interventions, </a:t>
            </a:r>
            <a:r>
              <a:rPr lang="en-GB" sz="1200" kern="1200" dirty="0" err="1">
                <a:solidFill>
                  <a:schemeClr val="tx1"/>
                </a:solidFill>
                <a:effectLst/>
                <a:latin typeface="+mn-lt"/>
                <a:ea typeface="+mn-ea"/>
                <a:cs typeface="+mn-cs"/>
              </a:rPr>
              <a:t>il</a:t>
            </a:r>
            <a:r>
              <a:rPr lang="en-GB" sz="1200" kern="1200" dirty="0">
                <a:solidFill>
                  <a:schemeClr val="tx1"/>
                </a:solidFill>
                <a:effectLst/>
                <a:latin typeface="+mn-lt"/>
                <a:ea typeface="+mn-ea"/>
                <a:cs typeface="+mn-cs"/>
              </a:rPr>
              <a:t> y a </a:t>
            </a:r>
            <a:r>
              <a:rPr lang="en-GB" sz="1200" kern="1200" dirty="0" err="1">
                <a:solidFill>
                  <a:schemeClr val="tx1"/>
                </a:solidFill>
                <a:effectLst/>
                <a:latin typeface="+mn-lt"/>
                <a:ea typeface="+mn-ea"/>
                <a:cs typeface="+mn-cs"/>
              </a:rPr>
              <a:t>actuellement</a:t>
            </a:r>
            <a:r>
              <a:rPr lang="en-GB" sz="1200" kern="1200" dirty="0">
                <a:solidFill>
                  <a:schemeClr val="tx1"/>
                </a:solidFill>
                <a:effectLst/>
                <a:latin typeface="+mn-lt"/>
                <a:ea typeface="+mn-ea"/>
                <a:cs typeface="+mn-cs"/>
              </a:rPr>
              <a:t> 85% de </a:t>
            </a:r>
            <a:r>
              <a:rPr lang="en-GB" sz="1200" kern="1200" dirty="0" err="1">
                <a:solidFill>
                  <a:schemeClr val="tx1"/>
                </a:solidFill>
                <a:effectLst/>
                <a:latin typeface="+mn-lt"/>
                <a:ea typeface="+mn-ea"/>
                <a:cs typeface="+mn-cs"/>
              </a:rPr>
              <a:t>toutes</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personnes</a:t>
            </a:r>
            <a:r>
              <a:rPr lang="en-GB" sz="1200" kern="1200" dirty="0">
                <a:solidFill>
                  <a:schemeClr val="tx1"/>
                </a:solidFill>
                <a:effectLst/>
                <a:latin typeface="+mn-lt"/>
                <a:ea typeface="+mn-ea"/>
                <a:cs typeface="+mn-cs"/>
              </a:rPr>
              <a:t> qui </a:t>
            </a:r>
            <a:r>
              <a:rPr lang="en-GB" sz="1200" kern="1200" dirty="0" err="1">
                <a:solidFill>
                  <a:schemeClr val="tx1"/>
                </a:solidFill>
                <a:effectLst/>
                <a:latin typeface="+mn-lt"/>
                <a:ea typeface="+mn-ea"/>
                <a:cs typeface="+mn-cs"/>
              </a:rPr>
              <a:t>vivent</a:t>
            </a:r>
            <a:r>
              <a:rPr lang="en-GB" sz="1200" kern="1200" dirty="0">
                <a:solidFill>
                  <a:schemeClr val="tx1"/>
                </a:solidFill>
                <a:effectLst/>
                <a:latin typeface="+mn-lt"/>
                <a:ea typeface="+mn-ea"/>
                <a:cs typeface="+mn-cs"/>
              </a:rPr>
              <a:t> avec le VIH à Kigali qui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sous </a:t>
            </a:r>
            <a:r>
              <a:rPr lang="en-GB" sz="1200" kern="1200" dirty="0" err="1">
                <a:solidFill>
                  <a:schemeClr val="tx1"/>
                </a:solidFill>
                <a:effectLst/>
                <a:latin typeface="+mn-lt"/>
                <a:ea typeface="+mn-ea"/>
                <a:cs typeface="+mn-cs"/>
              </a:rPr>
              <a:t>traitement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comparé</a:t>
            </a:r>
            <a:r>
              <a:rPr lang="en-GB" sz="1200" kern="1200" dirty="0">
                <a:solidFill>
                  <a:schemeClr val="tx1"/>
                </a:solidFill>
                <a:effectLst/>
                <a:latin typeface="+mn-lt"/>
                <a:ea typeface="+mn-ea"/>
                <a:cs typeface="+mn-cs"/>
              </a:rPr>
              <a:t> à 73% au </a:t>
            </a:r>
            <a:r>
              <a:rPr lang="en-GB" sz="1200" kern="1200" dirty="0" err="1">
                <a:solidFill>
                  <a:schemeClr val="tx1"/>
                </a:solidFill>
                <a:effectLst/>
                <a:latin typeface="+mn-lt"/>
                <a:ea typeface="+mn-ea"/>
                <a:cs typeface="+mn-cs"/>
              </a:rPr>
              <a:t>niveau</a:t>
            </a:r>
            <a:r>
              <a:rPr lang="en-GB" sz="1200" kern="1200" dirty="0">
                <a:solidFill>
                  <a:schemeClr val="tx1"/>
                </a:solidFill>
                <a:effectLst/>
                <a:latin typeface="+mn-lt"/>
                <a:ea typeface="+mn-ea"/>
                <a:cs typeface="+mn-cs"/>
              </a:rPr>
              <a:t> national.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90-94-89</a:t>
            </a:r>
            <a:endParaRPr lang="fr-CH" dirty="0"/>
          </a:p>
          <a:p>
            <a:endParaRPr lang="fr-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18</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663162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Pour conclure, nous espérons être présent lors de votre Assemblée Générale à Phnom </a:t>
            </a:r>
            <a:r>
              <a:rPr lang="fr-CH" dirty="0" err="1"/>
              <a:t>Phen</a:t>
            </a:r>
            <a:r>
              <a:rPr lang="fr-CH" dirty="0"/>
              <a:t> afin de pouvoir vous, et aux autres membres de l’AIMF, donner davantage d’informations ou peut être avoir le plaisir de vous voir joindre l’initiative en signant la Déclaration de Paris. </a:t>
            </a:r>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75873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075578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Pour plus d’informations, vous pouvez consulter notre site internet…</a:t>
            </a:r>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20</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512287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Je vous remercie de votre attention</a:t>
            </a:r>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21</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43551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a:t>Et bien, </a:t>
            </a:r>
            <a:r>
              <a:rPr lang="en-US" altLang="en-US" sz="1200" dirty="0" err="1"/>
              <a:t>comme</a:t>
            </a:r>
            <a:r>
              <a:rPr lang="en-US" altLang="en-US" sz="1200" dirty="0"/>
              <a:t> </a:t>
            </a:r>
            <a:r>
              <a:rPr lang="en-US" altLang="en-US" sz="1200" dirty="0" err="1"/>
              <a:t>vous</a:t>
            </a:r>
            <a:r>
              <a:rPr lang="en-US" altLang="en-US" sz="1200" dirty="0"/>
              <a:t> le </a:t>
            </a:r>
            <a:r>
              <a:rPr lang="en-US" altLang="en-US" sz="1200" dirty="0" err="1"/>
              <a:t>montre</a:t>
            </a:r>
            <a:r>
              <a:rPr lang="en-US" altLang="en-US" sz="1200" dirty="0"/>
              <a:t> </a:t>
            </a:r>
            <a:r>
              <a:rPr lang="en-US" altLang="en-US" sz="1200" dirty="0" err="1"/>
              <a:t>cette</a:t>
            </a:r>
            <a:r>
              <a:rPr lang="en-US" altLang="en-US" sz="1200" dirty="0"/>
              <a:t> image, 55% de la population </a:t>
            </a:r>
            <a:r>
              <a:rPr lang="en-US" altLang="en-US" sz="1200" dirty="0" err="1"/>
              <a:t>mondiale</a:t>
            </a:r>
            <a:r>
              <a:rPr lang="en-US" altLang="en-US" sz="1200" dirty="0"/>
              <a:t> </a:t>
            </a:r>
            <a:r>
              <a:rPr lang="en-US" altLang="en-US" sz="1200" dirty="0" err="1"/>
              <a:t>vivait</a:t>
            </a:r>
            <a:r>
              <a:rPr lang="en-US" altLang="en-US" sz="1200" dirty="0"/>
              <a:t> déjà dans des zones </a:t>
            </a:r>
            <a:r>
              <a:rPr lang="en-US" altLang="en-US" sz="1200" dirty="0" err="1"/>
              <a:t>urbaines</a:t>
            </a:r>
            <a:r>
              <a:rPr lang="en-US" altLang="en-US" sz="1200" dirty="0"/>
              <a:t> </a:t>
            </a:r>
            <a:r>
              <a:rPr lang="en-US" altLang="en-US" sz="1200" dirty="0" err="1"/>
              <a:t>en</a:t>
            </a:r>
            <a:r>
              <a:rPr lang="en-US" altLang="en-US" sz="1200" dirty="0"/>
              <a:t> 2018. Et </a:t>
            </a:r>
            <a:r>
              <a:rPr lang="en-US" altLang="en-US" sz="1200" dirty="0" err="1"/>
              <a:t>d’ici</a:t>
            </a:r>
            <a:r>
              <a:rPr lang="en-US" altLang="en-US" sz="1200" dirty="0"/>
              <a:t> à 2050, </a:t>
            </a:r>
            <a:r>
              <a:rPr lang="en-US" altLang="en-US" sz="1200" dirty="0" err="1"/>
              <a:t>il</a:t>
            </a:r>
            <a:r>
              <a:rPr lang="en-US" altLang="en-US" sz="1200" dirty="0"/>
              <a:t> </a:t>
            </a:r>
            <a:r>
              <a:rPr lang="en-US" altLang="en-US" sz="1200" dirty="0" err="1"/>
              <a:t>est</a:t>
            </a:r>
            <a:r>
              <a:rPr lang="en-US" altLang="en-US" sz="1200" dirty="0"/>
              <a:t> </a:t>
            </a:r>
            <a:r>
              <a:rPr lang="en-US" altLang="en-US" sz="1200" dirty="0" err="1"/>
              <a:t>estimé</a:t>
            </a:r>
            <a:r>
              <a:rPr lang="en-US" altLang="en-US" sz="1200" dirty="0"/>
              <a:t> que </a:t>
            </a:r>
            <a:r>
              <a:rPr lang="en-US" altLang="en-US" sz="1200" dirty="0" err="1"/>
              <a:t>ce</a:t>
            </a:r>
            <a:r>
              <a:rPr lang="en-US" altLang="en-US" sz="1200" dirty="0"/>
              <a:t> </a:t>
            </a:r>
            <a:r>
              <a:rPr lang="en-US" altLang="en-US" sz="1200" dirty="0" err="1"/>
              <a:t>chiffre</a:t>
            </a:r>
            <a:r>
              <a:rPr lang="en-US" altLang="en-US" sz="1200" dirty="0"/>
              <a:t> </a:t>
            </a:r>
            <a:r>
              <a:rPr lang="en-US" altLang="en-US" sz="1200" dirty="0" err="1"/>
              <a:t>montera</a:t>
            </a:r>
            <a:r>
              <a:rPr lang="en-US" altLang="en-US" sz="1200" dirty="0"/>
              <a:t> à 68%.</a:t>
            </a:r>
          </a:p>
          <a:p>
            <a:pPr>
              <a:buFont typeface="Wingdings" panose="05000000000000000000" pitchFamily="2" charset="2"/>
              <a:buNone/>
            </a:pPr>
            <a:endParaRPr lang="en-US" altLang="en-US" sz="1200" dirty="0"/>
          </a:p>
          <a:p>
            <a:pPr>
              <a:buFont typeface="Wingdings" panose="05000000000000000000" pitchFamily="2" charset="2"/>
              <a:buNone/>
            </a:pPr>
            <a:r>
              <a:rPr lang="en-US" altLang="en-US" sz="1200" dirty="0" err="1"/>
              <a:t>Cela</a:t>
            </a:r>
            <a:r>
              <a:rPr lang="en-US" altLang="en-US" sz="1200" dirty="0"/>
              <a:t> </a:t>
            </a:r>
            <a:r>
              <a:rPr lang="en-US" altLang="en-US" sz="1200" dirty="0" err="1"/>
              <a:t>représente</a:t>
            </a:r>
            <a:r>
              <a:rPr lang="en-US" altLang="en-US" sz="1200" dirty="0"/>
              <a:t> </a:t>
            </a:r>
            <a:r>
              <a:rPr lang="en-US" altLang="en-US" sz="1200" dirty="0" err="1"/>
              <a:t>une</a:t>
            </a:r>
            <a:r>
              <a:rPr lang="en-US" altLang="en-US" sz="1200" dirty="0"/>
              <a:t> augmentation de 2,5 milliards </a:t>
            </a:r>
            <a:r>
              <a:rPr lang="en-US" altLang="en-US" sz="1200" dirty="0" err="1"/>
              <a:t>d’habitants</a:t>
            </a:r>
            <a:r>
              <a:rPr lang="en-US" altLang="en-US" sz="1200" dirty="0"/>
              <a:t> dans les zones </a:t>
            </a:r>
            <a:r>
              <a:rPr lang="en-US" altLang="en-US" sz="1200" dirty="0" err="1"/>
              <a:t>urbaines</a:t>
            </a:r>
            <a:r>
              <a:rPr lang="en-US" altLang="en-US" sz="1200" dirty="0"/>
              <a:t>, et 90% de </a:t>
            </a:r>
            <a:r>
              <a:rPr lang="en-US" altLang="en-US" sz="1200" dirty="0" err="1"/>
              <a:t>cette</a:t>
            </a:r>
            <a:r>
              <a:rPr lang="en-US" altLang="en-US" sz="1200" dirty="0"/>
              <a:t> augmentation se </a:t>
            </a:r>
            <a:r>
              <a:rPr lang="en-US" altLang="en-US" sz="1200" dirty="0" err="1"/>
              <a:t>fera</a:t>
            </a:r>
            <a:r>
              <a:rPr lang="en-US" altLang="en-US" sz="1200" dirty="0"/>
              <a:t> </a:t>
            </a:r>
            <a:r>
              <a:rPr lang="en-US" altLang="en-US" sz="1200" dirty="0" err="1"/>
              <a:t>en</a:t>
            </a:r>
            <a:r>
              <a:rPr lang="en-US" altLang="en-US" sz="1200" dirty="0"/>
              <a:t> </a:t>
            </a:r>
            <a:r>
              <a:rPr lang="en-US" altLang="en-US" sz="1200" dirty="0" err="1"/>
              <a:t>Asie</a:t>
            </a:r>
            <a:r>
              <a:rPr lang="en-US" altLang="en-US" sz="1200" dirty="0"/>
              <a:t> et </a:t>
            </a:r>
            <a:r>
              <a:rPr lang="en-US" altLang="en-US" sz="1200" dirty="0" err="1"/>
              <a:t>en</a:t>
            </a:r>
            <a:r>
              <a:rPr lang="en-US" altLang="en-US" sz="1200" dirty="0"/>
              <a:t> Afrique.</a:t>
            </a:r>
          </a:p>
          <a:p>
            <a:endParaRPr lang="fr-CH" dirty="0"/>
          </a:p>
          <a:p>
            <a:r>
              <a:rPr lang="fr-FR" altLang="en-US" sz="1200" dirty="0"/>
              <a:t>Cette tendance se confirme par la lecture de ce graphe….</a:t>
            </a:r>
            <a:endParaRPr lang="en-CH" dirty="0"/>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3</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12930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tLang="en-US" sz="1200" dirty="0"/>
          </a:p>
          <a:p>
            <a:pPr>
              <a:buFont typeface="Wingdings" panose="05000000000000000000" pitchFamily="2" charset="2"/>
              <a:buNone/>
            </a:pPr>
            <a:r>
              <a:rPr lang="fr-FR" altLang="en-US" sz="1200" dirty="0"/>
              <a:t>Qui montre que la population en Afrique et en Asie était encore majoritairement rurale en 2015, l’urbanisation va continuer de s’accroître et atteindre proche de 60% en Afrique en 2050 et près de 70% en Asie à la même date.</a:t>
            </a:r>
          </a:p>
          <a:p>
            <a:pPr>
              <a:buFont typeface="Wingdings" panose="05000000000000000000" pitchFamily="2" charset="2"/>
              <a:buNone/>
            </a:pPr>
            <a:endParaRPr lang="fr-FR" sz="1200" dirty="0"/>
          </a:p>
          <a:p>
            <a:pPr>
              <a:buFont typeface="Wingdings" panose="05000000000000000000" pitchFamily="2" charset="2"/>
              <a:buNone/>
            </a:pPr>
            <a:r>
              <a:rPr lang="en-US" altLang="en-US" sz="1200" dirty="0" err="1"/>
              <a:t>L’augmentation</a:t>
            </a:r>
            <a:r>
              <a:rPr lang="en-US" altLang="en-US" sz="1200" dirty="0"/>
              <a:t> de la population </a:t>
            </a:r>
            <a:r>
              <a:rPr lang="en-US" altLang="en-US" sz="1200" dirty="0" err="1"/>
              <a:t>urbaine</a:t>
            </a:r>
            <a:r>
              <a:rPr lang="en-US" altLang="en-US" sz="1200" dirty="0"/>
              <a:t> </a:t>
            </a:r>
            <a:r>
              <a:rPr lang="en-US" altLang="en-US" sz="1200" dirty="0" err="1"/>
              <a:t>est</a:t>
            </a:r>
            <a:r>
              <a:rPr lang="en-US" altLang="en-US" sz="1200" dirty="0"/>
              <a:t> </a:t>
            </a:r>
            <a:r>
              <a:rPr lang="en-US" altLang="en-US" sz="1200" dirty="0" err="1"/>
              <a:t>donc</a:t>
            </a:r>
            <a:r>
              <a:rPr lang="en-US" altLang="en-US" sz="1200" dirty="0"/>
              <a:t> </a:t>
            </a:r>
            <a:r>
              <a:rPr lang="en-US" altLang="en-US" sz="1200" dirty="0" err="1"/>
              <a:t>une</a:t>
            </a:r>
            <a:r>
              <a:rPr lang="en-US" altLang="en-US" sz="1200" dirty="0"/>
              <a:t> raison de </a:t>
            </a:r>
            <a:r>
              <a:rPr lang="en-US" altLang="en-US" sz="1200" dirty="0" err="1"/>
              <a:t>s’intéresser</a:t>
            </a:r>
            <a:r>
              <a:rPr lang="en-US" altLang="en-US" sz="1200" dirty="0"/>
              <a:t> aux </a:t>
            </a:r>
            <a:r>
              <a:rPr lang="en-US" altLang="en-US" sz="1200" dirty="0" err="1"/>
              <a:t>villes</a:t>
            </a:r>
            <a:r>
              <a:rPr lang="en-US" altLang="en-US" sz="1200" dirty="0"/>
              <a:t> </a:t>
            </a:r>
            <a:r>
              <a:rPr lang="en-US" altLang="en-US" sz="1200" dirty="0" err="1"/>
              <a:t>mais</a:t>
            </a:r>
            <a:r>
              <a:rPr lang="en-US" altLang="en-US" sz="1200" dirty="0"/>
              <a:t> </a:t>
            </a:r>
            <a:r>
              <a:rPr lang="en-US" altLang="en-US" sz="1200" dirty="0" err="1"/>
              <a:t>ce</a:t>
            </a:r>
            <a:r>
              <a:rPr lang="en-US" altLang="en-US" sz="1200" dirty="0"/>
              <a:t> qui les rend </a:t>
            </a:r>
            <a:r>
              <a:rPr lang="en-US" altLang="en-US" sz="1200" dirty="0" err="1"/>
              <a:t>si</a:t>
            </a:r>
            <a:r>
              <a:rPr lang="en-US" altLang="en-US" sz="1200" dirty="0"/>
              <a:t> </a:t>
            </a:r>
            <a:r>
              <a:rPr lang="en-US" altLang="en-US" sz="1200" dirty="0" err="1"/>
              <a:t>importantes</a:t>
            </a:r>
            <a:r>
              <a:rPr lang="en-US" altLang="en-US" sz="1200" dirty="0"/>
              <a:t>…</a:t>
            </a:r>
            <a:endParaRPr lang="en-US" sz="1200" dirty="0"/>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4</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77806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err="1"/>
              <a:t>est</a:t>
            </a:r>
            <a:r>
              <a:rPr lang="en-US" altLang="en-US" sz="1200" dirty="0"/>
              <a:t> que, 50% des </a:t>
            </a:r>
            <a:r>
              <a:rPr lang="en-US" altLang="en-US" sz="1200" dirty="0" err="1"/>
              <a:t>personnes</a:t>
            </a:r>
            <a:r>
              <a:rPr lang="en-US" altLang="en-US" sz="1200" dirty="0"/>
              <a:t> vivant avec le VIH </a:t>
            </a:r>
            <a:r>
              <a:rPr lang="en-US" altLang="en-US" sz="1200" dirty="0" err="1"/>
              <a:t>vivent</a:t>
            </a:r>
            <a:r>
              <a:rPr lang="en-US" altLang="en-US" sz="1200" dirty="0"/>
              <a:t> </a:t>
            </a:r>
            <a:r>
              <a:rPr lang="en-US" altLang="en-US" sz="1200" dirty="0" err="1"/>
              <a:t>en</a:t>
            </a:r>
            <a:r>
              <a:rPr lang="en-US" altLang="en-US" sz="1200" dirty="0"/>
              <a:t> </a:t>
            </a:r>
            <a:r>
              <a:rPr lang="en-US" altLang="en-US" sz="1200" dirty="0" err="1"/>
              <a:t>ville</a:t>
            </a:r>
            <a:r>
              <a:rPr lang="en-US" altLang="en-US" sz="1200" dirty="0"/>
              <a:t> et </a:t>
            </a:r>
            <a:r>
              <a:rPr lang="en-US" altLang="en-US" sz="1200" dirty="0" err="1"/>
              <a:t>rien</a:t>
            </a:r>
            <a:r>
              <a:rPr lang="en-US" altLang="en-US" sz="1200" dirty="0"/>
              <a:t> que 200 villes </a:t>
            </a:r>
            <a:r>
              <a:rPr lang="en-US" altLang="en-US" sz="1200" dirty="0" err="1"/>
              <a:t>expliquent</a:t>
            </a:r>
            <a:r>
              <a:rPr lang="en-US" altLang="en-US" sz="1200" dirty="0"/>
              <a:t> 25% du </a:t>
            </a:r>
            <a:r>
              <a:rPr lang="en-US" altLang="en-US" sz="1200" dirty="0" err="1"/>
              <a:t>fardeau</a:t>
            </a:r>
            <a:r>
              <a:rPr lang="en-US" altLang="en-US" sz="1200" dirty="0"/>
              <a:t> </a:t>
            </a:r>
            <a:r>
              <a:rPr lang="en-US" altLang="en-US" sz="1200" dirty="0" err="1"/>
              <a:t>mondiale</a:t>
            </a:r>
            <a:r>
              <a:rPr lang="en-US" altLang="en-US" sz="1200" dirty="0"/>
              <a:t> du VIH avec </a:t>
            </a:r>
            <a:r>
              <a:rPr lang="en-US" altLang="en-US" sz="1200" dirty="0" err="1"/>
              <a:t>une</a:t>
            </a:r>
            <a:r>
              <a:rPr lang="en-US" altLang="en-US" sz="1200" dirty="0"/>
              <a:t> concentration dans la region de </a:t>
            </a:r>
            <a:r>
              <a:rPr lang="en-US" altLang="en-US" sz="1200" dirty="0" err="1"/>
              <a:t>l’Afrique</a:t>
            </a:r>
            <a:r>
              <a:rPr lang="en-US" altLang="en-US" sz="1200" dirty="0"/>
              <a:t> </a:t>
            </a:r>
            <a:r>
              <a:rPr lang="en-US" altLang="en-US" sz="1200" dirty="0" err="1"/>
              <a:t>subsaharienne</a:t>
            </a:r>
            <a:r>
              <a:rPr lang="en-US" altLang="en-US" sz="1200" dirty="0"/>
              <a:t>. </a:t>
            </a:r>
          </a:p>
          <a:p>
            <a:pPr>
              <a:buFont typeface="Wingdings" panose="05000000000000000000" pitchFamily="2" charset="2"/>
              <a:buNone/>
            </a:pPr>
            <a:endParaRPr lang="en-US" altLang="en-US" sz="1200" dirty="0"/>
          </a:p>
          <a:p>
            <a:pPr>
              <a:buFont typeface="Wingdings" panose="05000000000000000000" pitchFamily="2" charset="2"/>
              <a:buNone/>
            </a:pPr>
            <a:r>
              <a:rPr lang="fr-CH" dirty="0"/>
              <a:t>Dans certains pays….</a:t>
            </a:r>
            <a:endParaRPr lang="en-US" altLang="en-US" sz="12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91631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…comme en Côte d’Ivoire, près de 26% des personnes vivant avec le VIH sont concentrées dans une seule ville, dans ce cas,  à Abidjan (130’000 sur 500’000 au niveau national) ce qui les rend clefs dans la lutte contre le sida.</a:t>
            </a:r>
          </a:p>
          <a:p>
            <a:endParaRPr lang="fr-CH" dirty="0"/>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a:latin typeface="Arial Bold" charset="0"/>
                <a:ea typeface="MS PGothic" pitchFamily="34" charset="-128"/>
                <a:cs typeface="Arial Bold" charset="0"/>
              </a:rPr>
              <a:t>Mais alors, pourquoi </a:t>
            </a:r>
            <a:r>
              <a:rPr lang="fr-FR" altLang="en-US" sz="1200" dirty="0" err="1">
                <a:latin typeface="Arial Bold" charset="0"/>
                <a:ea typeface="MS PGothic" pitchFamily="34" charset="-128"/>
                <a:cs typeface="Arial Bold" charset="0"/>
              </a:rPr>
              <a:t>y-a-t’il</a:t>
            </a:r>
            <a:r>
              <a:rPr lang="fr-FR" altLang="en-US" sz="1200" dirty="0">
                <a:latin typeface="Arial Bold" charset="0"/>
                <a:ea typeface="MS PGothic" pitchFamily="34" charset="-128"/>
                <a:cs typeface="Arial Bold" charset="0"/>
              </a:rPr>
              <a:t> une concentration des personnes vivant avec le VIH dans les villes…</a:t>
            </a:r>
            <a:endParaRPr lang="en-US" altLang="en-US" sz="1200" dirty="0"/>
          </a:p>
          <a:p>
            <a:endParaRPr lang="fr-CH" dirty="0"/>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6</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89081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nous prenons </a:t>
            </a:r>
            <a:r>
              <a:rPr lang="fr-FR" dirty="0" err="1"/>
              <a:t>l’afrique</a:t>
            </a:r>
            <a:r>
              <a:rPr lang="fr-FR" dirty="0"/>
              <a:t> subsaharienne comme exemple, nous voyons que 45% des personnes vivant avec le VIH vivent déjà dans des zones urbaines. Il faut aussi prendre en compte le fait que plus de la moitié (60%) de ces résidents vivent dans des zones informelles. Il est donc essentiel de réagir rapidement afin de pouvoir contrôler l’épidémie et offrir à ces populations de la prévention, ainsi que l’accès aux tests et traitements. </a:t>
            </a:r>
          </a:p>
          <a:p>
            <a:endParaRPr lang="fr-FR" dirty="0"/>
          </a:p>
          <a:p>
            <a:r>
              <a:rPr lang="fr-FR" dirty="0"/>
              <a:t>De plus, dans de nombreux pays en dehors de l'Afrique subsaharienne, comme le Brésil, la Jamaïque et la Fédération de Russie, les villes abritent plus de la moitié des personnes vivant avec le VIH au niveau national.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7</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222041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altLang="en-US" sz="1200" dirty="0">
                <a:latin typeface="Arial Bold" charset="0"/>
                <a:ea typeface="MS PGothic" pitchFamily="34" charset="-128"/>
                <a:cs typeface="Arial Bold" charset="0"/>
              </a:rPr>
              <a:t>Cela peut être expliqué par différentes dynamiques urbaines comme: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dirty="0">
              <a:latin typeface="Arial Bold" charset="0"/>
              <a:ea typeface="MS PGothic" pitchFamily="34" charset="-128"/>
              <a:cs typeface="Arial Bold"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ltLang="en-US" sz="1200" dirty="0">
                <a:latin typeface="Arial Bold" charset="0"/>
                <a:ea typeface="MS PGothic" pitchFamily="34" charset="-128"/>
                <a:cs typeface="Arial Bold" charset="0"/>
              </a:rPr>
              <a:t>La concentration dans les centres urbains des populations clefs comme </a:t>
            </a:r>
            <a:r>
              <a:rPr lang="fr-FR" altLang="en-US" dirty="0">
                <a:ea typeface="Geneva"/>
                <a:cs typeface="Geneva"/>
              </a:rPr>
              <a:t>les jeunes, les hommes ayant des rapports sexuels avec des hommes, les travailleurs du sexe, les personnes qui s'injectent des drogues ou encore les migrants</a:t>
            </a:r>
            <a:r>
              <a:rPr lang="fr-FR" altLang="en-US" sz="1200" dirty="0">
                <a:latin typeface="Arial Bold" charset="0"/>
                <a:ea typeface="MS PGothic" pitchFamily="34" charset="-128"/>
                <a:cs typeface="Arial Bold"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ltLang="en-US" sz="1200" dirty="0">
                <a:latin typeface="Arial Bold" charset="0"/>
                <a:ea typeface="MS PGothic" pitchFamily="34" charset="-128"/>
                <a:cs typeface="Arial Bold" charset="0"/>
              </a:rPr>
              <a:t>L’anonymité des villes présentent davantage d'occasions d'adopter des comportements à risque et d'élargir ses réseaux sexuels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altLang="en-US" sz="1200" dirty="0">
                <a:latin typeface="Arial Bold" charset="0"/>
                <a:ea typeface="MS PGothic" pitchFamily="34" charset="-128"/>
                <a:cs typeface="Arial Bold" charset="0"/>
              </a:rPr>
              <a:t>Le commerce du sexe peut devenir un moyen de survie et une source de revenus et augmenter le risque d’infection</a:t>
            </a:r>
          </a:p>
          <a:p>
            <a:pPr marL="0" indent="0" algn="l">
              <a:buFontTx/>
              <a:buNone/>
            </a:pPr>
            <a:r>
              <a:rPr lang="fr-FR" altLang="en-US" sz="1200" dirty="0">
                <a:latin typeface="Arial Bold" charset="0"/>
                <a:ea typeface="MS PGothic" pitchFamily="34" charset="-128"/>
                <a:cs typeface="Arial Bold" charset="0"/>
              </a:rPr>
              <a:t>- La migration, le chômage et les inégalités sociales et économiques qui implique souvent des changements dans les systèmes sociaux et les structures communautaires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altLang="en-US" sz="1200" dirty="0">
              <a:latin typeface="Arial Bold" charset="0"/>
              <a:ea typeface="MS PGothic" pitchFamily="34" charset="-128"/>
              <a:cs typeface="Arial 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err="1">
                <a:latin typeface="+mn-lt"/>
                <a:ea typeface="MS PGothic" pitchFamily="34" charset="-128"/>
                <a:cs typeface="Arial Bold" charset="0"/>
              </a:rPr>
              <a:t>Mais</a:t>
            </a:r>
            <a:r>
              <a:rPr lang="en-US" altLang="en-US" sz="1200" b="0" dirty="0">
                <a:latin typeface="+mn-lt"/>
                <a:ea typeface="MS PGothic" pitchFamily="34" charset="-128"/>
                <a:cs typeface="Arial Bold" charset="0"/>
              </a:rPr>
              <a:t> </a:t>
            </a:r>
            <a:r>
              <a:rPr lang="en-US" altLang="en-US" sz="1200" b="0" dirty="0" err="1">
                <a:latin typeface="+mn-lt"/>
                <a:ea typeface="MS PGothic" pitchFamily="34" charset="-128"/>
                <a:cs typeface="Arial Bold" charset="0"/>
              </a:rPr>
              <a:t>ces</a:t>
            </a:r>
            <a:r>
              <a:rPr lang="en-US" altLang="en-US" sz="1200" b="0" dirty="0">
                <a:latin typeface="+mn-lt"/>
                <a:ea typeface="MS PGothic" pitchFamily="34" charset="-128"/>
                <a:cs typeface="Arial Bold" charset="0"/>
              </a:rPr>
              <a:t> </a:t>
            </a:r>
            <a:r>
              <a:rPr lang="en-US" altLang="en-US" sz="1200" b="0" dirty="0" err="1">
                <a:latin typeface="+mn-lt"/>
                <a:ea typeface="MS PGothic" pitchFamily="34" charset="-128"/>
                <a:cs typeface="Arial Bold" charset="0"/>
              </a:rPr>
              <a:t>mêmes</a:t>
            </a:r>
            <a:r>
              <a:rPr lang="en-US" altLang="en-US" sz="1200" b="0" dirty="0">
                <a:latin typeface="+mn-lt"/>
                <a:ea typeface="MS PGothic" pitchFamily="34" charset="-128"/>
                <a:cs typeface="Arial Bold" charset="0"/>
              </a:rPr>
              <a:t> villes </a:t>
            </a:r>
            <a:r>
              <a:rPr lang="en-US" altLang="en-US" sz="1200" b="0" dirty="0" err="1">
                <a:latin typeface="+mn-lt"/>
                <a:ea typeface="MS PGothic" pitchFamily="34" charset="-128"/>
                <a:cs typeface="Arial Bold" charset="0"/>
              </a:rPr>
              <a:t>ont</a:t>
            </a:r>
            <a:r>
              <a:rPr lang="en-US" altLang="en-US" sz="1200" b="0" dirty="0">
                <a:latin typeface="+mn-lt"/>
                <a:ea typeface="MS PGothic" pitchFamily="34" charset="-128"/>
                <a:cs typeface="Arial Bold" charset="0"/>
              </a:rPr>
              <a:t> </a:t>
            </a:r>
            <a:r>
              <a:rPr lang="fr-FR" altLang="en-US" dirty="0">
                <a:ea typeface="Geneva"/>
                <a:cs typeface="Geneva"/>
              </a:rPr>
              <a:t>des avantages pour accélérer la riposte…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altLang="en-US" sz="1200" dirty="0">
              <a:latin typeface="Arial Bold" charset="0"/>
              <a:ea typeface="MS PGothic" pitchFamily="34" charset="-128"/>
              <a:cs typeface="Arial Bold"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8</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73214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2825">
              <a:buFontTx/>
              <a:buChar char="-"/>
            </a:pPr>
            <a:endParaRPr lang="fr-FR" altLang="en-US" dirty="0">
              <a:ea typeface="Geneva"/>
              <a:cs typeface="Geneva"/>
            </a:endParaRPr>
          </a:p>
          <a:p>
            <a:pPr marL="171450" marR="0" lvl="0" indent="-171450" algn="l" defTabSz="912825" rtl="0" eaLnBrk="1" fontAlgn="auto" latinLnBrk="0" hangingPunct="1">
              <a:lnSpc>
                <a:spcPct val="100000"/>
              </a:lnSpc>
              <a:spcBef>
                <a:spcPts val="0"/>
              </a:spcBef>
              <a:spcAft>
                <a:spcPts val="0"/>
              </a:spcAft>
              <a:buClrTx/>
              <a:buSzTx/>
              <a:buFontTx/>
              <a:buChar char="-"/>
              <a:tabLst/>
              <a:defRPr/>
            </a:pPr>
            <a:r>
              <a:rPr lang="fr-FR" altLang="en-US" dirty="0">
                <a:ea typeface="Geneva"/>
                <a:cs typeface="Geneva"/>
              </a:rPr>
              <a:t>Ce sont de puissants moteurs de croissance comme vous pouvez le voir sur cette carte avec des niveaux plus élevés de revenu, d'alphabétisation et d'éducation comparé aux zones rurales.</a:t>
            </a:r>
          </a:p>
          <a:p>
            <a:pPr marL="171450" indent="-171450" defTabSz="912825">
              <a:buFontTx/>
              <a:buChar char="-"/>
            </a:pPr>
            <a:r>
              <a:rPr lang="fr-FR" altLang="en-US" dirty="0">
                <a:ea typeface="Geneva"/>
                <a:cs typeface="Geneva"/>
              </a:rPr>
              <a:t>Elles excellent en tant qu'espaces d'apprentissage et d'innovation</a:t>
            </a:r>
          </a:p>
          <a:p>
            <a:pPr marL="171450" indent="-171450" defTabSz="912825">
              <a:buFontTx/>
              <a:buChar char="-"/>
            </a:pPr>
            <a:r>
              <a:rPr lang="fr-FR" altLang="en-US" dirty="0">
                <a:ea typeface="Geneva"/>
                <a:cs typeface="Geneva"/>
              </a:rPr>
              <a:t>Elles offrent de meilleurs accès aux services dit sociaux</a:t>
            </a:r>
          </a:p>
          <a:p>
            <a:pPr marL="171450" indent="-171450" defTabSz="912825">
              <a:buFontTx/>
              <a:buChar char="-"/>
            </a:pPr>
            <a:r>
              <a:rPr lang="fr-FR" altLang="en-US" dirty="0">
                <a:ea typeface="Geneva"/>
                <a:cs typeface="Geneva"/>
              </a:rPr>
              <a:t>Elles sont souvent dotées des systèmes et d’infrastructures de santé plus développés que dans les zones rurales permettant d’atteindre un plus grand nombre de personnes et plus spécifiquement ceux qui pourraient autrement être laissés pour compte y compris les populations clefs que je viens de vous mentionner.</a:t>
            </a:r>
          </a:p>
          <a:p>
            <a:pPr marL="171450" indent="-171450" defTabSz="912825">
              <a:buFontTx/>
              <a:buChar char="-"/>
            </a:pPr>
            <a:r>
              <a:rPr lang="fr-FR" altLang="en-US" dirty="0">
                <a:ea typeface="Geneva"/>
                <a:cs typeface="Geneva"/>
              </a:rPr>
              <a:t>Finalement et peut être l’un des aspects les plus importants, le leadership des maires ainsi que des approches multi-sectorielles permettent de rapidement mettre en œuvre des actions pouvant avoir un impact important sur l’épidémie du </a:t>
            </a:r>
            <a:r>
              <a:rPr lang="fr-FR" altLang="en-US" dirty="0" err="1">
                <a:ea typeface="Geneva"/>
                <a:cs typeface="Geneva"/>
              </a:rPr>
              <a:t>VIh</a:t>
            </a:r>
            <a:r>
              <a:rPr lang="fr-FR" altLang="en-US" dirty="0">
                <a:ea typeface="Geneva"/>
                <a:cs typeface="Geneva"/>
              </a:rPr>
              <a:t> et </a:t>
            </a:r>
            <a:r>
              <a:rPr lang="fr-FR" altLang="en-US" dirty="0" err="1">
                <a:ea typeface="Geneva"/>
                <a:cs typeface="Geneva"/>
              </a:rPr>
              <a:t>au-dela</a:t>
            </a:r>
            <a:r>
              <a:rPr lang="fr-FR" altLang="en-US" dirty="0">
                <a:ea typeface="Geneva"/>
                <a:cs typeface="Geneva"/>
              </a:rPr>
              <a:t>, comme pour des maladies non-transmissibles et pour la pérennité des approches de santé.</a:t>
            </a:r>
          </a:p>
          <a:p>
            <a:pPr marL="171450" indent="-171450" defTabSz="912825">
              <a:buFontTx/>
              <a:buChar char="-"/>
            </a:pPr>
            <a:endParaRPr lang="fr-FR" dirty="0"/>
          </a:p>
          <a:p>
            <a:pPr marL="171450" indent="-171450" defTabSz="912825">
              <a:buFontTx/>
              <a:buChar char="-"/>
            </a:pPr>
            <a:endParaRPr lang="fr-FR" dirty="0"/>
          </a:p>
          <a:p>
            <a:pPr marL="0" indent="0" defTabSz="912825">
              <a:buFontTx/>
              <a:buNone/>
            </a:pPr>
            <a:r>
              <a:rPr lang="fr-FR" dirty="0"/>
              <a:t>Pour toutes ces raisons, les 4 partenaires que je vous ai mentionné tout à l’heure ont </a:t>
            </a:r>
            <a:r>
              <a:rPr lang="fr-FR" dirty="0" err="1"/>
              <a:t>dévelopé</a:t>
            </a:r>
            <a:r>
              <a:rPr lang="fr-FR" dirty="0"/>
              <a:t> un projet appelé donc les villes s’engagent. Ce projet est construit autour de la Déclaration de Paris…</a:t>
            </a:r>
            <a:endParaRPr lang="en-GB" dirty="0"/>
          </a:p>
          <a:p>
            <a:endParaRPr lang="fr-CH" dirty="0"/>
          </a:p>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9</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110124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2963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909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6" y="274639"/>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1" y="274639"/>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72611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8D5D-E096-4D3A-B2AB-FB005A0CE3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B22C4B9-CE77-45C1-8A7E-045EDCF536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4066B36C-2076-4E71-A5AE-EAFBFCF5A274}"/>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5" name="Footer Placeholder 4">
            <a:extLst>
              <a:ext uri="{FF2B5EF4-FFF2-40B4-BE49-F238E27FC236}">
                <a16:creationId xmlns:a16="http://schemas.microsoft.com/office/drawing/2014/main" id="{E5BBC1C7-F028-4FDE-BBBE-FF3B5379799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84F3A3C-B356-4243-9355-40F8A8205F86}"/>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420136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2A66-9D1C-40F2-9DD9-2201518D28A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E1E7271-820F-49B7-9041-E1AB772918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1571568-810B-4341-AA3B-C7C76AEFC478}"/>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5" name="Footer Placeholder 4">
            <a:extLst>
              <a:ext uri="{FF2B5EF4-FFF2-40B4-BE49-F238E27FC236}">
                <a16:creationId xmlns:a16="http://schemas.microsoft.com/office/drawing/2014/main" id="{6B0F5C32-993D-4EAD-AB3D-3AA33A68548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5E92277-5967-4297-8062-8DB80AD9E029}"/>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1371647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4E16-BCB3-4F48-AD97-DD3D3B5FF2E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62019B8D-9A69-4FDE-8BE7-AFEE74AF14B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5FF60-B0E0-48BB-8E08-5FCCFF7D4935}"/>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5" name="Footer Placeholder 4">
            <a:extLst>
              <a:ext uri="{FF2B5EF4-FFF2-40B4-BE49-F238E27FC236}">
                <a16:creationId xmlns:a16="http://schemas.microsoft.com/office/drawing/2014/main" id="{91E7E718-79F4-4557-8076-886A62006F0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59613FC-B55E-4A0D-AC02-22E64CB30EF4}"/>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421569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1567-8E4A-4FF4-8A66-EC1B5CBC9D7D}"/>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2175E21-8CC6-4C3D-BFA9-CA8A94DD03A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3DE15395-6337-4A5B-9D1F-49A9A42AAE3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F7F754CC-B94D-425F-9BD0-49FF34B492A3}"/>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6" name="Footer Placeholder 5">
            <a:extLst>
              <a:ext uri="{FF2B5EF4-FFF2-40B4-BE49-F238E27FC236}">
                <a16:creationId xmlns:a16="http://schemas.microsoft.com/office/drawing/2014/main" id="{507713DF-EE92-4F24-BCA3-07051BFBD1AB}"/>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A795B82-C029-4425-963B-89CE408D31C6}"/>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30496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AA28-1319-4847-A17A-8AC3D376A484}"/>
              </a:ext>
            </a:extLst>
          </p:cNvPr>
          <p:cNvSpPr>
            <a:spLocks noGrp="1"/>
          </p:cNvSpPr>
          <p:nvPr>
            <p:ph type="title"/>
          </p:nvPr>
        </p:nvSpPr>
        <p:spPr>
          <a:xfrm>
            <a:off x="630238" y="365125"/>
            <a:ext cx="78867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C6D7A25E-1E53-4B80-873F-86F6E5C939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EED78-BF71-4ADD-8204-B2BB108E82C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8BED99F0-0D09-4A6D-B630-35A1E2F8975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7F2799-7D02-4F19-A034-CCE14E58A89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38D1F731-CB6E-4D79-B43A-0D8355555498}"/>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8" name="Footer Placeholder 7">
            <a:extLst>
              <a:ext uri="{FF2B5EF4-FFF2-40B4-BE49-F238E27FC236}">
                <a16:creationId xmlns:a16="http://schemas.microsoft.com/office/drawing/2014/main" id="{63B8A284-FE20-45C6-9ABE-A39B5D44580B}"/>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A4A38935-9C5C-42E5-9D86-A39156D7C333}"/>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3125342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53BF-7BAC-4FC3-AEF4-7EEA2149D178}"/>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B27252D3-276E-40F2-B45A-9AB6B863626E}"/>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4" name="Footer Placeholder 3">
            <a:extLst>
              <a:ext uri="{FF2B5EF4-FFF2-40B4-BE49-F238E27FC236}">
                <a16:creationId xmlns:a16="http://schemas.microsoft.com/office/drawing/2014/main" id="{D205727D-5FD4-42E4-8AEB-27ACE65DABDA}"/>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61C2F595-FB19-4992-950C-4F392787EF71}"/>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1402391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474FD-1503-4DCF-8653-99FF8D88D502}"/>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3" name="Footer Placeholder 2">
            <a:extLst>
              <a:ext uri="{FF2B5EF4-FFF2-40B4-BE49-F238E27FC236}">
                <a16:creationId xmlns:a16="http://schemas.microsoft.com/office/drawing/2014/main" id="{D7DC3E3B-9284-416C-8E43-F1B0EF267EE1}"/>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043C48EA-06F6-46B8-8B09-0D5D687409D0}"/>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1163768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D945-6CC1-4A63-9309-15B94A6F5C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5B66B11A-9F01-4A76-B745-C3D964885D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3E1FA389-6083-4AEF-9010-228631B726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FBF5C-AA08-49E4-9F26-BF38BA9C4D49}"/>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6" name="Footer Placeholder 5">
            <a:extLst>
              <a:ext uri="{FF2B5EF4-FFF2-40B4-BE49-F238E27FC236}">
                <a16:creationId xmlns:a16="http://schemas.microsoft.com/office/drawing/2014/main" id="{F5277923-E20B-448D-9404-5848CD93521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0CF3E0E7-2DE6-4413-AE9B-6EF436E596C8}"/>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343772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0887" y="1700808"/>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226772"/>
            <a:ext cx="2127287" cy="494706"/>
          </a:xfrm>
          <a:prstGeom prst="rect">
            <a:avLst/>
          </a:prstGeom>
        </p:spPr>
        <p:txBody>
          <a:bodyPr/>
          <a:lstStyle/>
          <a:p>
            <a:fld id="{E95CB9D1-9F4E-42A9-8BCA-82640A53311E}" type="slidenum">
              <a:rPr lang="en-US">
                <a:solidFill>
                  <a:prstClr val="black">
                    <a:tint val="75000"/>
                  </a:prstClr>
                </a:solidFill>
              </a:rPr>
              <a:pPr/>
              <a:t>‹N°›</a:t>
            </a:fld>
            <a:endParaRPr lang="en-US" dirty="0">
              <a:solidFill>
                <a:prstClr val="black">
                  <a:tint val="75000"/>
                </a:prstClr>
              </a:solidFill>
            </a:endParaRPr>
          </a:p>
        </p:txBody>
      </p:sp>
      <p:sp>
        <p:nvSpPr>
          <p:cNvPr id="8" name="Content Placeholder 7">
            <a:extLst>
              <a:ext uri="{FF2B5EF4-FFF2-40B4-BE49-F238E27FC236}">
                <a16:creationId xmlns:a16="http://schemas.microsoft.com/office/drawing/2014/main" id="{5A62438B-E6FC-4EE0-86A6-3907E9287F31}"/>
              </a:ext>
            </a:extLst>
          </p:cNvPr>
          <p:cNvSpPr>
            <a:spLocks noGrp="1"/>
          </p:cNvSpPr>
          <p:nvPr>
            <p:ph sz="quarter" idx="13"/>
          </p:nvPr>
        </p:nvSpPr>
        <p:spPr>
          <a:xfrm>
            <a:off x="5867400" y="65976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Tree>
    <p:extLst>
      <p:ext uri="{BB962C8B-B14F-4D97-AF65-F5344CB8AC3E}">
        <p14:creationId xmlns:p14="http://schemas.microsoft.com/office/powerpoint/2010/main" val="3033323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B3E6-3403-44EE-B436-BE9462AB240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E043A608-9A9F-4351-920B-7196A3F812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7AB5D5FB-D8BE-4831-B78D-C15C4FD112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F4EA5-4388-4966-B1B2-946B372CE244}"/>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6" name="Footer Placeholder 5">
            <a:extLst>
              <a:ext uri="{FF2B5EF4-FFF2-40B4-BE49-F238E27FC236}">
                <a16:creationId xmlns:a16="http://schemas.microsoft.com/office/drawing/2014/main" id="{CBD92987-6C4A-4686-A352-86358925B941}"/>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D0660891-452B-4BB8-9840-73E8C567E7E1}"/>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3321244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95CD-26A7-412A-8711-F8B596AECA5E}"/>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453C8B6-9DFD-43A9-8C59-221C82970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7CAC575-3298-476A-911A-0A7D8DA35617}"/>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5" name="Footer Placeholder 4">
            <a:extLst>
              <a:ext uri="{FF2B5EF4-FFF2-40B4-BE49-F238E27FC236}">
                <a16:creationId xmlns:a16="http://schemas.microsoft.com/office/drawing/2014/main" id="{F9B46BA2-D47C-434B-8207-7E8AE0BFA5C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BE964CF-5D22-4657-A3B1-E57E59FBEC85}"/>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302601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7B3D2-7152-451E-BF91-E60C49DC3D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A962E40-41A6-4225-82B1-5553B0F842E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2EDCE02-51EA-4F67-A346-9DF5B8B3DC50}"/>
              </a:ext>
            </a:extLst>
          </p:cNvPr>
          <p:cNvSpPr>
            <a:spLocks noGrp="1"/>
          </p:cNvSpPr>
          <p:nvPr>
            <p:ph type="dt" sz="half" idx="10"/>
          </p:nvPr>
        </p:nvSpPr>
        <p:spPr/>
        <p:txBody>
          <a:bodyPr/>
          <a:lstStyle/>
          <a:p>
            <a:fld id="{EC6C7048-E94E-4A38-B1F2-4F52927ADAC9}" type="datetimeFigureOut">
              <a:rPr lang="en-CH" smtClean="0"/>
              <a:t>06/02/2019</a:t>
            </a:fld>
            <a:endParaRPr lang="en-CH"/>
          </a:p>
        </p:txBody>
      </p:sp>
      <p:sp>
        <p:nvSpPr>
          <p:cNvPr id="5" name="Footer Placeholder 4">
            <a:extLst>
              <a:ext uri="{FF2B5EF4-FFF2-40B4-BE49-F238E27FC236}">
                <a16:creationId xmlns:a16="http://schemas.microsoft.com/office/drawing/2014/main" id="{E49BC714-215C-46A9-B349-5437A3F6F3C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71B3CEB-ED7B-4F8F-BE91-11F92BD3B292}"/>
              </a:ext>
            </a:extLst>
          </p:cNvPr>
          <p:cNvSpPr>
            <a:spLocks noGrp="1"/>
          </p:cNvSpPr>
          <p:nvPr>
            <p:ph type="sldNum" sz="quarter" idx="12"/>
          </p:nvPr>
        </p:nvSpPr>
        <p:spPr/>
        <p:txBody>
          <a:bodyPr/>
          <a:lstStyle/>
          <a:p>
            <a:fld id="{29C7FBFC-CB86-4A00-BCB5-19C443A09598}" type="slidenum">
              <a:rPr lang="en-CH" smtClean="0"/>
              <a:t>‹N°›</a:t>
            </a:fld>
            <a:endParaRPr lang="en-CH"/>
          </a:p>
        </p:txBody>
      </p:sp>
    </p:spTree>
    <p:extLst>
      <p:ext uri="{BB962C8B-B14F-4D97-AF65-F5344CB8AC3E}">
        <p14:creationId xmlns:p14="http://schemas.microsoft.com/office/powerpoint/2010/main" val="238338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5361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1" y="1600202"/>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2"/>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7510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7128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64395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64101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8925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5F840-0B57-4420-B1DA-94F67A4743E7}" type="datetimeFigureOut">
              <a:rPr lang="en-US">
                <a:solidFill>
                  <a:prstClr val="black">
                    <a:tint val="75000"/>
                  </a:prstClr>
                </a:solidFill>
              </a:rPr>
              <a:pPr/>
              <a:t>6/2/2019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5CB9D1-9F4E-42A9-8BCA-82640A53311E}"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2164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02546" y="632230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5F840-0B57-4420-B1DA-94F67A4743E7}" type="datetimeFigureOut">
              <a:rPr lang="en-US" kern="1200" smtClean="0">
                <a:solidFill>
                  <a:prstClr val="black">
                    <a:tint val="75000"/>
                  </a:prstClr>
                </a:solidFill>
                <a:latin typeface="Calibri"/>
                <a:ea typeface="ＭＳ Ｐゴシック" pitchFamily="34" charset="-128"/>
                <a:cs typeface="+mn-cs"/>
              </a:rPr>
              <a:pPr/>
              <a:t>6/2/2019</a:t>
            </a:fld>
            <a:endParaRPr lang="en-US" kern="1200">
              <a:solidFill>
                <a:prstClr val="black">
                  <a:tint val="75000"/>
                </a:prstClr>
              </a:solidFill>
              <a:latin typeface="Calibri"/>
              <a:ea typeface="ＭＳ Ｐゴシック" pitchFamily="34" charset="-128"/>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dirty="0">
              <a:solidFill>
                <a:prstClr val="black">
                  <a:tint val="75000"/>
                </a:prstClr>
              </a:solidFill>
              <a:latin typeface="Calibri"/>
              <a:ea typeface="ＭＳ Ｐゴシック" pitchFamily="34" charset="-128"/>
              <a:cs typeface="+mn-cs"/>
            </a:endParaRPr>
          </a:p>
        </p:txBody>
      </p:sp>
      <p:pic>
        <p:nvPicPr>
          <p:cNvPr id="8" name="Picture 7" descr="C:\Users\gouwse\Google Drive\My Documents\UNAIDS General\Logo\UNAIDS_cmyk_EN.t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06726" y="6391046"/>
            <a:ext cx="1555788" cy="291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a:extLst>
              <a:ext uri="{FF2B5EF4-FFF2-40B4-BE49-F238E27FC236}">
                <a16:creationId xmlns:a16="http://schemas.microsoft.com/office/drawing/2014/main" id="{A21DBC7C-7276-40AB-BB92-D45A3937455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444208" y="6356352"/>
            <a:ext cx="1360187" cy="4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6A00554-2980-4C15-B808-419E34E6D74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1808" y="6082316"/>
            <a:ext cx="1385976" cy="803068"/>
          </a:xfrm>
          <a:prstGeom prst="rect">
            <a:avLst/>
          </a:prstGeom>
        </p:spPr>
      </p:pic>
    </p:spTree>
    <p:extLst>
      <p:ext uri="{BB962C8B-B14F-4D97-AF65-F5344CB8AC3E}">
        <p14:creationId xmlns:p14="http://schemas.microsoft.com/office/powerpoint/2010/main" val="177612950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DBD983-D8D1-4268-A517-0F989973291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7906415-E88B-4A42-92F4-0C984DE39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16E6507-D919-4034-B309-D62ADBB694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C7048-E94E-4A38-B1F2-4F52927ADAC9}" type="datetimeFigureOut">
              <a:rPr lang="en-CH" smtClean="0"/>
              <a:t>06/02/2019</a:t>
            </a:fld>
            <a:endParaRPr lang="en-CH"/>
          </a:p>
        </p:txBody>
      </p:sp>
      <p:sp>
        <p:nvSpPr>
          <p:cNvPr id="5" name="Footer Placeholder 4">
            <a:extLst>
              <a:ext uri="{FF2B5EF4-FFF2-40B4-BE49-F238E27FC236}">
                <a16:creationId xmlns:a16="http://schemas.microsoft.com/office/drawing/2014/main" id="{F82E2956-5856-4EC4-83DC-6A235E14E29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CF825DB3-E520-4764-8D6F-E606B3C6B48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FBFC-CB86-4A00-BCB5-19C443A09598}" type="slidenum">
              <a:rPr lang="en-CH" smtClean="0"/>
              <a:t>‹N°›</a:t>
            </a:fld>
            <a:endParaRPr lang="en-CH"/>
          </a:p>
        </p:txBody>
      </p:sp>
    </p:spTree>
    <p:extLst>
      <p:ext uri="{BB962C8B-B14F-4D97-AF65-F5344CB8AC3E}">
        <p14:creationId xmlns:p14="http://schemas.microsoft.com/office/powerpoint/2010/main" val="26823343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5.gif"/><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gif"/><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9FB9A0-D4A8-4C70-AB1E-512CB5A38697}"/>
              </a:ext>
            </a:extLst>
          </p:cNvPr>
          <p:cNvPicPr/>
          <p:nvPr/>
        </p:nvPicPr>
        <p:blipFill>
          <a:blip r:embed="rId3">
            <a:extLst>
              <a:ext uri="{28A0092B-C50C-407E-A947-70E740481C1C}">
                <a14:useLocalDpi xmlns:a14="http://schemas.microsoft.com/office/drawing/2010/main" val="0"/>
              </a:ext>
            </a:extLst>
          </a:blip>
          <a:stretch>
            <a:fillRect/>
          </a:stretch>
        </p:blipFill>
        <p:spPr>
          <a:xfrm>
            <a:off x="-442345" y="4312860"/>
            <a:ext cx="10089113" cy="3962365"/>
          </a:xfrm>
          <a:prstGeom prst="rect">
            <a:avLst/>
          </a:prstGeom>
        </p:spPr>
      </p:pic>
      <p:sp>
        <p:nvSpPr>
          <p:cNvPr id="3" name="Text Placeholder 2"/>
          <p:cNvSpPr>
            <a:spLocks noGrp="1"/>
          </p:cNvSpPr>
          <p:nvPr>
            <p:ph idx="1"/>
          </p:nvPr>
        </p:nvSpPr>
        <p:spPr>
          <a:xfrm>
            <a:off x="1367644" y="1276919"/>
            <a:ext cx="6408712" cy="2344386"/>
          </a:xfrm>
        </p:spPr>
        <p:txBody>
          <a:bodyPr>
            <a:normAutofit fontScale="55000" lnSpcReduction="20000"/>
          </a:bodyPr>
          <a:lstStyle/>
          <a:p>
            <a:pPr marL="203200" indent="0" algn="ctr">
              <a:buNone/>
            </a:pPr>
            <a:endParaRPr lang="en-GB" sz="4000" dirty="0">
              <a:latin typeface="Calibri" panose="020F0502020204030204" pitchFamily="34" charset="0"/>
              <a:cs typeface="Arial Bold" panose="020B0704020202020204" pitchFamily="34" charset="0"/>
            </a:endParaRPr>
          </a:p>
          <a:p>
            <a:pPr marL="203200" indent="0" algn="ctr">
              <a:buNone/>
            </a:pPr>
            <a:endParaRPr lang="en-GB" sz="3600" b="1" dirty="0">
              <a:latin typeface="Calibri" panose="020F0502020204030204" pitchFamily="34" charset="0"/>
              <a:cs typeface="Arial Bold" panose="020B0704020202020204" pitchFamily="34" charset="0"/>
            </a:endParaRPr>
          </a:p>
          <a:p>
            <a:pPr marL="203200" indent="0" algn="ctr">
              <a:buNone/>
            </a:pPr>
            <a:r>
              <a:rPr lang="en-GB" sz="9800" b="1" dirty="0">
                <a:latin typeface="Calibri" panose="020F0502020204030204" pitchFamily="34" charset="0"/>
                <a:cs typeface="Arial Bold" panose="020B0704020202020204" pitchFamily="34" charset="0"/>
              </a:rPr>
              <a:t>Les </a:t>
            </a:r>
            <a:r>
              <a:rPr lang="en-GB" sz="9800" b="1" dirty="0" err="1">
                <a:latin typeface="Calibri" panose="020F0502020204030204" pitchFamily="34" charset="0"/>
                <a:cs typeface="Arial Bold" panose="020B0704020202020204" pitchFamily="34" charset="0"/>
              </a:rPr>
              <a:t>Villes</a:t>
            </a:r>
            <a:r>
              <a:rPr lang="en-GB" sz="9800" b="1" dirty="0">
                <a:latin typeface="Calibri" panose="020F0502020204030204" pitchFamily="34" charset="0"/>
                <a:cs typeface="Arial Bold" panose="020B0704020202020204" pitchFamily="34" charset="0"/>
              </a:rPr>
              <a:t> </a:t>
            </a:r>
            <a:r>
              <a:rPr lang="en-GB" sz="9800" b="1" dirty="0" err="1">
                <a:latin typeface="Calibri" panose="020F0502020204030204" pitchFamily="34" charset="0"/>
                <a:cs typeface="Arial Bold" panose="020B0704020202020204" pitchFamily="34" charset="0"/>
              </a:rPr>
              <a:t>s’engagent</a:t>
            </a:r>
            <a:endParaRPr lang="en-GB" sz="7300" dirty="0">
              <a:latin typeface="Calibri" panose="020F0502020204030204" pitchFamily="34" charset="0"/>
              <a:cs typeface="Arial Bold" panose="020B0704020202020204" pitchFamily="34" charset="0"/>
            </a:endParaRPr>
          </a:p>
          <a:p>
            <a:pPr marL="203200" indent="0" algn="ctr">
              <a:buNone/>
            </a:pPr>
            <a:endParaRPr lang="en-GB" sz="2800" dirty="0">
              <a:latin typeface="Calibri" panose="020F0502020204030204" pitchFamily="34" charset="0"/>
              <a:cs typeface="Arial Bold" panose="020B0704020202020204" pitchFamily="34" charset="0"/>
            </a:endParaRPr>
          </a:p>
          <a:p>
            <a:pPr marL="203200" indent="0" algn="ctr">
              <a:buNone/>
            </a:pPr>
            <a:r>
              <a:rPr lang="en-GB" sz="2800" dirty="0">
                <a:latin typeface="Calibri" panose="020F0502020204030204" pitchFamily="34" charset="0"/>
                <a:cs typeface="Arial Bold" panose="020B0704020202020204" pitchFamily="34" charset="0"/>
              </a:rPr>
              <a:t> </a:t>
            </a:r>
          </a:p>
          <a:p>
            <a:pPr marL="203200" indent="0" algn="ctr">
              <a:buNone/>
            </a:pPr>
            <a:endParaRPr lang="en-GB" sz="4000" dirty="0">
              <a:latin typeface="Calibri" panose="020F0502020204030204" pitchFamily="34" charset="0"/>
              <a:cs typeface="Arial Bold" panose="020B0704020202020204" pitchFamily="34" charset="0"/>
            </a:endParaRPr>
          </a:p>
        </p:txBody>
      </p:sp>
      <p:pic>
        <p:nvPicPr>
          <p:cNvPr id="1026" name="Picture 2" descr="C:\Users\gouwse\Google Drive\My Documents\UNAIDS 2015 CIS\Cities\Logo\CitiesLogoFinal_tower.jpg"/>
          <p:cNvPicPr>
            <a:picLocks noChangeAspect="1" noChangeArrowheads="1"/>
          </p:cNvPicPr>
          <p:nvPr/>
        </p:nvPicPr>
        <p:blipFill rotWithShape="1">
          <a:blip r:embed="rId4">
            <a:extLst>
              <a:ext uri="{28A0092B-C50C-407E-A947-70E740481C1C}">
                <a14:useLocalDpi xmlns:a14="http://schemas.microsoft.com/office/drawing/2010/main" val="0"/>
              </a:ext>
            </a:extLst>
          </a:blip>
          <a:srcRect b="10851"/>
          <a:stretch/>
        </p:blipFill>
        <p:spPr bwMode="auto">
          <a:xfrm>
            <a:off x="3311860" y="116632"/>
            <a:ext cx="2520280" cy="1302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3C646A9-D89C-4479-8B6C-F531B019B372}"/>
              </a:ext>
            </a:extLst>
          </p:cNvPr>
          <p:cNvSpPr/>
          <p:nvPr/>
        </p:nvSpPr>
        <p:spPr>
          <a:xfrm>
            <a:off x="-108520" y="4285220"/>
            <a:ext cx="9282732" cy="2744180"/>
          </a:xfrm>
          <a:prstGeom prst="rect">
            <a:avLst/>
          </a:prstGeom>
          <a:solidFill>
            <a:schemeClr val="bg1"/>
          </a:solidFill>
        </p:spPr>
        <p:txBody>
          <a:bodyPr wrap="square" rtlCol="0" anchor="ctr">
            <a:spAutoFit/>
          </a:bodyPr>
          <a:lstStyle/>
          <a:p>
            <a:pPr algn="ctr"/>
            <a:endParaRPr lang="en-CH" sz="1000" b="1" dirty="0"/>
          </a:p>
        </p:txBody>
      </p:sp>
      <p:pic>
        <p:nvPicPr>
          <p:cNvPr id="11" name="Picture 10">
            <a:extLst>
              <a:ext uri="{FF2B5EF4-FFF2-40B4-BE49-F238E27FC236}">
                <a16:creationId xmlns:a16="http://schemas.microsoft.com/office/drawing/2014/main" id="{FA935941-8372-4B23-8D2B-0EEF1DD368D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17197" y="5354147"/>
            <a:ext cx="2142465" cy="352425"/>
          </a:xfrm>
          <a:prstGeom prst="rect">
            <a:avLst/>
          </a:prstGeom>
          <a:noFill/>
          <a:ln>
            <a:noFill/>
          </a:ln>
        </p:spPr>
      </p:pic>
      <p:pic>
        <p:nvPicPr>
          <p:cNvPr id="12" name="Picture 11">
            <a:extLst>
              <a:ext uri="{FF2B5EF4-FFF2-40B4-BE49-F238E27FC236}">
                <a16:creationId xmlns:a16="http://schemas.microsoft.com/office/drawing/2014/main" id="{5A30E211-F36E-4B7F-819E-8BB451269F9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3487" y="5367225"/>
            <a:ext cx="1375625" cy="448310"/>
          </a:xfrm>
          <a:prstGeom prst="rect">
            <a:avLst/>
          </a:prstGeom>
          <a:noFill/>
          <a:ln>
            <a:noFill/>
          </a:ln>
        </p:spPr>
      </p:pic>
      <p:pic>
        <p:nvPicPr>
          <p:cNvPr id="13" name="Picture 12">
            <a:extLst>
              <a:ext uri="{FF2B5EF4-FFF2-40B4-BE49-F238E27FC236}">
                <a16:creationId xmlns:a16="http://schemas.microsoft.com/office/drawing/2014/main" id="{27539AFE-CDFF-43AB-9EB1-D0EEA17A916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963216" y="5354147"/>
            <a:ext cx="2058327" cy="399733"/>
          </a:xfrm>
          <a:prstGeom prst="rect">
            <a:avLst/>
          </a:prstGeom>
          <a:noFill/>
          <a:ln>
            <a:noFill/>
          </a:ln>
        </p:spPr>
      </p:pic>
      <p:pic>
        <p:nvPicPr>
          <p:cNvPr id="14" name="Picture 13">
            <a:extLst>
              <a:ext uri="{FF2B5EF4-FFF2-40B4-BE49-F238E27FC236}">
                <a16:creationId xmlns:a16="http://schemas.microsoft.com/office/drawing/2014/main" id="{2FC97981-ED36-48E4-A20A-77444222160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619" y="5367225"/>
            <a:ext cx="2531999" cy="3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6127E58-6F4B-4992-8B2B-DC2D9CB3F32B}"/>
              </a:ext>
            </a:extLst>
          </p:cNvPr>
          <p:cNvSpPr txBox="1"/>
          <p:nvPr/>
        </p:nvSpPr>
        <p:spPr>
          <a:xfrm>
            <a:off x="1151620" y="3139150"/>
            <a:ext cx="6840760" cy="1292662"/>
          </a:xfrm>
          <a:prstGeom prst="rect">
            <a:avLst/>
          </a:prstGeom>
          <a:noFill/>
        </p:spPr>
        <p:txBody>
          <a:bodyPr wrap="square" rtlCol="0">
            <a:spAutoFit/>
          </a:bodyPr>
          <a:lstStyle/>
          <a:p>
            <a:pPr marL="203200" algn="ctr"/>
            <a:endParaRPr lang="en-GB" sz="1600" b="1" dirty="0">
              <a:latin typeface="Calibri" panose="020F0502020204030204" pitchFamily="34" charset="0"/>
              <a:cs typeface="Arial Bold" panose="020B0704020202020204" pitchFamily="34" charset="0"/>
            </a:endParaRPr>
          </a:p>
          <a:p>
            <a:pPr marL="203200" algn="ctr"/>
            <a:endParaRPr lang="en-GB" sz="1600" b="1" dirty="0">
              <a:latin typeface="Calibri" panose="020F0502020204030204" pitchFamily="34" charset="0"/>
              <a:cs typeface="Arial Bold" panose="020B0704020202020204" pitchFamily="34" charset="0"/>
            </a:endParaRPr>
          </a:p>
          <a:p>
            <a:pPr marL="203200" algn="ctr"/>
            <a:r>
              <a:rPr lang="en-GB" sz="1600" b="1" dirty="0">
                <a:latin typeface="Calibri" panose="020F0502020204030204" pitchFamily="34" charset="0"/>
                <a:cs typeface="Arial Bold" panose="020B0704020202020204" pitchFamily="34" charset="0"/>
              </a:rPr>
              <a:t>Pascal </a:t>
            </a:r>
            <a:r>
              <a:rPr lang="en-GB" sz="1600" b="1" dirty="0" err="1">
                <a:latin typeface="Calibri" panose="020F0502020204030204" pitchFamily="34" charset="0"/>
                <a:cs typeface="Arial Bold" panose="020B0704020202020204" pitchFamily="34" charset="0"/>
              </a:rPr>
              <a:t>Muriset</a:t>
            </a:r>
            <a:r>
              <a:rPr lang="en-GB" sz="1600" b="1" dirty="0">
                <a:latin typeface="Calibri" panose="020F0502020204030204" pitchFamily="34" charset="0"/>
                <a:cs typeface="Arial Bold" panose="020B0704020202020204" pitchFamily="34" charset="0"/>
              </a:rPr>
              <a:t> – ONUSIDA – </a:t>
            </a:r>
          </a:p>
          <a:p>
            <a:pPr marL="203200" algn="ctr"/>
            <a:r>
              <a:rPr lang="en-GB" sz="1600" b="1" dirty="0" err="1">
                <a:latin typeface="Calibri" panose="020F0502020204030204" pitchFamily="34" charset="0"/>
                <a:cs typeface="Arial Bold" panose="020B0704020202020204" pitchFamily="34" charset="0"/>
              </a:rPr>
              <a:t>Département</a:t>
            </a:r>
            <a:r>
              <a:rPr lang="en-GB" sz="1600" b="1" dirty="0">
                <a:latin typeface="Calibri" panose="020F0502020204030204" pitchFamily="34" charset="0"/>
                <a:cs typeface="Arial Bold" panose="020B0704020202020204" pitchFamily="34" charset="0"/>
              </a:rPr>
              <a:t> de </a:t>
            </a:r>
            <a:r>
              <a:rPr lang="fr-FR" sz="1600" b="1" dirty="0">
                <a:latin typeface="Calibri" panose="020F0502020204030204" pitchFamily="34" charset="0"/>
                <a:cs typeface="Arial Bold" panose="020B0704020202020204" pitchFamily="34" charset="0"/>
              </a:rPr>
              <a:t>mise en œuvre de la Stratégie d’accélération</a:t>
            </a:r>
          </a:p>
          <a:p>
            <a:endParaRPr lang="en-CH" dirty="0"/>
          </a:p>
        </p:txBody>
      </p:sp>
    </p:spTree>
    <p:extLst>
      <p:ext uri="{BB962C8B-B14F-4D97-AF65-F5344CB8AC3E}">
        <p14:creationId xmlns:p14="http://schemas.microsoft.com/office/powerpoint/2010/main" val="11297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94">
            <a:extLst>
              <a:ext uri="{FF2B5EF4-FFF2-40B4-BE49-F238E27FC236}">
                <a16:creationId xmlns:a16="http://schemas.microsoft.com/office/drawing/2014/main" id="{B5887909-69A4-4FE9-B259-5968AC66507A}"/>
              </a:ext>
            </a:extLst>
          </p:cNvPr>
          <p:cNvPicPr preferRelativeResize="0"/>
          <p:nvPr/>
        </p:nvPicPr>
        <p:blipFill rotWithShape="1">
          <a:blip r:embed="rId3">
            <a:alphaModFix/>
          </a:blip>
          <a:srcRect/>
          <a:stretch/>
        </p:blipFill>
        <p:spPr>
          <a:xfrm rot="20333144">
            <a:off x="2658102" y="1423442"/>
            <a:ext cx="3827800" cy="5204948"/>
          </a:xfrm>
          <a:prstGeom prst="rect">
            <a:avLst/>
          </a:prstGeom>
          <a:noFill/>
          <a:ln w="9525" cap="flat" cmpd="sng">
            <a:solidFill>
              <a:schemeClr val="dk1"/>
            </a:solidFill>
            <a:prstDash val="solid"/>
            <a:miter/>
            <a:headEnd type="none" w="med" len="med"/>
            <a:tailEnd type="none" w="med" len="med"/>
          </a:ln>
        </p:spPr>
      </p:pic>
      <p:pic>
        <p:nvPicPr>
          <p:cNvPr id="11" name="Picture 10">
            <a:extLst>
              <a:ext uri="{FF2B5EF4-FFF2-40B4-BE49-F238E27FC236}">
                <a16:creationId xmlns:a16="http://schemas.microsoft.com/office/drawing/2014/main" id="{BBE24D69-B8A5-430C-93BA-C0A47F33E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67" y="1708938"/>
            <a:ext cx="7079065" cy="4154293"/>
          </a:xfrm>
          <a:prstGeom prst="rect">
            <a:avLst/>
          </a:prstGeom>
        </p:spPr>
      </p:pic>
      <p:sp>
        <p:nvSpPr>
          <p:cNvPr id="12" name="Rectangle 11">
            <a:extLst>
              <a:ext uri="{FF2B5EF4-FFF2-40B4-BE49-F238E27FC236}">
                <a16:creationId xmlns:a16="http://schemas.microsoft.com/office/drawing/2014/main" id="{8AB57944-C23B-4246-ABD2-AACB0366D392}"/>
              </a:ext>
            </a:extLst>
          </p:cNvPr>
          <p:cNvSpPr/>
          <p:nvPr/>
        </p:nvSpPr>
        <p:spPr>
          <a:xfrm>
            <a:off x="1968563" y="332656"/>
            <a:ext cx="5206874" cy="800219"/>
          </a:xfrm>
          <a:prstGeom prst="rect">
            <a:avLst/>
          </a:prstGeom>
        </p:spPr>
        <p:txBody>
          <a:bodyPr wrap="none">
            <a:spAutoFit/>
          </a:bodyPr>
          <a:lstStyle/>
          <a:p>
            <a:pPr algn="ctr"/>
            <a:r>
              <a:rPr lang="en-US" sz="2300" dirty="0">
                <a:latin typeface="Arial Bold" charset="0"/>
                <a:ea typeface="MS PGothic" pitchFamily="34" charset="-128"/>
                <a:cs typeface="Arial Bold" charset="0"/>
              </a:rPr>
              <a:t>Signature de la Déclaration de Paris</a:t>
            </a:r>
          </a:p>
          <a:p>
            <a:pPr algn="ctr"/>
            <a:r>
              <a:rPr lang="en-US" sz="2300" dirty="0">
                <a:latin typeface="Arial Bold" charset="0"/>
                <a:ea typeface="MS PGothic" pitchFamily="34" charset="-128"/>
                <a:cs typeface="Arial Bold" charset="0"/>
              </a:rPr>
              <a:t>1er </a:t>
            </a:r>
            <a:r>
              <a:rPr lang="en-US" sz="2300" dirty="0" err="1">
                <a:latin typeface="Arial Bold" charset="0"/>
                <a:ea typeface="MS PGothic" pitchFamily="34" charset="-128"/>
                <a:cs typeface="Arial Bold" charset="0"/>
              </a:rPr>
              <a:t>décembre</a:t>
            </a:r>
            <a:r>
              <a:rPr lang="en-US" sz="2300" dirty="0">
                <a:latin typeface="Arial Bold" charset="0"/>
                <a:ea typeface="MS PGothic" pitchFamily="34" charset="-128"/>
                <a:cs typeface="Arial Bold" charset="0"/>
              </a:rPr>
              <a:t> 2014</a:t>
            </a:r>
            <a:endParaRPr lang="en-GB" sz="2300" dirty="0"/>
          </a:p>
        </p:txBody>
      </p:sp>
      <p:pic>
        <p:nvPicPr>
          <p:cNvPr id="13" name="Picture 12">
            <a:extLst>
              <a:ext uri="{FF2B5EF4-FFF2-40B4-BE49-F238E27FC236}">
                <a16:creationId xmlns:a16="http://schemas.microsoft.com/office/drawing/2014/main" id="{C02471A0-6B6C-43AA-B8A9-23475EB7DD5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354341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9CFD29AA-A282-4FAF-BAF8-8AE5388ABB36}"/>
              </a:ext>
            </a:extLst>
          </p:cNvPr>
          <p:cNvGraphicFramePr>
            <a:graphicFrameLocks noGrp="1"/>
          </p:cNvGraphicFramePr>
          <p:nvPr>
            <p:ph idx="1"/>
            <p:extLst>
              <p:ext uri="{D42A27DB-BD31-4B8C-83A1-F6EECF244321}">
                <p14:modId xmlns:p14="http://schemas.microsoft.com/office/powerpoint/2010/main" val="729281705"/>
              </p:ext>
            </p:extLst>
          </p:nvPr>
        </p:nvGraphicFramePr>
        <p:xfrm>
          <a:off x="-540568" y="90911"/>
          <a:ext cx="10225136" cy="6676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24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240590-B0AD-48ED-8604-037967EA65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
        <p:nvSpPr>
          <p:cNvPr id="6" name="Rectangle 5">
            <a:extLst>
              <a:ext uri="{FF2B5EF4-FFF2-40B4-BE49-F238E27FC236}">
                <a16:creationId xmlns:a16="http://schemas.microsoft.com/office/drawing/2014/main" id="{9D3D8BF0-6CC8-41DB-94AB-05C0DFAECC13}"/>
              </a:ext>
            </a:extLst>
          </p:cNvPr>
          <p:cNvSpPr/>
          <p:nvPr/>
        </p:nvSpPr>
        <p:spPr>
          <a:xfrm>
            <a:off x="-80877" y="404664"/>
            <a:ext cx="9305753" cy="446276"/>
          </a:xfrm>
          <a:prstGeom prst="rect">
            <a:avLst/>
          </a:prstGeom>
        </p:spPr>
        <p:txBody>
          <a:bodyPr wrap="none">
            <a:spAutoFit/>
          </a:bodyPr>
          <a:lstStyle/>
          <a:p>
            <a:r>
              <a:rPr lang="fr-FR" sz="2300" dirty="0">
                <a:latin typeface="Arial Bold" charset="0"/>
                <a:ea typeface="MS PGothic" pitchFamily="34" charset="-128"/>
                <a:cs typeface="Arial Bold" charset="0"/>
              </a:rPr>
              <a:t>La Déclaration politique des Nations Unies 2016 sur la fin du sida</a:t>
            </a:r>
          </a:p>
        </p:txBody>
      </p:sp>
      <p:pic>
        <p:nvPicPr>
          <p:cNvPr id="7" name="Picture 2" descr="http://www.unaids.org/sites/default/files/20160608_opening_960.jpg">
            <a:extLst>
              <a:ext uri="{FF2B5EF4-FFF2-40B4-BE49-F238E27FC236}">
                <a16:creationId xmlns:a16="http://schemas.microsoft.com/office/drawing/2014/main" id="{9BAB2CFF-147F-4E58-BCBA-F6ADFFD8B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300" y="1412776"/>
            <a:ext cx="7375398" cy="416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30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0A7F49A-B7F6-4EE9-B853-FAE007E1F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43" y="974209"/>
            <a:ext cx="7509914" cy="490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2E869F24-A220-40A9-8850-347FFEBE405D}"/>
              </a:ext>
            </a:extLst>
          </p:cNvPr>
          <p:cNvSpPr/>
          <p:nvPr/>
        </p:nvSpPr>
        <p:spPr>
          <a:xfrm>
            <a:off x="2633020" y="332656"/>
            <a:ext cx="3877985" cy="446276"/>
          </a:xfrm>
          <a:prstGeom prst="rect">
            <a:avLst/>
          </a:prstGeom>
        </p:spPr>
        <p:txBody>
          <a:bodyPr wrap="none">
            <a:spAutoFit/>
          </a:bodyPr>
          <a:lstStyle/>
          <a:p>
            <a:pPr algn="ctr"/>
            <a:r>
              <a:rPr lang="en-US" sz="2300" dirty="0">
                <a:latin typeface="Arial Bold" charset="0"/>
                <a:ea typeface="MS PGothic" pitchFamily="34" charset="-128"/>
                <a:cs typeface="Arial Bold" charset="0"/>
              </a:rPr>
              <a:t>Fort engagement politique</a:t>
            </a:r>
            <a:endParaRPr lang="en-GB" sz="2300" dirty="0"/>
          </a:p>
        </p:txBody>
      </p:sp>
      <p:pic>
        <p:nvPicPr>
          <p:cNvPr id="6" name="Picture 5">
            <a:extLst>
              <a:ext uri="{FF2B5EF4-FFF2-40B4-BE49-F238E27FC236}">
                <a16:creationId xmlns:a16="http://schemas.microsoft.com/office/drawing/2014/main" id="{41070425-A3D5-4B37-ABB0-5482370E0B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222291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A24272-B4DC-4263-870C-C488410373A8}"/>
              </a:ext>
            </a:extLst>
          </p:cNvPr>
          <p:cNvSpPr/>
          <p:nvPr/>
        </p:nvSpPr>
        <p:spPr>
          <a:xfrm>
            <a:off x="251520" y="1052736"/>
            <a:ext cx="8568952" cy="48245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8086CF33-6FFD-4ED5-9F79-7B6E942F9496}"/>
              </a:ext>
            </a:extLst>
          </p:cNvPr>
          <p:cNvSpPr/>
          <p:nvPr/>
        </p:nvSpPr>
        <p:spPr>
          <a:xfrm>
            <a:off x="3000113" y="332656"/>
            <a:ext cx="3143809" cy="446276"/>
          </a:xfrm>
          <a:prstGeom prst="rect">
            <a:avLst/>
          </a:prstGeom>
        </p:spPr>
        <p:txBody>
          <a:bodyPr wrap="none">
            <a:spAutoFit/>
          </a:bodyPr>
          <a:lstStyle/>
          <a:p>
            <a:pPr algn="ctr"/>
            <a:r>
              <a:rPr lang="en-US" sz="2300" dirty="0">
                <a:latin typeface="Arial Bold" charset="0"/>
                <a:ea typeface="MS PGothic" pitchFamily="34" charset="-128"/>
                <a:cs typeface="Arial Bold" charset="0"/>
              </a:rPr>
              <a:t>Les </a:t>
            </a:r>
            <a:r>
              <a:rPr lang="en-US" sz="2200" kern="1200" dirty="0">
                <a:latin typeface="Arial Bold" charset="0"/>
                <a:ea typeface="MS PGothic" pitchFamily="34" charset="-128"/>
                <a:cs typeface="Arial Bold" charset="0"/>
              </a:rPr>
              <a:t>villes</a:t>
            </a:r>
            <a:r>
              <a:rPr lang="en-US" sz="2300" dirty="0">
                <a:latin typeface="Arial Bold" charset="0"/>
                <a:ea typeface="MS PGothic" pitchFamily="34" charset="-128"/>
                <a:cs typeface="Arial Bold" charset="0"/>
              </a:rPr>
              <a:t> </a:t>
            </a:r>
            <a:r>
              <a:rPr lang="en-US" sz="2300" dirty="0" err="1">
                <a:latin typeface="Arial Bold" charset="0"/>
                <a:ea typeface="MS PGothic" pitchFamily="34" charset="-128"/>
                <a:cs typeface="Arial Bold" charset="0"/>
              </a:rPr>
              <a:t>signataires</a:t>
            </a:r>
            <a:endParaRPr lang="en-GB" sz="2300" dirty="0"/>
          </a:p>
        </p:txBody>
      </p:sp>
      <p:grpSp>
        <p:nvGrpSpPr>
          <p:cNvPr id="5" name="Group 4">
            <a:extLst>
              <a:ext uri="{FF2B5EF4-FFF2-40B4-BE49-F238E27FC236}">
                <a16:creationId xmlns:a16="http://schemas.microsoft.com/office/drawing/2014/main" id="{6E099194-7A79-4E67-B13F-942118A1F58D}"/>
              </a:ext>
            </a:extLst>
          </p:cNvPr>
          <p:cNvGrpSpPr/>
          <p:nvPr/>
        </p:nvGrpSpPr>
        <p:grpSpPr>
          <a:xfrm>
            <a:off x="467544" y="1278514"/>
            <a:ext cx="8000000" cy="5134666"/>
            <a:chOff x="607996" y="1080000"/>
            <a:chExt cx="9000000" cy="5134666"/>
          </a:xfrm>
        </p:grpSpPr>
        <p:sp>
          <p:nvSpPr>
            <p:cNvPr id="8" name="Rectangle 7">
              <a:extLst>
                <a:ext uri="{FF2B5EF4-FFF2-40B4-BE49-F238E27FC236}">
                  <a16:creationId xmlns:a16="http://schemas.microsoft.com/office/drawing/2014/main" id="{E768AFB5-0A0A-4F52-9218-1BDA1941DB26}"/>
                </a:ext>
              </a:extLst>
            </p:cNvPr>
            <p:cNvSpPr/>
            <p:nvPr/>
          </p:nvSpPr>
          <p:spPr>
            <a:xfrm>
              <a:off x="608400" y="6030000"/>
              <a:ext cx="8855580" cy="184666"/>
            </a:xfrm>
            <a:prstGeom prst="rect">
              <a:avLst/>
            </a:prstGeom>
          </p:spPr>
          <p:txBody>
            <a:bodyPr wrap="square">
              <a:spAutoFit/>
            </a:bodyPr>
            <a:lstStyle/>
            <a:p>
              <a:pPr fontAlgn="base">
                <a:spcBef>
                  <a:spcPct val="0"/>
                </a:spcBef>
                <a:spcAft>
                  <a:spcPct val="0"/>
                </a:spcAft>
              </a:pPr>
              <a:r>
                <a:rPr lang="en-US" sz="600" kern="1200" dirty="0">
                  <a:solidFill>
                    <a:prstClr val="black"/>
                  </a:solidFill>
                  <a:latin typeface="Arial" charset="0"/>
                  <a:ea typeface="ＭＳ Ｐゴシック" pitchFamily="34" charset="-128"/>
                  <a:cs typeface="+mn-cs"/>
                </a:rPr>
                <a:t>Source: UNAIDS 2017.</a:t>
              </a:r>
            </a:p>
          </p:txBody>
        </p:sp>
        <p:grpSp>
          <p:nvGrpSpPr>
            <p:cNvPr id="9" name="Group 8">
              <a:extLst>
                <a:ext uri="{FF2B5EF4-FFF2-40B4-BE49-F238E27FC236}">
                  <a16:creationId xmlns:a16="http://schemas.microsoft.com/office/drawing/2014/main" id="{C0F8DB34-DD83-4688-9F3F-48D1725BEE21}"/>
                </a:ext>
              </a:extLst>
            </p:cNvPr>
            <p:cNvGrpSpPr/>
            <p:nvPr/>
          </p:nvGrpSpPr>
          <p:grpSpPr>
            <a:xfrm>
              <a:off x="607996" y="1080000"/>
              <a:ext cx="9000000" cy="4375562"/>
              <a:chOff x="607996" y="1008000"/>
              <a:chExt cx="9000000" cy="4375562"/>
            </a:xfrm>
          </p:grpSpPr>
          <p:grpSp>
            <p:nvGrpSpPr>
              <p:cNvPr id="10" name="Group 9">
                <a:extLst>
                  <a:ext uri="{FF2B5EF4-FFF2-40B4-BE49-F238E27FC236}">
                    <a16:creationId xmlns:a16="http://schemas.microsoft.com/office/drawing/2014/main" id="{F257583C-D289-45D8-98F9-02DE30A80A03}"/>
                  </a:ext>
                </a:extLst>
              </p:cNvPr>
              <p:cNvGrpSpPr>
                <a:grpSpLocks noChangeAspect="1"/>
              </p:cNvGrpSpPr>
              <p:nvPr/>
            </p:nvGrpSpPr>
            <p:grpSpPr>
              <a:xfrm>
                <a:off x="607996" y="1008000"/>
                <a:ext cx="9000000" cy="4375562"/>
                <a:chOff x="0" y="0"/>
                <a:chExt cx="15278400" cy="7427913"/>
              </a:xfrm>
            </p:grpSpPr>
            <p:pic>
              <p:nvPicPr>
                <p:cNvPr id="12" name="Picture 2">
                  <a:extLst>
                    <a:ext uri="{FF2B5EF4-FFF2-40B4-BE49-F238E27FC236}">
                      <a16:creationId xmlns:a16="http://schemas.microsoft.com/office/drawing/2014/main" id="{A26EBA70-1BEE-45AB-A8C5-F7E52534D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33038" cy="742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65A6FF80-B2C8-4859-B99F-B589256007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 r="3"/>
                <a:stretch/>
              </p:blipFill>
              <p:spPr bwMode="auto">
                <a:xfrm>
                  <a:off x="9792000" y="75600"/>
                  <a:ext cx="5486400" cy="668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2">
                <a:extLst>
                  <a:ext uri="{FF2B5EF4-FFF2-40B4-BE49-F238E27FC236}">
                    <a16:creationId xmlns:a16="http://schemas.microsoft.com/office/drawing/2014/main" id="{B3046BFB-B3F1-4CCC-95AB-4F9590AA1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00" y="4230000"/>
                <a:ext cx="137257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14" name="Picture 13">
            <a:extLst>
              <a:ext uri="{FF2B5EF4-FFF2-40B4-BE49-F238E27FC236}">
                <a16:creationId xmlns:a16="http://schemas.microsoft.com/office/drawing/2014/main" id="{E950BBC4-DD3E-43ED-9AD2-DED48199E23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419145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94C334-1301-4F12-83AA-19E7918943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graphicFrame>
        <p:nvGraphicFramePr>
          <p:cNvPr id="4" name="Content Placeholder 3">
            <a:extLst>
              <a:ext uri="{FF2B5EF4-FFF2-40B4-BE49-F238E27FC236}">
                <a16:creationId xmlns:a16="http://schemas.microsoft.com/office/drawing/2014/main" id="{66F8BDB3-44C5-467E-8A2E-9D1E62D8EE97}"/>
              </a:ext>
            </a:extLst>
          </p:cNvPr>
          <p:cNvGraphicFramePr>
            <a:graphicFrameLocks noGrp="1"/>
          </p:cNvGraphicFramePr>
          <p:nvPr>
            <p:ph idx="1"/>
            <p:extLst>
              <p:ext uri="{D42A27DB-BD31-4B8C-83A1-F6EECF244321}">
                <p14:modId xmlns:p14="http://schemas.microsoft.com/office/powerpoint/2010/main" val="2135283489"/>
              </p:ext>
            </p:extLst>
          </p:nvPr>
        </p:nvGraphicFramePr>
        <p:xfrm>
          <a:off x="0" y="384820"/>
          <a:ext cx="9361040" cy="64731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018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EFCB6CC-4B3A-4A29-B310-FB97F051DC62}"/>
              </a:ext>
            </a:extLst>
          </p:cNvPr>
          <p:cNvGrpSpPr/>
          <p:nvPr/>
        </p:nvGrpSpPr>
        <p:grpSpPr>
          <a:xfrm>
            <a:off x="755576" y="476672"/>
            <a:ext cx="3456384" cy="3096344"/>
            <a:chOff x="7084" y="46710"/>
            <a:chExt cx="2123402" cy="1917351"/>
          </a:xfrm>
        </p:grpSpPr>
        <p:sp>
          <p:nvSpPr>
            <p:cNvPr id="6" name="Oval 5">
              <a:extLst>
                <a:ext uri="{FF2B5EF4-FFF2-40B4-BE49-F238E27FC236}">
                  <a16:creationId xmlns:a16="http://schemas.microsoft.com/office/drawing/2014/main" id="{F00C7810-6787-4863-96E9-58AF4D277B42}"/>
                </a:ext>
              </a:extLst>
            </p:cNvPr>
            <p:cNvSpPr/>
            <p:nvPr/>
          </p:nvSpPr>
          <p:spPr>
            <a:xfrm>
              <a:off x="7084" y="46710"/>
              <a:ext cx="2123402" cy="19173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3C39BD02-56BC-4A34-8AF6-124489F5D48A}"/>
                </a:ext>
              </a:extLst>
            </p:cNvPr>
            <p:cNvSpPr txBox="1"/>
            <p:nvPr/>
          </p:nvSpPr>
          <p:spPr>
            <a:xfrm>
              <a:off x="318049" y="327500"/>
              <a:ext cx="1501472" cy="135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H" sz="3600" b="1" kern="1200" dirty="0"/>
                <a:t>S’associent</a:t>
              </a:r>
              <a:endParaRPr lang="en-CH" sz="2000" b="1" kern="1200" dirty="0"/>
            </a:p>
          </p:txBody>
        </p:sp>
      </p:grpSp>
      <p:sp>
        <p:nvSpPr>
          <p:cNvPr id="11" name="Rectangle: Rounded Corners 10">
            <a:extLst>
              <a:ext uri="{FF2B5EF4-FFF2-40B4-BE49-F238E27FC236}">
                <a16:creationId xmlns:a16="http://schemas.microsoft.com/office/drawing/2014/main" id="{C9717C87-0F68-43FE-B4BC-0D5C59D17E51}"/>
              </a:ext>
            </a:extLst>
          </p:cNvPr>
          <p:cNvSpPr/>
          <p:nvPr/>
        </p:nvSpPr>
        <p:spPr>
          <a:xfrm>
            <a:off x="5652120" y="548680"/>
            <a:ext cx="2736304" cy="576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C96147A8-6B84-446F-A9ED-F1330ACACA8D}"/>
              </a:ext>
            </a:extLst>
          </p:cNvPr>
          <p:cNvSpPr/>
          <p:nvPr/>
        </p:nvSpPr>
        <p:spPr>
          <a:xfrm>
            <a:off x="5652120" y="901200"/>
            <a:ext cx="2736304" cy="5016758"/>
          </a:xfrm>
          <a:prstGeom prst="rect">
            <a:avLst/>
          </a:prstGeom>
        </p:spPr>
        <p:txBody>
          <a:bodyPr wrap="square">
            <a:spAutoFit/>
          </a:bodyPr>
          <a:lstStyle/>
          <a:p>
            <a:endParaRPr lang="en-GB" i="1" kern="1200" dirty="0">
              <a:solidFill>
                <a:schemeClr val="bg1"/>
              </a:solidFill>
            </a:endParaRPr>
          </a:p>
          <a:p>
            <a:r>
              <a:rPr lang="en-GB" sz="1800" i="1" kern="1200" dirty="0">
                <a:solidFill>
                  <a:schemeClr val="bg1"/>
                </a:solidFill>
              </a:rPr>
              <a:t>“Nous </a:t>
            </a:r>
            <a:r>
              <a:rPr lang="en-GB" sz="1800" i="1" kern="1200" dirty="0" err="1">
                <a:solidFill>
                  <a:schemeClr val="bg1"/>
                </a:solidFill>
              </a:rPr>
              <a:t>avons</a:t>
            </a:r>
            <a:r>
              <a:rPr lang="en-GB" sz="1800" i="1" kern="1200" dirty="0">
                <a:solidFill>
                  <a:schemeClr val="bg1"/>
                </a:solidFill>
              </a:rPr>
              <a:t> </a:t>
            </a:r>
            <a:r>
              <a:rPr lang="en-GB" sz="1800" i="1" kern="1200" dirty="0" err="1">
                <a:solidFill>
                  <a:schemeClr val="bg1"/>
                </a:solidFill>
              </a:rPr>
              <a:t>établi</a:t>
            </a:r>
            <a:r>
              <a:rPr lang="en-GB" sz="1800" i="1" kern="1200" dirty="0">
                <a:solidFill>
                  <a:schemeClr val="bg1"/>
                </a:solidFill>
              </a:rPr>
              <a:t> des alliances avec les ONG locales qui </a:t>
            </a:r>
            <a:r>
              <a:rPr lang="en-GB" sz="1800" i="1" kern="1200" dirty="0" err="1">
                <a:solidFill>
                  <a:schemeClr val="bg1"/>
                </a:solidFill>
              </a:rPr>
              <a:t>peuvent</a:t>
            </a:r>
            <a:r>
              <a:rPr lang="en-GB" sz="1800" i="1" kern="1200" dirty="0">
                <a:solidFill>
                  <a:schemeClr val="bg1"/>
                </a:solidFill>
              </a:rPr>
              <a:t> realiser un travail de </a:t>
            </a:r>
            <a:r>
              <a:rPr lang="en-GB" sz="1800" i="1" kern="1200" dirty="0" err="1">
                <a:solidFill>
                  <a:schemeClr val="bg1"/>
                </a:solidFill>
              </a:rPr>
              <a:t>meilleure</a:t>
            </a:r>
            <a:r>
              <a:rPr lang="en-GB" sz="1800" i="1" kern="1200" dirty="0">
                <a:solidFill>
                  <a:schemeClr val="bg1"/>
                </a:solidFill>
              </a:rPr>
              <a:t> </a:t>
            </a:r>
            <a:r>
              <a:rPr lang="en-GB" sz="1800" i="1" kern="1200" dirty="0" err="1">
                <a:solidFill>
                  <a:schemeClr val="bg1"/>
                </a:solidFill>
              </a:rPr>
              <a:t>qualité</a:t>
            </a:r>
            <a:r>
              <a:rPr lang="en-GB" sz="1800" i="1" kern="1200" dirty="0">
                <a:solidFill>
                  <a:schemeClr val="bg1"/>
                </a:solidFill>
              </a:rPr>
              <a:t> que le </a:t>
            </a:r>
            <a:r>
              <a:rPr lang="en-GB" sz="1800" i="1" kern="1200" dirty="0" err="1">
                <a:solidFill>
                  <a:schemeClr val="bg1"/>
                </a:solidFill>
              </a:rPr>
              <a:t>gouvernement</a:t>
            </a:r>
            <a:r>
              <a:rPr lang="en-GB" sz="1800" i="1" kern="1200" dirty="0">
                <a:solidFill>
                  <a:schemeClr val="bg1"/>
                </a:solidFill>
              </a:rPr>
              <a:t> local </a:t>
            </a:r>
            <a:r>
              <a:rPr lang="en-GB" sz="1800" i="1" kern="1200" dirty="0" err="1">
                <a:solidFill>
                  <a:schemeClr val="bg1"/>
                </a:solidFill>
              </a:rPr>
              <a:t>travaillant</a:t>
            </a:r>
            <a:r>
              <a:rPr lang="en-GB" sz="1800" i="1" kern="1200" dirty="0">
                <a:solidFill>
                  <a:schemeClr val="bg1"/>
                </a:solidFill>
              </a:rPr>
              <a:t> </a:t>
            </a:r>
            <a:r>
              <a:rPr lang="en-GB" sz="1800" i="1" kern="1200" dirty="0" err="1">
                <a:solidFill>
                  <a:schemeClr val="bg1"/>
                </a:solidFill>
              </a:rPr>
              <a:t>seul</a:t>
            </a:r>
            <a:r>
              <a:rPr lang="en-GB" sz="1800" i="1" kern="1200" dirty="0">
                <a:solidFill>
                  <a:schemeClr val="bg1"/>
                </a:solidFill>
              </a:rPr>
              <a:t>, et </a:t>
            </a:r>
            <a:r>
              <a:rPr lang="en-GB" sz="1800" i="1" kern="1200" dirty="0" err="1">
                <a:solidFill>
                  <a:schemeClr val="bg1"/>
                </a:solidFill>
              </a:rPr>
              <a:t>elle</a:t>
            </a:r>
            <a:r>
              <a:rPr lang="en-GB" sz="1800" i="1" kern="1200" dirty="0">
                <a:solidFill>
                  <a:schemeClr val="bg1"/>
                </a:solidFill>
              </a:rPr>
              <a:t> </a:t>
            </a:r>
            <a:r>
              <a:rPr lang="en-GB" sz="1800" i="1" kern="1200" dirty="0" err="1">
                <a:solidFill>
                  <a:schemeClr val="bg1"/>
                </a:solidFill>
              </a:rPr>
              <a:t>peuvent</a:t>
            </a:r>
            <a:r>
              <a:rPr lang="en-GB" sz="1800" i="1" kern="1200" dirty="0">
                <a:solidFill>
                  <a:schemeClr val="bg1"/>
                </a:solidFill>
              </a:rPr>
              <a:t> faire plus </a:t>
            </a:r>
            <a:r>
              <a:rPr lang="en-GB" sz="1800" i="1" kern="1200" dirty="0" err="1">
                <a:solidFill>
                  <a:schemeClr val="bg1"/>
                </a:solidFill>
              </a:rPr>
              <a:t>si</a:t>
            </a:r>
            <a:r>
              <a:rPr lang="en-GB" sz="1800" i="1" kern="1200" dirty="0">
                <a:solidFill>
                  <a:schemeClr val="bg1"/>
                </a:solidFill>
              </a:rPr>
              <a:t> nous les </a:t>
            </a:r>
            <a:r>
              <a:rPr lang="en-GB" sz="1800" i="1" kern="1200" dirty="0" err="1">
                <a:solidFill>
                  <a:schemeClr val="bg1"/>
                </a:solidFill>
              </a:rPr>
              <a:t>aidons</a:t>
            </a:r>
            <a:r>
              <a:rPr lang="en-GB" sz="1800" i="1" kern="1200" dirty="0">
                <a:solidFill>
                  <a:schemeClr val="bg1"/>
                </a:solidFill>
              </a:rPr>
              <a:t> et </a:t>
            </a:r>
            <a:r>
              <a:rPr lang="en-GB" sz="1800" i="1" kern="1200" dirty="0" err="1">
                <a:solidFill>
                  <a:schemeClr val="bg1"/>
                </a:solidFill>
              </a:rPr>
              <a:t>travaillons</a:t>
            </a:r>
            <a:r>
              <a:rPr lang="en-GB" sz="1800" i="1" kern="1200" dirty="0">
                <a:solidFill>
                  <a:schemeClr val="bg1"/>
                </a:solidFill>
              </a:rPr>
              <a:t> ensemble, pour </a:t>
            </a:r>
            <a:r>
              <a:rPr lang="en-GB" sz="1800" i="1" kern="1200" dirty="0" err="1">
                <a:solidFill>
                  <a:schemeClr val="bg1"/>
                </a:solidFill>
              </a:rPr>
              <a:t>atteindre</a:t>
            </a:r>
            <a:r>
              <a:rPr lang="en-GB" sz="1800" i="1" kern="1200" dirty="0">
                <a:solidFill>
                  <a:schemeClr val="bg1"/>
                </a:solidFill>
              </a:rPr>
              <a:t> les </a:t>
            </a:r>
            <a:r>
              <a:rPr lang="en-GB" sz="1800" i="1" kern="1200" dirty="0" err="1">
                <a:solidFill>
                  <a:schemeClr val="bg1"/>
                </a:solidFill>
              </a:rPr>
              <a:t>objectifs</a:t>
            </a:r>
            <a:r>
              <a:rPr lang="en-GB" sz="1800" i="1" kern="1200" dirty="0">
                <a:solidFill>
                  <a:schemeClr val="bg1"/>
                </a:solidFill>
              </a:rPr>
              <a:t> de la </a:t>
            </a:r>
            <a:r>
              <a:rPr lang="en-GB" sz="1800" i="1" kern="1200" dirty="0" err="1">
                <a:solidFill>
                  <a:schemeClr val="bg1"/>
                </a:solidFill>
              </a:rPr>
              <a:t>Déclaration</a:t>
            </a:r>
            <a:r>
              <a:rPr lang="en-GB" sz="1800" i="1" kern="1200" dirty="0">
                <a:solidFill>
                  <a:schemeClr val="bg1"/>
                </a:solidFill>
              </a:rPr>
              <a:t> de Paris.” </a:t>
            </a:r>
          </a:p>
          <a:p>
            <a:endParaRPr lang="en-GB" sz="1800" i="1" kern="1200" dirty="0">
              <a:solidFill>
                <a:schemeClr val="bg1"/>
              </a:solidFill>
            </a:endParaRPr>
          </a:p>
          <a:p>
            <a:pPr algn="r"/>
            <a:r>
              <a:rPr lang="en-GB" sz="1800" i="1" kern="1200" dirty="0">
                <a:solidFill>
                  <a:schemeClr val="bg1"/>
                </a:solidFill>
              </a:rPr>
              <a:t>José Isabel </a:t>
            </a:r>
            <a:r>
              <a:rPr lang="en-GB" sz="1800" i="1" kern="1200" dirty="0" err="1">
                <a:solidFill>
                  <a:schemeClr val="bg1"/>
                </a:solidFill>
              </a:rPr>
              <a:t>Blandón</a:t>
            </a:r>
            <a:r>
              <a:rPr lang="en-GB" sz="1800" i="1" kern="1200" dirty="0">
                <a:solidFill>
                  <a:schemeClr val="bg1"/>
                </a:solidFill>
              </a:rPr>
              <a:t> Figueroa, Maire du District de Panama</a:t>
            </a:r>
            <a:endParaRPr lang="fr-FR" sz="1800" dirty="0">
              <a:solidFill>
                <a:schemeClr val="bg1"/>
              </a:solidFill>
            </a:endParaRPr>
          </a:p>
        </p:txBody>
      </p:sp>
      <p:pic>
        <p:nvPicPr>
          <p:cNvPr id="12" name="Picture 11">
            <a:extLst>
              <a:ext uri="{FF2B5EF4-FFF2-40B4-BE49-F238E27FC236}">
                <a16:creationId xmlns:a16="http://schemas.microsoft.com/office/drawing/2014/main" id="{65CFE32B-DCC2-4F42-ADF4-D84C9A4E55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83704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EFCB6CC-4B3A-4A29-B310-FB97F051DC62}"/>
              </a:ext>
            </a:extLst>
          </p:cNvPr>
          <p:cNvGrpSpPr/>
          <p:nvPr/>
        </p:nvGrpSpPr>
        <p:grpSpPr>
          <a:xfrm>
            <a:off x="755576" y="476672"/>
            <a:ext cx="3456384" cy="3096344"/>
            <a:chOff x="7084" y="46710"/>
            <a:chExt cx="2123402" cy="1917351"/>
          </a:xfrm>
        </p:grpSpPr>
        <p:sp>
          <p:nvSpPr>
            <p:cNvPr id="6" name="Oval 5">
              <a:extLst>
                <a:ext uri="{FF2B5EF4-FFF2-40B4-BE49-F238E27FC236}">
                  <a16:creationId xmlns:a16="http://schemas.microsoft.com/office/drawing/2014/main" id="{F00C7810-6787-4863-96E9-58AF4D277B42}"/>
                </a:ext>
              </a:extLst>
            </p:cNvPr>
            <p:cNvSpPr/>
            <p:nvPr/>
          </p:nvSpPr>
          <p:spPr>
            <a:xfrm>
              <a:off x="7084" y="46710"/>
              <a:ext cx="2123402" cy="19173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3C39BD02-56BC-4A34-8AF6-124489F5D48A}"/>
                </a:ext>
              </a:extLst>
            </p:cNvPr>
            <p:cNvSpPr txBox="1"/>
            <p:nvPr/>
          </p:nvSpPr>
          <p:spPr>
            <a:xfrm>
              <a:off x="318049" y="327500"/>
              <a:ext cx="1501472" cy="13557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r>
                <a:rPr lang="fr-CH" sz="2800" dirty="0"/>
                <a:t>Combattent la stigmatisation et la discrimination</a:t>
              </a:r>
              <a:endParaRPr lang="en-CH" sz="2800" dirty="0"/>
            </a:p>
          </p:txBody>
        </p:sp>
      </p:grpSp>
      <p:sp>
        <p:nvSpPr>
          <p:cNvPr id="11" name="Rectangle: Rounded Corners 10">
            <a:extLst>
              <a:ext uri="{FF2B5EF4-FFF2-40B4-BE49-F238E27FC236}">
                <a16:creationId xmlns:a16="http://schemas.microsoft.com/office/drawing/2014/main" id="{C9717C87-0F68-43FE-B4BC-0D5C59D17E51}"/>
              </a:ext>
            </a:extLst>
          </p:cNvPr>
          <p:cNvSpPr/>
          <p:nvPr/>
        </p:nvSpPr>
        <p:spPr>
          <a:xfrm>
            <a:off x="5652120" y="548680"/>
            <a:ext cx="2736304" cy="576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C96147A8-6B84-446F-A9ED-F1330ACACA8D}"/>
              </a:ext>
            </a:extLst>
          </p:cNvPr>
          <p:cNvSpPr/>
          <p:nvPr/>
        </p:nvSpPr>
        <p:spPr>
          <a:xfrm>
            <a:off x="5652120" y="901200"/>
            <a:ext cx="2736304" cy="4185761"/>
          </a:xfrm>
          <a:prstGeom prst="rect">
            <a:avLst/>
          </a:prstGeom>
        </p:spPr>
        <p:txBody>
          <a:bodyPr wrap="square">
            <a:spAutoFit/>
          </a:bodyPr>
          <a:lstStyle/>
          <a:p>
            <a:endParaRPr lang="en-GB" i="1" kern="1200" dirty="0">
              <a:solidFill>
                <a:schemeClr val="bg1"/>
              </a:solidFill>
            </a:endParaRPr>
          </a:p>
          <a:p>
            <a:r>
              <a:rPr lang="en-GB" sz="1800" i="1" kern="1200" dirty="0">
                <a:solidFill>
                  <a:schemeClr val="bg1"/>
                </a:solidFill>
              </a:rPr>
              <a:t>“ </a:t>
            </a:r>
            <a:r>
              <a:rPr lang="fr-FR" sz="1800" i="1" kern="1200" dirty="0">
                <a:solidFill>
                  <a:schemeClr val="bg1"/>
                </a:solidFill>
              </a:rPr>
              <a:t>En signant cette déclaration, nous nous engageons à faire en sorte que ces services soient accessibles à tous de manière équitable et efficace. L’enjeu ne concerne pas seulement le VIH, c’est une question de santé en général. </a:t>
            </a:r>
            <a:r>
              <a:rPr lang="en-GB" sz="1800" i="1" kern="1200" dirty="0">
                <a:solidFill>
                  <a:schemeClr val="bg1"/>
                </a:solidFill>
              </a:rPr>
              <a:t>”</a:t>
            </a:r>
            <a:endParaRPr lang="fr-FR" sz="1800" kern="1200" dirty="0">
              <a:solidFill>
                <a:schemeClr val="tx1"/>
              </a:solidFill>
            </a:endParaRPr>
          </a:p>
          <a:p>
            <a:endParaRPr lang="en-GB" sz="1800" i="1" kern="1200" dirty="0">
              <a:solidFill>
                <a:schemeClr val="bg1"/>
              </a:solidFill>
            </a:endParaRPr>
          </a:p>
          <a:p>
            <a:pPr algn="r"/>
            <a:r>
              <a:rPr lang="fr-FR" sz="1800" i="1" kern="1200" dirty="0">
                <a:solidFill>
                  <a:schemeClr val="bg1"/>
                </a:solidFill>
              </a:rPr>
              <a:t>Alain Juppé, Maire de Bordeaux</a:t>
            </a:r>
          </a:p>
        </p:txBody>
      </p:sp>
      <p:pic>
        <p:nvPicPr>
          <p:cNvPr id="12" name="Picture 11">
            <a:extLst>
              <a:ext uri="{FF2B5EF4-FFF2-40B4-BE49-F238E27FC236}">
                <a16:creationId xmlns:a16="http://schemas.microsoft.com/office/drawing/2014/main" id="{65CFE32B-DCC2-4F42-ADF4-D84C9A4E55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289748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4C66-8F4B-44F1-8DC9-8DC246E66843}"/>
              </a:ext>
            </a:extLst>
          </p:cNvPr>
          <p:cNvSpPr/>
          <p:nvPr/>
        </p:nvSpPr>
        <p:spPr>
          <a:xfrm>
            <a:off x="3105915" y="332656"/>
            <a:ext cx="2932214" cy="446276"/>
          </a:xfrm>
          <a:prstGeom prst="rect">
            <a:avLst/>
          </a:prstGeom>
        </p:spPr>
        <p:txBody>
          <a:bodyPr wrap="none">
            <a:spAutoFit/>
          </a:bodyPr>
          <a:lstStyle/>
          <a:p>
            <a:pPr algn="ctr"/>
            <a:r>
              <a:rPr lang="en-US" sz="2300" dirty="0" err="1">
                <a:latin typeface="Arial Bold" charset="0"/>
                <a:ea typeface="MS PGothic" pitchFamily="34" charset="-128"/>
                <a:cs typeface="Arial Bold" charset="0"/>
              </a:rPr>
              <a:t>L’exemple</a:t>
            </a:r>
            <a:r>
              <a:rPr lang="en-US" sz="2300" dirty="0">
                <a:latin typeface="Arial Bold" charset="0"/>
                <a:ea typeface="MS PGothic" pitchFamily="34" charset="-128"/>
                <a:cs typeface="Arial Bold" charset="0"/>
              </a:rPr>
              <a:t> de Kigali</a:t>
            </a:r>
            <a:endParaRPr lang="en-GB" sz="2300" dirty="0"/>
          </a:p>
        </p:txBody>
      </p:sp>
      <p:pic>
        <p:nvPicPr>
          <p:cNvPr id="5" name="Picture 4">
            <a:extLst>
              <a:ext uri="{FF2B5EF4-FFF2-40B4-BE49-F238E27FC236}">
                <a16:creationId xmlns:a16="http://schemas.microsoft.com/office/drawing/2014/main" id="{5BE0C1AF-D0D2-4588-99D4-2ABC0FA546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pic>
        <p:nvPicPr>
          <p:cNvPr id="7" name="Picture 6">
            <a:extLst>
              <a:ext uri="{FF2B5EF4-FFF2-40B4-BE49-F238E27FC236}">
                <a16:creationId xmlns:a16="http://schemas.microsoft.com/office/drawing/2014/main" id="{7AB6CBFE-B6FF-4106-A24A-FD9C570B3AB0}"/>
              </a:ext>
            </a:extLst>
          </p:cNvPr>
          <p:cNvPicPr>
            <a:picLocks noChangeAspect="1"/>
          </p:cNvPicPr>
          <p:nvPr/>
        </p:nvPicPr>
        <p:blipFill>
          <a:blip r:embed="rId4"/>
          <a:stretch>
            <a:fillRect/>
          </a:stretch>
        </p:blipFill>
        <p:spPr>
          <a:xfrm>
            <a:off x="0" y="1203696"/>
            <a:ext cx="3793852" cy="5106109"/>
          </a:xfrm>
          <a:prstGeom prst="rect">
            <a:avLst/>
          </a:prstGeom>
        </p:spPr>
      </p:pic>
      <p:pic>
        <p:nvPicPr>
          <p:cNvPr id="8" name="Picture 7">
            <a:extLst>
              <a:ext uri="{FF2B5EF4-FFF2-40B4-BE49-F238E27FC236}">
                <a16:creationId xmlns:a16="http://schemas.microsoft.com/office/drawing/2014/main" id="{03355EBC-CB82-4BF8-A52D-1B4B7845BE02}"/>
              </a:ext>
            </a:extLst>
          </p:cNvPr>
          <p:cNvPicPr>
            <a:picLocks noChangeAspect="1"/>
          </p:cNvPicPr>
          <p:nvPr/>
        </p:nvPicPr>
        <p:blipFill>
          <a:blip r:embed="rId5"/>
          <a:stretch>
            <a:fillRect/>
          </a:stretch>
        </p:blipFill>
        <p:spPr>
          <a:xfrm>
            <a:off x="3897290" y="1428042"/>
            <a:ext cx="211232" cy="268918"/>
          </a:xfrm>
          <a:prstGeom prst="rect">
            <a:avLst/>
          </a:prstGeom>
        </p:spPr>
      </p:pic>
      <p:pic>
        <p:nvPicPr>
          <p:cNvPr id="9" name="Picture 8">
            <a:extLst>
              <a:ext uri="{FF2B5EF4-FFF2-40B4-BE49-F238E27FC236}">
                <a16:creationId xmlns:a16="http://schemas.microsoft.com/office/drawing/2014/main" id="{AD7482E0-DF5D-4B85-847A-150F2CC92B8F}"/>
              </a:ext>
            </a:extLst>
          </p:cNvPr>
          <p:cNvPicPr>
            <a:picLocks noChangeAspect="1"/>
          </p:cNvPicPr>
          <p:nvPr/>
        </p:nvPicPr>
        <p:blipFill>
          <a:blip r:embed="rId5"/>
          <a:stretch>
            <a:fillRect/>
          </a:stretch>
        </p:blipFill>
        <p:spPr>
          <a:xfrm>
            <a:off x="3894971" y="2404031"/>
            <a:ext cx="211232" cy="268918"/>
          </a:xfrm>
          <a:prstGeom prst="rect">
            <a:avLst/>
          </a:prstGeom>
        </p:spPr>
      </p:pic>
      <p:pic>
        <p:nvPicPr>
          <p:cNvPr id="11" name="Picture 10">
            <a:extLst>
              <a:ext uri="{FF2B5EF4-FFF2-40B4-BE49-F238E27FC236}">
                <a16:creationId xmlns:a16="http://schemas.microsoft.com/office/drawing/2014/main" id="{A7EF89F8-17FE-4B7A-9BAA-EFD83923C4D4}"/>
              </a:ext>
            </a:extLst>
          </p:cNvPr>
          <p:cNvPicPr>
            <a:picLocks noChangeAspect="1"/>
          </p:cNvPicPr>
          <p:nvPr/>
        </p:nvPicPr>
        <p:blipFill>
          <a:blip r:embed="rId5"/>
          <a:stretch>
            <a:fillRect/>
          </a:stretch>
        </p:blipFill>
        <p:spPr>
          <a:xfrm>
            <a:off x="3894971" y="3380020"/>
            <a:ext cx="211232" cy="268918"/>
          </a:xfrm>
          <a:prstGeom prst="rect">
            <a:avLst/>
          </a:prstGeom>
        </p:spPr>
      </p:pic>
      <p:pic>
        <p:nvPicPr>
          <p:cNvPr id="12" name="Picture 11">
            <a:extLst>
              <a:ext uri="{FF2B5EF4-FFF2-40B4-BE49-F238E27FC236}">
                <a16:creationId xmlns:a16="http://schemas.microsoft.com/office/drawing/2014/main" id="{9652AA78-2430-4832-AA7F-7108E3AF5757}"/>
              </a:ext>
            </a:extLst>
          </p:cNvPr>
          <p:cNvPicPr>
            <a:picLocks noChangeAspect="1"/>
          </p:cNvPicPr>
          <p:nvPr/>
        </p:nvPicPr>
        <p:blipFill>
          <a:blip r:embed="rId5"/>
          <a:stretch>
            <a:fillRect/>
          </a:stretch>
        </p:blipFill>
        <p:spPr>
          <a:xfrm>
            <a:off x="3894971" y="4356009"/>
            <a:ext cx="211232" cy="268918"/>
          </a:xfrm>
          <a:prstGeom prst="rect">
            <a:avLst/>
          </a:prstGeom>
        </p:spPr>
      </p:pic>
      <p:sp>
        <p:nvSpPr>
          <p:cNvPr id="13" name="TextBox 12">
            <a:extLst>
              <a:ext uri="{FF2B5EF4-FFF2-40B4-BE49-F238E27FC236}">
                <a16:creationId xmlns:a16="http://schemas.microsoft.com/office/drawing/2014/main" id="{239F0456-502F-4D75-B66D-C4B2E1F085A7}"/>
              </a:ext>
            </a:extLst>
          </p:cNvPr>
          <p:cNvSpPr txBox="1"/>
          <p:nvPr/>
        </p:nvSpPr>
        <p:spPr>
          <a:xfrm>
            <a:off x="4207322" y="1362446"/>
            <a:ext cx="4363661" cy="400110"/>
          </a:xfrm>
          <a:prstGeom prst="rect">
            <a:avLst/>
          </a:prstGeom>
          <a:noFill/>
        </p:spPr>
        <p:txBody>
          <a:bodyPr wrap="square" rtlCol="0">
            <a:spAutoFit/>
          </a:bodyPr>
          <a:lstStyle/>
          <a:p>
            <a:r>
              <a:rPr lang="fr-CH" sz="2000" dirty="0"/>
              <a:t>Elaboration d’un plan stratégique</a:t>
            </a:r>
            <a:endParaRPr lang="en-CH" sz="2000" dirty="0"/>
          </a:p>
        </p:txBody>
      </p:sp>
      <p:sp>
        <p:nvSpPr>
          <p:cNvPr id="14" name="TextBox 13">
            <a:extLst>
              <a:ext uri="{FF2B5EF4-FFF2-40B4-BE49-F238E27FC236}">
                <a16:creationId xmlns:a16="http://schemas.microsoft.com/office/drawing/2014/main" id="{B514E182-D0E7-46D9-9BCD-DB93536E44A2}"/>
              </a:ext>
            </a:extLst>
          </p:cNvPr>
          <p:cNvSpPr txBox="1"/>
          <p:nvPr/>
        </p:nvSpPr>
        <p:spPr>
          <a:xfrm>
            <a:off x="4207322" y="2340014"/>
            <a:ext cx="5465202" cy="400110"/>
          </a:xfrm>
          <a:prstGeom prst="rect">
            <a:avLst/>
          </a:prstGeom>
          <a:noFill/>
        </p:spPr>
        <p:txBody>
          <a:bodyPr wrap="square" rtlCol="0">
            <a:spAutoFit/>
          </a:bodyPr>
          <a:lstStyle/>
          <a:p>
            <a:r>
              <a:rPr lang="fr-CH" sz="2000" dirty="0"/>
              <a:t>Intensification des circoncisions volontaires</a:t>
            </a:r>
            <a:endParaRPr lang="en-CH" sz="2000" dirty="0"/>
          </a:p>
        </p:txBody>
      </p:sp>
      <p:sp>
        <p:nvSpPr>
          <p:cNvPr id="16" name="TextBox 15">
            <a:extLst>
              <a:ext uri="{FF2B5EF4-FFF2-40B4-BE49-F238E27FC236}">
                <a16:creationId xmlns:a16="http://schemas.microsoft.com/office/drawing/2014/main" id="{FB7207E3-5D39-4E6E-B58F-B6DA7356C519}"/>
              </a:ext>
            </a:extLst>
          </p:cNvPr>
          <p:cNvSpPr txBox="1"/>
          <p:nvPr/>
        </p:nvSpPr>
        <p:spPr>
          <a:xfrm>
            <a:off x="4207322" y="3314424"/>
            <a:ext cx="4899465" cy="400110"/>
          </a:xfrm>
          <a:prstGeom prst="rect">
            <a:avLst/>
          </a:prstGeom>
          <a:noFill/>
        </p:spPr>
        <p:txBody>
          <a:bodyPr wrap="square" rtlCol="0">
            <a:spAutoFit/>
          </a:bodyPr>
          <a:lstStyle/>
          <a:p>
            <a:r>
              <a:rPr lang="fr-CH" sz="2000" dirty="0" err="1"/>
              <a:t>Playdoyer</a:t>
            </a:r>
            <a:r>
              <a:rPr lang="fr-CH" sz="2000" dirty="0"/>
              <a:t> auprès de la magistrature</a:t>
            </a:r>
            <a:endParaRPr lang="en-CH" sz="2000" dirty="0"/>
          </a:p>
        </p:txBody>
      </p:sp>
      <p:sp>
        <p:nvSpPr>
          <p:cNvPr id="17" name="TextBox 16">
            <a:extLst>
              <a:ext uri="{FF2B5EF4-FFF2-40B4-BE49-F238E27FC236}">
                <a16:creationId xmlns:a16="http://schemas.microsoft.com/office/drawing/2014/main" id="{B1C3023A-5580-407D-8EFA-CA1040C73400}"/>
              </a:ext>
            </a:extLst>
          </p:cNvPr>
          <p:cNvSpPr txBox="1"/>
          <p:nvPr/>
        </p:nvSpPr>
        <p:spPr>
          <a:xfrm>
            <a:off x="4211960" y="4290413"/>
            <a:ext cx="4363661" cy="400110"/>
          </a:xfrm>
          <a:prstGeom prst="rect">
            <a:avLst/>
          </a:prstGeom>
          <a:noFill/>
        </p:spPr>
        <p:txBody>
          <a:bodyPr wrap="square" rtlCol="0">
            <a:spAutoFit/>
          </a:bodyPr>
          <a:lstStyle/>
          <a:p>
            <a:r>
              <a:rPr lang="fr-CH" sz="2000" dirty="0"/>
              <a:t>Kiosques de préservatifs</a:t>
            </a:r>
            <a:endParaRPr lang="en-CH" sz="2000" dirty="0"/>
          </a:p>
        </p:txBody>
      </p:sp>
      <p:sp>
        <p:nvSpPr>
          <p:cNvPr id="18" name="TextBox 17">
            <a:extLst>
              <a:ext uri="{FF2B5EF4-FFF2-40B4-BE49-F238E27FC236}">
                <a16:creationId xmlns:a16="http://schemas.microsoft.com/office/drawing/2014/main" id="{C84B5EE3-9F88-446D-8AE1-54EDDE398BB2}"/>
              </a:ext>
            </a:extLst>
          </p:cNvPr>
          <p:cNvSpPr txBox="1"/>
          <p:nvPr/>
        </p:nvSpPr>
        <p:spPr>
          <a:xfrm>
            <a:off x="4207322" y="5287646"/>
            <a:ext cx="4363661" cy="1323439"/>
          </a:xfrm>
          <a:prstGeom prst="rect">
            <a:avLst/>
          </a:prstGeom>
          <a:noFill/>
        </p:spPr>
        <p:txBody>
          <a:bodyPr wrap="square" rtlCol="0">
            <a:spAutoFit/>
          </a:bodyPr>
          <a:lstStyle/>
          <a:p>
            <a:r>
              <a:rPr lang="fr-CH" sz="2000" dirty="0"/>
              <a:t>85% de toutes les personnes qui vivent avec le VIH à Kigali sont sous traitement comparé à 73% au niveau national</a:t>
            </a:r>
            <a:endParaRPr lang="en-CH" sz="2000" dirty="0"/>
          </a:p>
        </p:txBody>
      </p:sp>
      <p:pic>
        <p:nvPicPr>
          <p:cNvPr id="15" name="Picture 14">
            <a:extLst>
              <a:ext uri="{FF2B5EF4-FFF2-40B4-BE49-F238E27FC236}">
                <a16:creationId xmlns:a16="http://schemas.microsoft.com/office/drawing/2014/main" id="{14C8A197-7950-46AD-B9DD-A217EF94ABE8}"/>
              </a:ext>
            </a:extLst>
          </p:cNvPr>
          <p:cNvPicPr>
            <a:picLocks noChangeAspect="1"/>
          </p:cNvPicPr>
          <p:nvPr/>
        </p:nvPicPr>
        <p:blipFill>
          <a:blip r:embed="rId5"/>
          <a:stretch>
            <a:fillRect/>
          </a:stretch>
        </p:blipFill>
        <p:spPr>
          <a:xfrm>
            <a:off x="3894971" y="5331998"/>
            <a:ext cx="211232" cy="268918"/>
          </a:xfrm>
          <a:prstGeom prst="rect">
            <a:avLst/>
          </a:prstGeom>
        </p:spPr>
      </p:pic>
    </p:spTree>
    <p:extLst>
      <p:ext uri="{BB962C8B-B14F-4D97-AF65-F5344CB8AC3E}">
        <p14:creationId xmlns:p14="http://schemas.microsoft.com/office/powerpoint/2010/main" val="15360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1AF9E-D40A-440A-B341-E1C4D4E34B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pic>
        <p:nvPicPr>
          <p:cNvPr id="4" name="Shape 94">
            <a:extLst>
              <a:ext uri="{FF2B5EF4-FFF2-40B4-BE49-F238E27FC236}">
                <a16:creationId xmlns:a16="http://schemas.microsoft.com/office/drawing/2014/main" id="{2C458549-D7F0-420B-BC0B-78F2941A9153}"/>
              </a:ext>
            </a:extLst>
          </p:cNvPr>
          <p:cNvPicPr preferRelativeResize="0"/>
          <p:nvPr/>
        </p:nvPicPr>
        <p:blipFill rotWithShape="1">
          <a:blip r:embed="rId4">
            <a:alphaModFix/>
          </a:blip>
          <a:srcRect/>
          <a:stretch/>
        </p:blipFill>
        <p:spPr>
          <a:xfrm>
            <a:off x="395536" y="826526"/>
            <a:ext cx="3827800" cy="5204948"/>
          </a:xfrm>
          <a:prstGeom prst="rect">
            <a:avLst/>
          </a:prstGeom>
          <a:noFill/>
          <a:ln w="9525" cap="flat" cmpd="sng">
            <a:solidFill>
              <a:schemeClr val="dk1"/>
            </a:solidFill>
            <a:prstDash val="solid"/>
            <a:miter/>
            <a:headEnd type="none" w="med" len="med"/>
            <a:tailEnd type="none" w="med" len="med"/>
          </a:ln>
        </p:spPr>
      </p:pic>
      <p:sp>
        <p:nvSpPr>
          <p:cNvPr id="5" name="TextBox 4">
            <a:extLst>
              <a:ext uri="{FF2B5EF4-FFF2-40B4-BE49-F238E27FC236}">
                <a16:creationId xmlns:a16="http://schemas.microsoft.com/office/drawing/2014/main" id="{69B8D0CC-B95D-41DE-B24E-B340FFA2FC37}"/>
              </a:ext>
            </a:extLst>
          </p:cNvPr>
          <p:cNvSpPr txBox="1"/>
          <p:nvPr/>
        </p:nvSpPr>
        <p:spPr>
          <a:xfrm>
            <a:off x="4355977" y="1274564"/>
            <a:ext cx="4587482" cy="4308872"/>
          </a:xfrm>
          <a:prstGeom prst="rect">
            <a:avLst/>
          </a:prstGeom>
          <a:noFill/>
        </p:spPr>
        <p:txBody>
          <a:bodyPr wrap="square" rtlCol="0">
            <a:spAutoFit/>
          </a:bodyPr>
          <a:lstStyle/>
          <a:p>
            <a:pPr>
              <a:spcBef>
                <a:spcPts val="600"/>
              </a:spcBef>
              <a:spcAft>
                <a:spcPts val="600"/>
              </a:spcAft>
            </a:pPr>
            <a:r>
              <a:rPr lang="fr-CH" sz="3200" dirty="0"/>
              <a:t>Rejoignez </a:t>
            </a:r>
          </a:p>
          <a:p>
            <a:pPr>
              <a:spcBef>
                <a:spcPts val="600"/>
              </a:spcBef>
              <a:spcAft>
                <a:spcPts val="600"/>
              </a:spcAft>
            </a:pPr>
            <a:r>
              <a:rPr lang="fr-CH" sz="3200" dirty="0"/>
              <a:t>les 300 villes signataires </a:t>
            </a:r>
          </a:p>
          <a:p>
            <a:pPr>
              <a:spcBef>
                <a:spcPts val="600"/>
              </a:spcBef>
              <a:spcAft>
                <a:spcPts val="600"/>
              </a:spcAft>
            </a:pPr>
            <a:r>
              <a:rPr lang="fr-CH" sz="3200" dirty="0"/>
              <a:t>et accélérez la réponse de votre ville </a:t>
            </a:r>
          </a:p>
          <a:p>
            <a:pPr>
              <a:spcBef>
                <a:spcPts val="600"/>
              </a:spcBef>
              <a:spcAft>
                <a:spcPts val="600"/>
              </a:spcAft>
            </a:pPr>
            <a:r>
              <a:rPr lang="fr-CH" sz="3200" dirty="0"/>
              <a:t>à l’épidémie du sida </a:t>
            </a:r>
          </a:p>
          <a:p>
            <a:pPr>
              <a:spcBef>
                <a:spcPts val="600"/>
              </a:spcBef>
              <a:spcAft>
                <a:spcPts val="600"/>
              </a:spcAft>
            </a:pPr>
            <a:r>
              <a:rPr lang="fr-CH" sz="3200" dirty="0"/>
              <a:t>pour y mettre fin </a:t>
            </a:r>
          </a:p>
          <a:p>
            <a:pPr>
              <a:spcBef>
                <a:spcPts val="600"/>
              </a:spcBef>
              <a:spcAft>
                <a:spcPts val="600"/>
              </a:spcAft>
            </a:pPr>
            <a:r>
              <a:rPr lang="fr-CH" sz="3200" dirty="0"/>
              <a:t>d’ici à 2030</a:t>
            </a:r>
            <a:endParaRPr lang="en-CH" sz="3200" dirty="0"/>
          </a:p>
        </p:txBody>
      </p:sp>
    </p:spTree>
    <p:extLst>
      <p:ext uri="{BB962C8B-B14F-4D97-AF65-F5344CB8AC3E}">
        <p14:creationId xmlns:p14="http://schemas.microsoft.com/office/powerpoint/2010/main" val="200634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8F1CAC-48F4-4947-AFD2-02D59DCDB128}"/>
              </a:ext>
            </a:extLst>
          </p:cNvPr>
          <p:cNvSpPr txBox="1"/>
          <p:nvPr/>
        </p:nvSpPr>
        <p:spPr>
          <a:xfrm>
            <a:off x="395536" y="6280919"/>
            <a:ext cx="7499176" cy="577081"/>
          </a:xfrm>
          <a:prstGeom prst="rect">
            <a:avLst/>
          </a:prstGeom>
          <a:noFill/>
        </p:spPr>
        <p:txBody>
          <a:bodyPr wrap="square" rtlCol="0">
            <a:spAutoFit/>
          </a:bodyPr>
          <a:lstStyle/>
          <a:p>
            <a:r>
              <a:rPr lang="en-GB" sz="1050" i="1" dirty="0" err="1"/>
              <a:t>Source</a:t>
            </a:r>
            <a:r>
              <a:rPr lang="en-GB" sz="1050" dirty="0" err="1"/>
              <a:t>:United</a:t>
            </a:r>
            <a:r>
              <a:rPr lang="en-GB" sz="1050" dirty="0"/>
              <a:t> Nations, Department of Economic and Social Affairs, Population Division (2015): World Population Prospects: The 2015 Revision, Key Findings and Advance Tables. ESA/P/WP.241</a:t>
            </a:r>
            <a:endParaRPr lang="en-CH" sz="1050" dirty="0"/>
          </a:p>
          <a:p>
            <a:r>
              <a:rPr lang="en-GB" sz="1050" dirty="0"/>
              <a:t>  </a:t>
            </a:r>
          </a:p>
        </p:txBody>
      </p:sp>
      <p:pic>
        <p:nvPicPr>
          <p:cNvPr id="6" name="Picture 5">
            <a:extLst>
              <a:ext uri="{FF2B5EF4-FFF2-40B4-BE49-F238E27FC236}">
                <a16:creationId xmlns:a16="http://schemas.microsoft.com/office/drawing/2014/main" id="{56EFB2D8-F278-4179-9CE0-375C08E00736}"/>
              </a:ext>
            </a:extLst>
          </p:cNvPr>
          <p:cNvPicPr>
            <a:picLocks noChangeAspect="1"/>
          </p:cNvPicPr>
          <p:nvPr/>
        </p:nvPicPr>
        <p:blipFill>
          <a:blip r:embed="rId3"/>
          <a:stretch>
            <a:fillRect/>
          </a:stretch>
        </p:blipFill>
        <p:spPr>
          <a:xfrm>
            <a:off x="969211" y="1483494"/>
            <a:ext cx="7205578" cy="3891012"/>
          </a:xfrm>
          <a:prstGeom prst="rect">
            <a:avLst/>
          </a:prstGeom>
        </p:spPr>
      </p:pic>
      <p:sp>
        <p:nvSpPr>
          <p:cNvPr id="7" name="Title 1">
            <a:extLst>
              <a:ext uri="{FF2B5EF4-FFF2-40B4-BE49-F238E27FC236}">
                <a16:creationId xmlns:a16="http://schemas.microsoft.com/office/drawing/2014/main" id="{EB004E75-E113-46D1-B1CE-42DF54510AD9}"/>
              </a:ext>
            </a:extLst>
          </p:cNvPr>
          <p:cNvSpPr txBox="1">
            <a:spLocks/>
          </p:cNvSpPr>
          <p:nvPr/>
        </p:nvSpPr>
        <p:spPr>
          <a:xfrm>
            <a:off x="457200" y="-22448"/>
            <a:ext cx="8229600" cy="9493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dirty="0" err="1">
                <a:solidFill>
                  <a:srgbClr val="000000"/>
                </a:solidFill>
                <a:latin typeface="Arial Bold" charset="0"/>
                <a:ea typeface="MS PGothic" pitchFamily="34" charset="-128"/>
                <a:cs typeface="Arial Bold" charset="0"/>
              </a:rPr>
              <a:t>Dévelopement</a:t>
            </a:r>
            <a:r>
              <a:rPr lang="en-GB" sz="2200" dirty="0">
                <a:solidFill>
                  <a:srgbClr val="000000"/>
                </a:solidFill>
                <a:latin typeface="Arial Bold" charset="0"/>
                <a:ea typeface="MS PGothic" pitchFamily="34" charset="-128"/>
                <a:cs typeface="Arial Bold" charset="0"/>
              </a:rPr>
              <a:t> de </a:t>
            </a:r>
            <a:r>
              <a:rPr lang="en-GB" sz="2200" dirty="0" err="1">
                <a:solidFill>
                  <a:srgbClr val="000000"/>
                </a:solidFill>
                <a:latin typeface="Arial Bold" charset="0"/>
                <a:ea typeface="MS PGothic" pitchFamily="34" charset="-128"/>
                <a:cs typeface="Arial Bold" charset="0"/>
              </a:rPr>
              <a:t>l’urbanisation</a:t>
            </a:r>
            <a:endParaRPr lang="en-GB" sz="2200" dirty="0">
              <a:solidFill>
                <a:srgbClr val="000000"/>
              </a:solidFill>
              <a:latin typeface="Arial Bold" charset="0"/>
              <a:ea typeface="MS PGothic" pitchFamily="34" charset="-128"/>
              <a:cs typeface="Arial Bold" charset="0"/>
            </a:endParaRPr>
          </a:p>
        </p:txBody>
      </p:sp>
    </p:spTree>
    <p:extLst>
      <p:ext uri="{BB962C8B-B14F-4D97-AF65-F5344CB8AC3E}">
        <p14:creationId xmlns:p14="http://schemas.microsoft.com/office/powerpoint/2010/main" val="3027327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A58B-AAE1-40AE-A43E-32FD31C711FE}"/>
              </a:ext>
            </a:extLst>
          </p:cNvPr>
          <p:cNvSpPr txBox="1">
            <a:spLocks/>
          </p:cNvSpPr>
          <p:nvPr/>
        </p:nvSpPr>
        <p:spPr>
          <a:xfrm>
            <a:off x="457200" y="274638"/>
            <a:ext cx="8229600" cy="490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300" dirty="0">
                <a:solidFill>
                  <a:srgbClr val="000000"/>
                </a:solidFill>
                <a:latin typeface="Arial Bold" charset="0"/>
                <a:ea typeface="MS PGothic" pitchFamily="34" charset="-128"/>
                <a:cs typeface="Arial Bold" charset="0"/>
              </a:rPr>
              <a:t>Pour en savoir plus</a:t>
            </a:r>
            <a:endParaRPr lang="en-CH" sz="2300" dirty="0">
              <a:solidFill>
                <a:srgbClr val="000000"/>
              </a:solidFill>
              <a:latin typeface="Arial Bold" charset="0"/>
              <a:ea typeface="MS PGothic" pitchFamily="34" charset="-128"/>
              <a:cs typeface="Arial Bold" charset="0"/>
            </a:endParaRPr>
          </a:p>
        </p:txBody>
      </p:sp>
      <p:pic>
        <p:nvPicPr>
          <p:cNvPr id="3" name="Picture 2">
            <a:extLst>
              <a:ext uri="{FF2B5EF4-FFF2-40B4-BE49-F238E27FC236}">
                <a16:creationId xmlns:a16="http://schemas.microsoft.com/office/drawing/2014/main" id="{9E01AF9E-D40A-440A-B341-E1C4D4E34B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pic>
        <p:nvPicPr>
          <p:cNvPr id="4" name="Picture 3">
            <a:extLst>
              <a:ext uri="{FF2B5EF4-FFF2-40B4-BE49-F238E27FC236}">
                <a16:creationId xmlns:a16="http://schemas.microsoft.com/office/drawing/2014/main" id="{F63C3E92-9FEC-435A-B43A-EDED6912DBA0}"/>
              </a:ext>
            </a:extLst>
          </p:cNvPr>
          <p:cNvPicPr>
            <a:picLocks noChangeAspect="1"/>
          </p:cNvPicPr>
          <p:nvPr/>
        </p:nvPicPr>
        <p:blipFill>
          <a:blip r:embed="rId4"/>
          <a:stretch>
            <a:fillRect/>
          </a:stretch>
        </p:blipFill>
        <p:spPr>
          <a:xfrm>
            <a:off x="-4265" y="974602"/>
            <a:ext cx="9144000" cy="4281472"/>
          </a:xfrm>
          <a:prstGeom prst="rect">
            <a:avLst/>
          </a:prstGeom>
        </p:spPr>
      </p:pic>
      <p:sp>
        <p:nvSpPr>
          <p:cNvPr id="5" name="Title 1">
            <a:extLst>
              <a:ext uri="{FF2B5EF4-FFF2-40B4-BE49-F238E27FC236}">
                <a16:creationId xmlns:a16="http://schemas.microsoft.com/office/drawing/2014/main" id="{3CF0E186-F813-4B19-A1ED-9ACD3D52E289}"/>
              </a:ext>
            </a:extLst>
          </p:cNvPr>
          <p:cNvSpPr txBox="1">
            <a:spLocks/>
          </p:cNvSpPr>
          <p:nvPr/>
        </p:nvSpPr>
        <p:spPr>
          <a:xfrm>
            <a:off x="457200" y="5589594"/>
            <a:ext cx="8229600" cy="490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2300" dirty="0">
                <a:solidFill>
                  <a:srgbClr val="000000"/>
                </a:solidFill>
                <a:latin typeface="Arial Bold" charset="0"/>
                <a:ea typeface="MS PGothic" pitchFamily="34" charset="-128"/>
                <a:cs typeface="Arial Bold" charset="0"/>
              </a:rPr>
              <a:t>unaids.org/</a:t>
            </a:r>
            <a:r>
              <a:rPr lang="fr-CH" sz="2300" dirty="0" err="1">
                <a:solidFill>
                  <a:srgbClr val="000000"/>
                </a:solidFill>
                <a:latin typeface="Arial Bold" charset="0"/>
                <a:ea typeface="MS PGothic" pitchFamily="34" charset="-128"/>
                <a:cs typeface="Arial Bold" charset="0"/>
              </a:rPr>
              <a:t>fr</a:t>
            </a:r>
            <a:r>
              <a:rPr lang="fr-CH" sz="2300" dirty="0">
                <a:solidFill>
                  <a:srgbClr val="000000"/>
                </a:solidFill>
                <a:latin typeface="Arial Bold" charset="0"/>
                <a:ea typeface="MS PGothic" pitchFamily="34" charset="-128"/>
                <a:cs typeface="Arial Bold" charset="0"/>
              </a:rPr>
              <a:t>/</a:t>
            </a:r>
            <a:r>
              <a:rPr lang="fr-CH" sz="2300" dirty="0" err="1">
                <a:solidFill>
                  <a:srgbClr val="000000"/>
                </a:solidFill>
                <a:latin typeface="Arial Bold" charset="0"/>
                <a:ea typeface="MS PGothic" pitchFamily="34" charset="-128"/>
                <a:cs typeface="Arial Bold" charset="0"/>
              </a:rPr>
              <a:t>cities</a:t>
            </a:r>
            <a:endParaRPr lang="fr-CH" sz="2300" dirty="0">
              <a:solidFill>
                <a:srgbClr val="000000"/>
              </a:solidFill>
              <a:latin typeface="Arial Bold" charset="0"/>
              <a:ea typeface="MS PGothic" pitchFamily="34" charset="-128"/>
              <a:cs typeface="Arial Bold" charset="0"/>
            </a:endParaRPr>
          </a:p>
        </p:txBody>
      </p:sp>
    </p:spTree>
    <p:extLst>
      <p:ext uri="{BB962C8B-B14F-4D97-AF65-F5344CB8AC3E}">
        <p14:creationId xmlns:p14="http://schemas.microsoft.com/office/powerpoint/2010/main" val="170937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80FB2F-8F9D-4503-9259-1B437FE21D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pic>
        <p:nvPicPr>
          <p:cNvPr id="5" name="Picture 4">
            <a:extLst>
              <a:ext uri="{FF2B5EF4-FFF2-40B4-BE49-F238E27FC236}">
                <a16:creationId xmlns:a16="http://schemas.microsoft.com/office/drawing/2014/main" id="{57AA6589-1FC3-4E6B-AE7A-7E5917D6FD74}"/>
              </a:ext>
            </a:extLst>
          </p:cNvPr>
          <p:cNvPicPr/>
          <p:nvPr/>
        </p:nvPicPr>
        <p:blipFill>
          <a:blip r:embed="rId4">
            <a:extLst>
              <a:ext uri="{28A0092B-C50C-407E-A947-70E740481C1C}">
                <a14:useLocalDpi xmlns:a14="http://schemas.microsoft.com/office/drawing/2010/main" val="0"/>
              </a:ext>
            </a:extLst>
          </a:blip>
          <a:stretch>
            <a:fillRect/>
          </a:stretch>
        </p:blipFill>
        <p:spPr>
          <a:xfrm>
            <a:off x="-472557" y="2882621"/>
            <a:ext cx="10089113" cy="3962365"/>
          </a:xfrm>
          <a:prstGeom prst="rect">
            <a:avLst/>
          </a:prstGeom>
        </p:spPr>
      </p:pic>
      <p:sp>
        <p:nvSpPr>
          <p:cNvPr id="6" name="Title 1">
            <a:extLst>
              <a:ext uri="{FF2B5EF4-FFF2-40B4-BE49-F238E27FC236}">
                <a16:creationId xmlns:a16="http://schemas.microsoft.com/office/drawing/2014/main" id="{D338387F-E9C2-44D7-9C5F-01E1EE2C02FA}"/>
              </a:ext>
            </a:extLst>
          </p:cNvPr>
          <p:cNvSpPr txBox="1">
            <a:spLocks/>
          </p:cNvSpPr>
          <p:nvPr/>
        </p:nvSpPr>
        <p:spPr>
          <a:xfrm>
            <a:off x="457199" y="980728"/>
            <a:ext cx="8229600" cy="7780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400" dirty="0">
                <a:solidFill>
                  <a:srgbClr val="000000"/>
                </a:solidFill>
                <a:latin typeface="Arial Bold" charset="0"/>
                <a:ea typeface="MS PGothic" pitchFamily="34" charset="-128"/>
                <a:cs typeface="Arial Bold" charset="0"/>
              </a:rPr>
              <a:t>MERCI</a:t>
            </a:r>
            <a:endParaRPr lang="en-CH" sz="2800" dirty="0">
              <a:solidFill>
                <a:srgbClr val="000000"/>
              </a:solidFill>
              <a:latin typeface="Arial Bold" charset="0"/>
              <a:ea typeface="MS PGothic" pitchFamily="34" charset="-128"/>
              <a:cs typeface="Arial Bold" charset="0"/>
            </a:endParaRPr>
          </a:p>
        </p:txBody>
      </p:sp>
    </p:spTree>
    <p:extLst>
      <p:ext uri="{BB962C8B-B14F-4D97-AF65-F5344CB8AC3E}">
        <p14:creationId xmlns:p14="http://schemas.microsoft.com/office/powerpoint/2010/main" val="202268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81DF6-0DEB-4ABA-913B-69A5619DE34B}"/>
              </a:ext>
            </a:extLst>
          </p:cNvPr>
          <p:cNvPicPr>
            <a:picLocks noChangeAspect="1"/>
          </p:cNvPicPr>
          <p:nvPr/>
        </p:nvPicPr>
        <p:blipFill>
          <a:blip r:embed="rId3"/>
          <a:stretch>
            <a:fillRect/>
          </a:stretch>
        </p:blipFill>
        <p:spPr>
          <a:xfrm>
            <a:off x="856830" y="0"/>
            <a:ext cx="7430340" cy="6876526"/>
          </a:xfrm>
          <a:prstGeom prst="rect">
            <a:avLst/>
          </a:prstGeom>
        </p:spPr>
      </p:pic>
      <p:sp>
        <p:nvSpPr>
          <p:cNvPr id="3" name="Rectangle 2">
            <a:extLst>
              <a:ext uri="{FF2B5EF4-FFF2-40B4-BE49-F238E27FC236}">
                <a16:creationId xmlns:a16="http://schemas.microsoft.com/office/drawing/2014/main" id="{63063C36-9F04-4A9A-B451-EBA9D0225F49}"/>
              </a:ext>
            </a:extLst>
          </p:cNvPr>
          <p:cNvSpPr/>
          <p:nvPr/>
        </p:nvSpPr>
        <p:spPr>
          <a:xfrm>
            <a:off x="-108520" y="0"/>
            <a:ext cx="1152128" cy="68765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5FA455D4-C664-42C3-AA35-B70E93CEE212}"/>
              </a:ext>
            </a:extLst>
          </p:cNvPr>
          <p:cNvSpPr/>
          <p:nvPr/>
        </p:nvSpPr>
        <p:spPr>
          <a:xfrm>
            <a:off x="8010165" y="0"/>
            <a:ext cx="1152128" cy="68765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9640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78743D-3BCD-48C9-8CCE-A4C013A6FD1D}"/>
              </a:ext>
            </a:extLst>
          </p:cNvPr>
          <p:cNvSpPr txBox="1">
            <a:spLocks/>
          </p:cNvSpPr>
          <p:nvPr/>
        </p:nvSpPr>
        <p:spPr>
          <a:xfrm>
            <a:off x="457200" y="-308059"/>
            <a:ext cx="8229600" cy="9493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200" dirty="0" err="1">
                <a:solidFill>
                  <a:srgbClr val="000000"/>
                </a:solidFill>
                <a:latin typeface="Arial Bold" charset="0"/>
                <a:ea typeface="MS PGothic" pitchFamily="34" charset="-128"/>
                <a:cs typeface="Arial Bold" charset="0"/>
              </a:rPr>
              <a:t>Niveau</a:t>
            </a:r>
            <a:r>
              <a:rPr lang="en-GB" sz="2200" dirty="0">
                <a:solidFill>
                  <a:srgbClr val="000000"/>
                </a:solidFill>
                <a:latin typeface="Arial Bold" charset="0"/>
                <a:ea typeface="MS PGothic" pitchFamily="34" charset="-128"/>
                <a:cs typeface="Arial Bold" charset="0"/>
              </a:rPr>
              <a:t> </a:t>
            </a:r>
            <a:r>
              <a:rPr lang="en-GB" sz="2200" dirty="0" err="1">
                <a:solidFill>
                  <a:srgbClr val="000000"/>
                </a:solidFill>
                <a:latin typeface="Arial Bold" charset="0"/>
                <a:ea typeface="MS PGothic" pitchFamily="34" charset="-128"/>
                <a:cs typeface="Arial Bold" charset="0"/>
              </a:rPr>
              <a:t>d’urbanisation</a:t>
            </a:r>
            <a:r>
              <a:rPr lang="en-GB" sz="2200" dirty="0">
                <a:solidFill>
                  <a:srgbClr val="000000"/>
                </a:solidFill>
                <a:latin typeface="Arial Bold" charset="0"/>
                <a:ea typeface="MS PGothic" pitchFamily="34" charset="-128"/>
                <a:cs typeface="Arial Bold" charset="0"/>
              </a:rPr>
              <a:t> par </a:t>
            </a:r>
            <a:r>
              <a:rPr lang="en-GB" sz="2200" dirty="0" err="1">
                <a:solidFill>
                  <a:srgbClr val="000000"/>
                </a:solidFill>
                <a:latin typeface="Arial Bold" charset="0"/>
                <a:ea typeface="MS PGothic" pitchFamily="34" charset="-128"/>
                <a:cs typeface="Arial Bold" charset="0"/>
              </a:rPr>
              <a:t>région</a:t>
            </a:r>
            <a:endParaRPr lang="en-GB" sz="2200" dirty="0">
              <a:solidFill>
                <a:srgbClr val="000000"/>
              </a:solidFill>
              <a:latin typeface="Arial Bold" charset="0"/>
              <a:ea typeface="MS PGothic" pitchFamily="34" charset="-128"/>
              <a:cs typeface="Arial Bold" charset="0"/>
            </a:endParaRPr>
          </a:p>
        </p:txBody>
      </p:sp>
      <p:pic>
        <p:nvPicPr>
          <p:cNvPr id="8" name="Picture 7">
            <a:extLst>
              <a:ext uri="{FF2B5EF4-FFF2-40B4-BE49-F238E27FC236}">
                <a16:creationId xmlns:a16="http://schemas.microsoft.com/office/drawing/2014/main" id="{8FBBFBBA-30C8-49E0-8452-A501DBE30F07}"/>
              </a:ext>
            </a:extLst>
          </p:cNvPr>
          <p:cNvPicPr>
            <a:picLocks noChangeAspect="1"/>
          </p:cNvPicPr>
          <p:nvPr/>
        </p:nvPicPr>
        <p:blipFill>
          <a:blip r:embed="rId3"/>
          <a:stretch>
            <a:fillRect/>
          </a:stretch>
        </p:blipFill>
        <p:spPr>
          <a:xfrm>
            <a:off x="1263845" y="641266"/>
            <a:ext cx="6616309" cy="6081082"/>
          </a:xfrm>
          <a:prstGeom prst="rect">
            <a:avLst/>
          </a:prstGeom>
        </p:spPr>
      </p:pic>
      <p:sp>
        <p:nvSpPr>
          <p:cNvPr id="5" name="TextBox 4">
            <a:extLst>
              <a:ext uri="{FF2B5EF4-FFF2-40B4-BE49-F238E27FC236}">
                <a16:creationId xmlns:a16="http://schemas.microsoft.com/office/drawing/2014/main" id="{9F49321E-C808-4282-8473-49F4862032DA}"/>
              </a:ext>
            </a:extLst>
          </p:cNvPr>
          <p:cNvSpPr txBox="1"/>
          <p:nvPr/>
        </p:nvSpPr>
        <p:spPr>
          <a:xfrm>
            <a:off x="428600" y="6488446"/>
            <a:ext cx="7499176" cy="253916"/>
          </a:xfrm>
          <a:prstGeom prst="rect">
            <a:avLst/>
          </a:prstGeom>
          <a:noFill/>
        </p:spPr>
        <p:txBody>
          <a:bodyPr wrap="square" rtlCol="0">
            <a:spAutoFit/>
          </a:bodyPr>
          <a:lstStyle/>
          <a:p>
            <a:r>
              <a:rPr lang="en-GB" sz="1050" i="1" dirty="0"/>
              <a:t>Source</a:t>
            </a:r>
            <a:r>
              <a:rPr lang="en-GB" sz="1050" dirty="0"/>
              <a:t>: World Urbanization Prospects, the 2014 Revision, United Nations, Department of Economic and Social Affairs  </a:t>
            </a:r>
          </a:p>
        </p:txBody>
      </p:sp>
      <p:sp>
        <p:nvSpPr>
          <p:cNvPr id="7" name="TextBox 6">
            <a:extLst>
              <a:ext uri="{FF2B5EF4-FFF2-40B4-BE49-F238E27FC236}">
                <a16:creationId xmlns:a16="http://schemas.microsoft.com/office/drawing/2014/main" id="{98F92D68-40FD-4448-B6B5-57D803209C2B}"/>
              </a:ext>
            </a:extLst>
          </p:cNvPr>
          <p:cNvSpPr txBox="1"/>
          <p:nvPr/>
        </p:nvSpPr>
        <p:spPr>
          <a:xfrm>
            <a:off x="251520" y="5892169"/>
            <a:ext cx="1695128" cy="276999"/>
          </a:xfrm>
          <a:prstGeom prst="rect">
            <a:avLst/>
          </a:prstGeom>
          <a:noFill/>
        </p:spPr>
        <p:txBody>
          <a:bodyPr wrap="square" rtlCol="0">
            <a:spAutoFit/>
          </a:bodyPr>
          <a:lstStyle/>
          <a:p>
            <a:r>
              <a:rPr lang="fr-CH" sz="1200" dirty="0"/>
              <a:t>Population rurale</a:t>
            </a:r>
            <a:endParaRPr lang="en-CH" sz="1200" dirty="0"/>
          </a:p>
        </p:txBody>
      </p:sp>
      <p:sp>
        <p:nvSpPr>
          <p:cNvPr id="3" name="TextBox 2">
            <a:extLst>
              <a:ext uri="{FF2B5EF4-FFF2-40B4-BE49-F238E27FC236}">
                <a16:creationId xmlns:a16="http://schemas.microsoft.com/office/drawing/2014/main" id="{3B64798B-F4A9-4A73-AA6E-36D5EC5E55BA}"/>
              </a:ext>
            </a:extLst>
          </p:cNvPr>
          <p:cNvSpPr txBox="1"/>
          <p:nvPr/>
        </p:nvSpPr>
        <p:spPr>
          <a:xfrm>
            <a:off x="179512" y="5455531"/>
            <a:ext cx="1695128" cy="276999"/>
          </a:xfrm>
          <a:prstGeom prst="rect">
            <a:avLst/>
          </a:prstGeom>
          <a:noFill/>
        </p:spPr>
        <p:txBody>
          <a:bodyPr wrap="square" rtlCol="0">
            <a:spAutoFit/>
          </a:bodyPr>
          <a:lstStyle/>
          <a:p>
            <a:r>
              <a:rPr lang="fr-CH" sz="1200" dirty="0"/>
              <a:t>Population urbaine</a:t>
            </a:r>
            <a:endParaRPr lang="en-CH" sz="1200" dirty="0"/>
          </a:p>
        </p:txBody>
      </p:sp>
    </p:spTree>
    <p:extLst>
      <p:ext uri="{BB962C8B-B14F-4D97-AF65-F5344CB8AC3E}">
        <p14:creationId xmlns:p14="http://schemas.microsoft.com/office/powerpoint/2010/main" val="150379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1E45AF4-2FE7-48A4-B19B-96349342DEE1}"/>
              </a:ext>
            </a:extLst>
          </p:cNvPr>
          <p:cNvSpPr>
            <a:spLocks noGrp="1"/>
          </p:cNvSpPr>
          <p:nvPr>
            <p:ph type="subTitle" idx="1"/>
          </p:nvPr>
        </p:nvSpPr>
        <p:spPr/>
        <p:txBody>
          <a:bodyPr/>
          <a:lstStyle/>
          <a:p>
            <a:endParaRPr lang="en-CH" dirty="0"/>
          </a:p>
        </p:txBody>
      </p:sp>
      <p:sp>
        <p:nvSpPr>
          <p:cNvPr id="4" name="Title 1">
            <a:extLst>
              <a:ext uri="{FF2B5EF4-FFF2-40B4-BE49-F238E27FC236}">
                <a16:creationId xmlns:a16="http://schemas.microsoft.com/office/drawing/2014/main" id="{AC15CA1F-51D6-46BE-AB6A-F148DD77CAAC}"/>
              </a:ext>
            </a:extLst>
          </p:cNvPr>
          <p:cNvSpPr txBox="1">
            <a:spLocks/>
          </p:cNvSpPr>
          <p:nvPr/>
        </p:nvSpPr>
        <p:spPr>
          <a:xfrm>
            <a:off x="457200" y="256334"/>
            <a:ext cx="8229600" cy="9493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300" dirty="0" err="1">
                <a:solidFill>
                  <a:srgbClr val="000000"/>
                </a:solidFill>
                <a:latin typeface="Arial Bold" charset="0"/>
                <a:ea typeface="MS PGothic" pitchFamily="34" charset="-128"/>
                <a:cs typeface="Arial Bold" charset="0"/>
              </a:rPr>
              <a:t>Villes</a:t>
            </a:r>
            <a:r>
              <a:rPr lang="en-GB" sz="2300" dirty="0">
                <a:solidFill>
                  <a:srgbClr val="000000"/>
                </a:solidFill>
                <a:latin typeface="Arial Bold" charset="0"/>
                <a:ea typeface="MS PGothic" pitchFamily="34" charset="-128"/>
                <a:cs typeface="Arial Bold" charset="0"/>
              </a:rPr>
              <a:t> </a:t>
            </a:r>
            <a:r>
              <a:rPr lang="en-GB" sz="2300" dirty="0" err="1">
                <a:solidFill>
                  <a:srgbClr val="000000"/>
                </a:solidFill>
                <a:latin typeface="Arial Bold" charset="0"/>
                <a:ea typeface="MS PGothic" pitchFamily="34" charset="-128"/>
                <a:cs typeface="Arial Bold" charset="0"/>
              </a:rPr>
              <a:t>comptant</a:t>
            </a:r>
            <a:r>
              <a:rPr lang="en-GB" sz="2300" dirty="0">
                <a:solidFill>
                  <a:srgbClr val="000000"/>
                </a:solidFill>
                <a:latin typeface="Arial Bold" charset="0"/>
                <a:ea typeface="MS PGothic" pitchFamily="34" charset="-128"/>
                <a:cs typeface="Arial Bold" charset="0"/>
              </a:rPr>
              <a:t> le plus grand </a:t>
            </a:r>
            <a:r>
              <a:rPr lang="en-GB" sz="2300" dirty="0" err="1">
                <a:solidFill>
                  <a:srgbClr val="000000"/>
                </a:solidFill>
                <a:latin typeface="Arial Bold" charset="0"/>
                <a:ea typeface="MS PGothic" pitchFamily="34" charset="-128"/>
                <a:cs typeface="Arial Bold" charset="0"/>
              </a:rPr>
              <a:t>nombre</a:t>
            </a:r>
            <a:r>
              <a:rPr lang="en-GB" sz="2300" dirty="0">
                <a:solidFill>
                  <a:srgbClr val="000000"/>
                </a:solidFill>
                <a:latin typeface="Arial Bold" charset="0"/>
                <a:ea typeface="MS PGothic" pitchFamily="34" charset="-128"/>
                <a:cs typeface="Arial Bold" charset="0"/>
              </a:rPr>
              <a:t> </a:t>
            </a:r>
          </a:p>
          <a:p>
            <a:r>
              <a:rPr lang="en-GB" sz="2300" dirty="0">
                <a:solidFill>
                  <a:srgbClr val="000000"/>
                </a:solidFill>
                <a:latin typeface="Arial Bold" charset="0"/>
                <a:ea typeface="MS PGothic" pitchFamily="34" charset="-128"/>
                <a:cs typeface="Arial Bold" charset="0"/>
              </a:rPr>
              <a:t>de </a:t>
            </a:r>
            <a:r>
              <a:rPr lang="en-GB" sz="2300" dirty="0" err="1">
                <a:solidFill>
                  <a:srgbClr val="000000"/>
                </a:solidFill>
                <a:latin typeface="Arial Bold" charset="0"/>
                <a:ea typeface="MS PGothic" pitchFamily="34" charset="-128"/>
                <a:cs typeface="Arial Bold" charset="0"/>
              </a:rPr>
              <a:t>personnes</a:t>
            </a:r>
            <a:r>
              <a:rPr lang="en-GB" sz="2300" dirty="0">
                <a:solidFill>
                  <a:srgbClr val="000000"/>
                </a:solidFill>
                <a:latin typeface="Arial Bold" charset="0"/>
                <a:ea typeface="MS PGothic" pitchFamily="34" charset="-128"/>
                <a:cs typeface="Arial Bold" charset="0"/>
              </a:rPr>
              <a:t> vivant avec le VIH</a:t>
            </a:r>
          </a:p>
        </p:txBody>
      </p:sp>
      <p:pic>
        <p:nvPicPr>
          <p:cNvPr id="5" name="Picture 2">
            <a:extLst>
              <a:ext uri="{FF2B5EF4-FFF2-40B4-BE49-F238E27FC236}">
                <a16:creationId xmlns:a16="http://schemas.microsoft.com/office/drawing/2014/main" id="{A49ED9B6-C258-47ED-A194-B0FDECF86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1937966"/>
            <a:ext cx="9910731" cy="445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9C0A19D3-F280-4767-AAD6-82011D5566DF}"/>
              </a:ext>
            </a:extLst>
          </p:cNvPr>
          <p:cNvPicPr>
            <a:picLocks noChangeAspect="1"/>
          </p:cNvPicPr>
          <p:nvPr/>
        </p:nvPicPr>
        <p:blipFill>
          <a:blip r:embed="rId4"/>
          <a:stretch>
            <a:fillRect/>
          </a:stretch>
        </p:blipFill>
        <p:spPr>
          <a:xfrm>
            <a:off x="107504" y="2081120"/>
            <a:ext cx="6228184" cy="4439685"/>
          </a:xfrm>
          <a:prstGeom prst="rect">
            <a:avLst/>
          </a:prstGeom>
        </p:spPr>
      </p:pic>
      <p:sp>
        <p:nvSpPr>
          <p:cNvPr id="11" name="TextBox 10">
            <a:extLst>
              <a:ext uri="{FF2B5EF4-FFF2-40B4-BE49-F238E27FC236}">
                <a16:creationId xmlns:a16="http://schemas.microsoft.com/office/drawing/2014/main" id="{F4E5AE6F-8758-4DD4-A916-E4E4A742CBBF}"/>
              </a:ext>
            </a:extLst>
          </p:cNvPr>
          <p:cNvSpPr txBox="1"/>
          <p:nvPr/>
        </p:nvSpPr>
        <p:spPr>
          <a:xfrm>
            <a:off x="459532" y="6551017"/>
            <a:ext cx="6192688" cy="261610"/>
          </a:xfrm>
          <a:prstGeom prst="rect">
            <a:avLst/>
          </a:prstGeom>
          <a:noFill/>
        </p:spPr>
        <p:txBody>
          <a:bodyPr wrap="square" rtlCol="0">
            <a:spAutoFit/>
          </a:bodyPr>
          <a:lstStyle/>
          <a:p>
            <a:r>
              <a:rPr lang="en-GB" sz="1050" i="1" dirty="0"/>
              <a:t>Source</a:t>
            </a:r>
            <a:r>
              <a:rPr lang="en-GB" sz="1050" dirty="0"/>
              <a:t>: UNAIDS 2014. The Cities Report</a:t>
            </a:r>
          </a:p>
        </p:txBody>
      </p:sp>
      <p:pic>
        <p:nvPicPr>
          <p:cNvPr id="13" name="Picture 12">
            <a:extLst>
              <a:ext uri="{FF2B5EF4-FFF2-40B4-BE49-F238E27FC236}">
                <a16:creationId xmlns:a16="http://schemas.microsoft.com/office/drawing/2014/main" id="{D9780944-1D17-4DC0-BD38-EC6B8CD4E73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42369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B85A6E-F490-4A67-B1A9-97664A90D614}"/>
              </a:ext>
            </a:extLst>
          </p:cNvPr>
          <p:cNvPicPr>
            <a:picLocks noGrp="1" noChangeAspect="1"/>
          </p:cNvPicPr>
          <p:nvPr>
            <p:ph idx="1"/>
          </p:nvPr>
        </p:nvPicPr>
        <p:blipFill>
          <a:blip r:embed="rId3"/>
          <a:stretch>
            <a:fillRect/>
          </a:stretch>
        </p:blipFill>
        <p:spPr>
          <a:xfrm>
            <a:off x="755576" y="692696"/>
            <a:ext cx="6721257" cy="5119153"/>
          </a:xfrm>
          <a:prstGeom prst="rect">
            <a:avLst/>
          </a:prstGeom>
        </p:spPr>
      </p:pic>
      <p:sp>
        <p:nvSpPr>
          <p:cNvPr id="8" name="TextBox 7">
            <a:extLst>
              <a:ext uri="{FF2B5EF4-FFF2-40B4-BE49-F238E27FC236}">
                <a16:creationId xmlns:a16="http://schemas.microsoft.com/office/drawing/2014/main" id="{631AC659-5308-4AF2-A530-C924B7F44EE1}"/>
              </a:ext>
            </a:extLst>
          </p:cNvPr>
          <p:cNvSpPr txBox="1"/>
          <p:nvPr/>
        </p:nvSpPr>
        <p:spPr>
          <a:xfrm>
            <a:off x="395536" y="6322532"/>
            <a:ext cx="6192688" cy="261610"/>
          </a:xfrm>
          <a:prstGeom prst="rect">
            <a:avLst/>
          </a:prstGeom>
          <a:noFill/>
        </p:spPr>
        <p:txBody>
          <a:bodyPr wrap="square" rtlCol="0">
            <a:spAutoFit/>
          </a:bodyPr>
          <a:lstStyle/>
          <a:p>
            <a:r>
              <a:rPr lang="en-GB" sz="1050" i="1" dirty="0"/>
              <a:t>Source</a:t>
            </a:r>
            <a:r>
              <a:rPr lang="en-GB" sz="1050" dirty="0"/>
              <a:t>: UNAIDS 2018 Estimates</a:t>
            </a:r>
          </a:p>
        </p:txBody>
      </p:sp>
      <p:pic>
        <p:nvPicPr>
          <p:cNvPr id="9" name="Picture 8">
            <a:extLst>
              <a:ext uri="{FF2B5EF4-FFF2-40B4-BE49-F238E27FC236}">
                <a16:creationId xmlns:a16="http://schemas.microsoft.com/office/drawing/2014/main" id="{9E4F6700-1BA6-4ADA-BF3A-5F831110DF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
        <p:nvSpPr>
          <p:cNvPr id="10" name="Rectangle 9">
            <a:extLst>
              <a:ext uri="{FF2B5EF4-FFF2-40B4-BE49-F238E27FC236}">
                <a16:creationId xmlns:a16="http://schemas.microsoft.com/office/drawing/2014/main" id="{3B8AA1E0-F70B-41F0-A037-F05D33F918B7}"/>
              </a:ext>
            </a:extLst>
          </p:cNvPr>
          <p:cNvSpPr/>
          <p:nvPr/>
        </p:nvSpPr>
        <p:spPr>
          <a:xfrm>
            <a:off x="2411760" y="709654"/>
            <a:ext cx="5065073" cy="51191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0386C363-7CEB-4C4C-8719-8D43F2F98A4E}"/>
              </a:ext>
            </a:extLst>
          </p:cNvPr>
          <p:cNvSpPr/>
          <p:nvPr/>
        </p:nvSpPr>
        <p:spPr>
          <a:xfrm>
            <a:off x="4944296" y="3264104"/>
            <a:ext cx="2520280" cy="255230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36D2256-90D0-45E7-B095-02E1C77179A0}"/>
              </a:ext>
            </a:extLst>
          </p:cNvPr>
          <p:cNvSpPr txBox="1"/>
          <p:nvPr/>
        </p:nvSpPr>
        <p:spPr>
          <a:xfrm>
            <a:off x="5364088" y="3933056"/>
            <a:ext cx="2016224" cy="1077218"/>
          </a:xfrm>
          <a:prstGeom prst="rect">
            <a:avLst/>
          </a:prstGeom>
          <a:noFill/>
        </p:spPr>
        <p:txBody>
          <a:bodyPr wrap="square" rtlCol="0">
            <a:spAutoFit/>
          </a:bodyPr>
          <a:lstStyle/>
          <a:p>
            <a:r>
              <a:rPr lang="fr-CH" sz="1600" b="1" dirty="0">
                <a:solidFill>
                  <a:schemeClr val="bg1"/>
                </a:solidFill>
              </a:rPr>
              <a:t>26%</a:t>
            </a:r>
          </a:p>
          <a:p>
            <a:r>
              <a:rPr lang="fr-CH" sz="1600" b="1" dirty="0">
                <a:solidFill>
                  <a:schemeClr val="bg1"/>
                </a:solidFill>
              </a:rPr>
              <a:t>des personnes vivant avec le VIH vivent à Abidjan</a:t>
            </a:r>
            <a:endParaRPr lang="en-CH" sz="1600" b="1" dirty="0">
              <a:solidFill>
                <a:schemeClr val="bg1"/>
              </a:solidFill>
            </a:endParaRPr>
          </a:p>
        </p:txBody>
      </p:sp>
      <p:sp>
        <p:nvSpPr>
          <p:cNvPr id="12" name="Rectangle 11">
            <a:extLst>
              <a:ext uri="{FF2B5EF4-FFF2-40B4-BE49-F238E27FC236}">
                <a16:creationId xmlns:a16="http://schemas.microsoft.com/office/drawing/2014/main" id="{38540595-9E57-4DCE-96A4-835EC9A4C232}"/>
              </a:ext>
            </a:extLst>
          </p:cNvPr>
          <p:cNvSpPr/>
          <p:nvPr/>
        </p:nvSpPr>
        <p:spPr>
          <a:xfrm>
            <a:off x="731228" y="476672"/>
            <a:ext cx="165618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33F2EA47-C15A-4910-AB44-9CBE98958417}"/>
              </a:ext>
            </a:extLst>
          </p:cNvPr>
          <p:cNvSpPr txBox="1"/>
          <p:nvPr/>
        </p:nvSpPr>
        <p:spPr>
          <a:xfrm>
            <a:off x="539552" y="836712"/>
            <a:ext cx="1800200" cy="646331"/>
          </a:xfrm>
          <a:prstGeom prst="rect">
            <a:avLst/>
          </a:prstGeom>
          <a:noFill/>
        </p:spPr>
        <p:txBody>
          <a:bodyPr wrap="square" rtlCol="0">
            <a:spAutoFit/>
          </a:bodyPr>
          <a:lstStyle/>
          <a:p>
            <a:pPr algn="r"/>
            <a:r>
              <a:rPr lang="fr-CH" sz="1800" b="1" dirty="0"/>
              <a:t>Côte d’Ivoire</a:t>
            </a:r>
          </a:p>
          <a:p>
            <a:pPr algn="r"/>
            <a:r>
              <a:rPr lang="fr-CH" sz="1800" dirty="0"/>
              <a:t>Abidjan</a:t>
            </a:r>
            <a:endParaRPr lang="en-CH" sz="1800" dirty="0"/>
          </a:p>
        </p:txBody>
      </p:sp>
    </p:spTree>
    <p:extLst>
      <p:ext uri="{BB962C8B-B14F-4D97-AF65-F5344CB8AC3E}">
        <p14:creationId xmlns:p14="http://schemas.microsoft.com/office/powerpoint/2010/main" val="421738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9A0169-5F93-48A2-B148-82C623B0B568}"/>
              </a:ext>
            </a:extLst>
          </p:cNvPr>
          <p:cNvSpPr txBox="1"/>
          <p:nvPr/>
        </p:nvSpPr>
        <p:spPr>
          <a:xfrm>
            <a:off x="611560" y="6093296"/>
            <a:ext cx="6192688" cy="261610"/>
          </a:xfrm>
          <a:prstGeom prst="rect">
            <a:avLst/>
          </a:prstGeom>
          <a:noFill/>
        </p:spPr>
        <p:txBody>
          <a:bodyPr wrap="square" rtlCol="0">
            <a:spAutoFit/>
          </a:bodyPr>
          <a:lstStyle/>
          <a:p>
            <a:r>
              <a:rPr lang="en-GB" sz="1050" i="1" dirty="0"/>
              <a:t>Source</a:t>
            </a:r>
            <a:r>
              <a:rPr lang="en-GB" sz="1050" dirty="0"/>
              <a:t>: UNAIDS 2014. The Cities Report</a:t>
            </a:r>
          </a:p>
        </p:txBody>
      </p:sp>
      <p:graphicFrame>
        <p:nvGraphicFramePr>
          <p:cNvPr id="17" name="Chart 16">
            <a:extLst>
              <a:ext uri="{FF2B5EF4-FFF2-40B4-BE49-F238E27FC236}">
                <a16:creationId xmlns:a16="http://schemas.microsoft.com/office/drawing/2014/main" id="{48583E5B-3351-4E4A-8C0B-7821146EEDDD}"/>
              </a:ext>
            </a:extLst>
          </p:cNvPr>
          <p:cNvGraphicFramePr>
            <a:graphicFrameLocks/>
          </p:cNvGraphicFramePr>
          <p:nvPr>
            <p:extLst>
              <p:ext uri="{D42A27DB-BD31-4B8C-83A1-F6EECF244321}">
                <p14:modId xmlns:p14="http://schemas.microsoft.com/office/powerpoint/2010/main" val="401173651"/>
              </p:ext>
            </p:extLst>
          </p:nvPr>
        </p:nvGraphicFramePr>
        <p:xfrm>
          <a:off x="-50068" y="503094"/>
          <a:ext cx="9244136" cy="6037639"/>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a:extLst>
              <a:ext uri="{FF2B5EF4-FFF2-40B4-BE49-F238E27FC236}">
                <a16:creationId xmlns:a16="http://schemas.microsoft.com/office/drawing/2014/main" id="{8907ED40-1EB1-44B3-B45E-4A45D4ED07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spTree>
    <p:extLst>
      <p:ext uri="{BB962C8B-B14F-4D97-AF65-F5344CB8AC3E}">
        <p14:creationId xmlns:p14="http://schemas.microsoft.com/office/powerpoint/2010/main" val="133387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CC6810-D518-4FDC-A087-3FC45A792F3E}"/>
              </a:ext>
            </a:extLst>
          </p:cNvPr>
          <p:cNvSpPr/>
          <p:nvPr/>
        </p:nvSpPr>
        <p:spPr>
          <a:xfrm>
            <a:off x="1432973" y="366483"/>
            <a:ext cx="6203942" cy="446276"/>
          </a:xfrm>
          <a:prstGeom prst="rect">
            <a:avLst/>
          </a:prstGeom>
        </p:spPr>
        <p:txBody>
          <a:bodyPr wrap="none">
            <a:spAutoFit/>
          </a:bodyPr>
          <a:lstStyle/>
          <a:p>
            <a:pPr algn="ctr"/>
            <a:r>
              <a:rPr lang="en-US" altLang="en-US" sz="2300" dirty="0" err="1">
                <a:latin typeface="Arial Bold" charset="0"/>
                <a:ea typeface="MS PGothic" pitchFamily="34" charset="-128"/>
                <a:cs typeface="Arial Bold" charset="0"/>
              </a:rPr>
              <a:t>Risques</a:t>
            </a:r>
            <a:r>
              <a:rPr lang="en-US" altLang="en-US" sz="2300" dirty="0">
                <a:latin typeface="Arial Bold" charset="0"/>
                <a:ea typeface="MS PGothic" pitchFamily="34" charset="-128"/>
                <a:cs typeface="Arial Bold" charset="0"/>
              </a:rPr>
              <a:t> </a:t>
            </a:r>
            <a:r>
              <a:rPr lang="en-US" altLang="en-US" sz="2300" dirty="0" err="1">
                <a:latin typeface="Arial Bold" charset="0"/>
                <a:ea typeface="MS PGothic" pitchFamily="34" charset="-128"/>
                <a:cs typeface="Arial Bold" charset="0"/>
              </a:rPr>
              <a:t>exacerbés</a:t>
            </a:r>
            <a:r>
              <a:rPr lang="en-US" altLang="en-US" sz="2300" dirty="0">
                <a:latin typeface="Arial Bold" charset="0"/>
                <a:ea typeface="MS PGothic" pitchFamily="34" charset="-128"/>
                <a:cs typeface="Arial Bold" charset="0"/>
              </a:rPr>
              <a:t> de transmission du VIH</a:t>
            </a:r>
            <a:endParaRPr lang="en-GB" sz="2300" dirty="0"/>
          </a:p>
        </p:txBody>
      </p:sp>
      <p:sp>
        <p:nvSpPr>
          <p:cNvPr id="9" name="TextBox 8">
            <a:extLst>
              <a:ext uri="{FF2B5EF4-FFF2-40B4-BE49-F238E27FC236}">
                <a16:creationId xmlns:a16="http://schemas.microsoft.com/office/drawing/2014/main" id="{1FEEB281-537E-4F32-BDB7-3846FEEEE122}"/>
              </a:ext>
            </a:extLst>
          </p:cNvPr>
          <p:cNvSpPr txBox="1"/>
          <p:nvPr/>
        </p:nvSpPr>
        <p:spPr>
          <a:xfrm>
            <a:off x="461745" y="6296683"/>
            <a:ext cx="6192688" cy="261610"/>
          </a:xfrm>
          <a:prstGeom prst="rect">
            <a:avLst/>
          </a:prstGeom>
          <a:noFill/>
        </p:spPr>
        <p:txBody>
          <a:bodyPr wrap="square" rtlCol="0">
            <a:spAutoFit/>
          </a:bodyPr>
          <a:lstStyle/>
          <a:p>
            <a:r>
              <a:rPr lang="en-GB" sz="1050" i="1" dirty="0"/>
              <a:t>Source</a:t>
            </a:r>
            <a:r>
              <a:rPr lang="en-GB" sz="1050" dirty="0"/>
              <a:t>: UNAIDS 2014. The Cities Report</a:t>
            </a:r>
          </a:p>
        </p:txBody>
      </p:sp>
      <p:pic>
        <p:nvPicPr>
          <p:cNvPr id="10" name="Picture 9">
            <a:extLst>
              <a:ext uri="{FF2B5EF4-FFF2-40B4-BE49-F238E27FC236}">
                <a16:creationId xmlns:a16="http://schemas.microsoft.com/office/drawing/2014/main" id="{C8AE6A52-8712-4A0B-97FA-88ABCF76B8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0352" y="6413180"/>
            <a:ext cx="1203107" cy="197905"/>
          </a:xfrm>
          <a:prstGeom prst="rect">
            <a:avLst/>
          </a:prstGeom>
          <a:noFill/>
          <a:ln>
            <a:noFill/>
          </a:ln>
        </p:spPr>
      </p:pic>
      <p:pic>
        <p:nvPicPr>
          <p:cNvPr id="13" name="Picture 12">
            <a:extLst>
              <a:ext uri="{FF2B5EF4-FFF2-40B4-BE49-F238E27FC236}">
                <a16:creationId xmlns:a16="http://schemas.microsoft.com/office/drawing/2014/main" id="{762A30CB-9CD3-4EC4-99DC-0C352E56FBE1}"/>
              </a:ext>
            </a:extLst>
          </p:cNvPr>
          <p:cNvPicPr>
            <a:picLocks noChangeAspect="1"/>
          </p:cNvPicPr>
          <p:nvPr/>
        </p:nvPicPr>
        <p:blipFill>
          <a:blip r:embed="rId4"/>
          <a:stretch>
            <a:fillRect/>
          </a:stretch>
        </p:blipFill>
        <p:spPr>
          <a:xfrm>
            <a:off x="1693527" y="712682"/>
            <a:ext cx="5682833" cy="5584001"/>
          </a:xfrm>
          <a:prstGeom prst="rect">
            <a:avLst/>
          </a:prstGeom>
        </p:spPr>
      </p:pic>
    </p:spTree>
    <p:extLst>
      <p:ext uri="{BB962C8B-B14F-4D97-AF65-F5344CB8AC3E}">
        <p14:creationId xmlns:p14="http://schemas.microsoft.com/office/powerpoint/2010/main" val="102173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1EFF3DD-17A2-4937-9087-2CC531139562}"/>
              </a:ext>
            </a:extLst>
          </p:cNvPr>
          <p:cNvSpPr/>
          <p:nvPr/>
        </p:nvSpPr>
        <p:spPr>
          <a:xfrm>
            <a:off x="2763656" y="833759"/>
            <a:ext cx="3616696" cy="446276"/>
          </a:xfrm>
          <a:prstGeom prst="rect">
            <a:avLst/>
          </a:prstGeom>
        </p:spPr>
        <p:txBody>
          <a:bodyPr wrap="none">
            <a:spAutoFit/>
          </a:bodyPr>
          <a:lstStyle/>
          <a:p>
            <a:pPr algn="ctr"/>
            <a:r>
              <a:rPr lang="en-US" sz="2300" dirty="0">
                <a:latin typeface="Arial Bold" charset="0"/>
                <a:ea typeface="MS PGothic" pitchFamily="34" charset="-128"/>
                <a:cs typeface="Arial Bold" charset="0"/>
              </a:rPr>
              <a:t>Les </a:t>
            </a:r>
            <a:r>
              <a:rPr lang="en-US" sz="2300" dirty="0" err="1">
                <a:latin typeface="Arial Bold" charset="0"/>
                <a:ea typeface="MS PGothic" pitchFamily="34" charset="-128"/>
                <a:cs typeface="Arial Bold" charset="0"/>
              </a:rPr>
              <a:t>avantages</a:t>
            </a:r>
            <a:r>
              <a:rPr lang="en-US" sz="2300" dirty="0">
                <a:latin typeface="Arial Bold" charset="0"/>
                <a:ea typeface="MS PGothic" pitchFamily="34" charset="-128"/>
                <a:cs typeface="Arial Bold" charset="0"/>
              </a:rPr>
              <a:t> des villes</a:t>
            </a:r>
            <a:endParaRPr lang="en-GB" sz="2300" dirty="0"/>
          </a:p>
        </p:txBody>
      </p:sp>
      <p:pic>
        <p:nvPicPr>
          <p:cNvPr id="30" name="Picture 29">
            <a:extLst>
              <a:ext uri="{FF2B5EF4-FFF2-40B4-BE49-F238E27FC236}">
                <a16:creationId xmlns:a16="http://schemas.microsoft.com/office/drawing/2014/main" id="{8ED88449-A677-4DB6-B662-F59CFF7F56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882805"/>
            <a:ext cx="1203107" cy="197905"/>
          </a:xfrm>
          <a:prstGeom prst="rect">
            <a:avLst/>
          </a:prstGeom>
          <a:noFill/>
          <a:ln>
            <a:noFill/>
          </a:ln>
        </p:spPr>
      </p:pic>
      <p:sp>
        <p:nvSpPr>
          <p:cNvPr id="9" name="Rectangle 8">
            <a:extLst>
              <a:ext uri="{FF2B5EF4-FFF2-40B4-BE49-F238E27FC236}">
                <a16:creationId xmlns:a16="http://schemas.microsoft.com/office/drawing/2014/main" id="{D76C8624-09D4-4D04-9D1C-12C1CE6EFD73}"/>
              </a:ext>
            </a:extLst>
          </p:cNvPr>
          <p:cNvSpPr/>
          <p:nvPr/>
        </p:nvSpPr>
        <p:spPr>
          <a:xfrm>
            <a:off x="357759" y="2631808"/>
            <a:ext cx="8428482" cy="1973745"/>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6B0A1143-465A-4E99-ACBF-F399EBB74C5C}"/>
              </a:ext>
            </a:extLst>
          </p:cNvPr>
          <p:cNvSpPr txBox="1"/>
          <p:nvPr/>
        </p:nvSpPr>
        <p:spPr>
          <a:xfrm>
            <a:off x="251520" y="2795527"/>
            <a:ext cx="3960440" cy="1785104"/>
          </a:xfrm>
          <a:prstGeom prst="rect">
            <a:avLst/>
          </a:prstGeom>
          <a:noFill/>
        </p:spPr>
        <p:txBody>
          <a:bodyPr wrap="square" rtlCol="0">
            <a:spAutoFit/>
          </a:bodyPr>
          <a:lstStyle/>
          <a:p>
            <a:pPr algn="r"/>
            <a:r>
              <a:rPr lang="fr-CH" sz="2200" b="1" dirty="0">
                <a:solidFill>
                  <a:schemeClr val="bg1"/>
                </a:solidFill>
              </a:rPr>
              <a:t>Les villes sont sources d’innovation et de création de richesse – la Banque Mondiale estime que plus de </a:t>
            </a:r>
            <a:endParaRPr lang="en-CH" sz="2200" b="1" dirty="0">
              <a:solidFill>
                <a:schemeClr val="bg1"/>
              </a:solidFill>
            </a:endParaRPr>
          </a:p>
        </p:txBody>
      </p:sp>
      <p:sp>
        <p:nvSpPr>
          <p:cNvPr id="11" name="TextBox 10">
            <a:extLst>
              <a:ext uri="{FF2B5EF4-FFF2-40B4-BE49-F238E27FC236}">
                <a16:creationId xmlns:a16="http://schemas.microsoft.com/office/drawing/2014/main" id="{D9BBF5B3-7374-4180-9D2D-463A85666350}"/>
              </a:ext>
            </a:extLst>
          </p:cNvPr>
          <p:cNvSpPr txBox="1"/>
          <p:nvPr/>
        </p:nvSpPr>
        <p:spPr>
          <a:xfrm>
            <a:off x="5110923" y="2649040"/>
            <a:ext cx="3096342" cy="1323439"/>
          </a:xfrm>
          <a:prstGeom prst="rect">
            <a:avLst/>
          </a:prstGeom>
          <a:noFill/>
        </p:spPr>
        <p:txBody>
          <a:bodyPr wrap="square" rtlCol="0">
            <a:spAutoFit/>
          </a:bodyPr>
          <a:lstStyle/>
          <a:p>
            <a:r>
              <a:rPr lang="fr-CH" sz="8000" b="1" dirty="0">
                <a:solidFill>
                  <a:schemeClr val="bg1"/>
                </a:solidFill>
                <a:latin typeface="Agency FB" panose="020B0503020202020204" pitchFamily="34" charset="0"/>
              </a:rPr>
              <a:t>+80%</a:t>
            </a:r>
            <a:endParaRPr lang="en-CH" sz="8000" b="1" dirty="0">
              <a:solidFill>
                <a:schemeClr val="bg1"/>
              </a:solidFill>
              <a:latin typeface="Agency FB" panose="020B0503020202020204" pitchFamily="34" charset="0"/>
            </a:endParaRPr>
          </a:p>
        </p:txBody>
      </p:sp>
      <p:sp>
        <p:nvSpPr>
          <p:cNvPr id="13" name="TextBox 12">
            <a:extLst>
              <a:ext uri="{FF2B5EF4-FFF2-40B4-BE49-F238E27FC236}">
                <a16:creationId xmlns:a16="http://schemas.microsoft.com/office/drawing/2014/main" id="{831C2FF4-9EAB-410D-A3BF-A03E21B86C6D}"/>
              </a:ext>
            </a:extLst>
          </p:cNvPr>
          <p:cNvSpPr txBox="1"/>
          <p:nvPr/>
        </p:nvSpPr>
        <p:spPr>
          <a:xfrm>
            <a:off x="5289803" y="3835809"/>
            <a:ext cx="3096342" cy="646331"/>
          </a:xfrm>
          <a:prstGeom prst="rect">
            <a:avLst/>
          </a:prstGeom>
          <a:noFill/>
        </p:spPr>
        <p:txBody>
          <a:bodyPr wrap="square" rtlCol="0">
            <a:spAutoFit/>
          </a:bodyPr>
          <a:lstStyle/>
          <a:p>
            <a:r>
              <a:rPr lang="fr-CH" sz="1800" b="1" dirty="0">
                <a:solidFill>
                  <a:schemeClr val="bg1"/>
                </a:solidFill>
              </a:rPr>
              <a:t>du PIB global est généré dans les villes</a:t>
            </a:r>
            <a:endParaRPr lang="en-CH" sz="1800" b="1" dirty="0">
              <a:solidFill>
                <a:schemeClr val="bg1"/>
              </a:solidFill>
            </a:endParaRPr>
          </a:p>
        </p:txBody>
      </p:sp>
      <p:cxnSp>
        <p:nvCxnSpPr>
          <p:cNvPr id="18" name="Connector: Curved 17">
            <a:extLst>
              <a:ext uri="{FF2B5EF4-FFF2-40B4-BE49-F238E27FC236}">
                <a16:creationId xmlns:a16="http://schemas.microsoft.com/office/drawing/2014/main" id="{C5AD88BA-5D3D-4D18-9A5A-83732F44B8F1}"/>
              </a:ext>
            </a:extLst>
          </p:cNvPr>
          <p:cNvCxnSpPr>
            <a:cxnSpLocks/>
          </p:cNvCxnSpPr>
          <p:nvPr/>
        </p:nvCxnSpPr>
        <p:spPr>
          <a:xfrm rot="5400000" flipH="1" flipV="1">
            <a:off x="4156888" y="3390981"/>
            <a:ext cx="1009107" cy="898962"/>
          </a:xfrm>
          <a:prstGeom prst="curvedConnector2">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53D6F4D-9780-4CD0-B621-ECB72C8F98D5}"/>
              </a:ext>
            </a:extLst>
          </p:cNvPr>
          <p:cNvSpPr txBox="1"/>
          <p:nvPr/>
        </p:nvSpPr>
        <p:spPr>
          <a:xfrm>
            <a:off x="487619" y="5846484"/>
            <a:ext cx="6192688" cy="261610"/>
          </a:xfrm>
          <a:prstGeom prst="rect">
            <a:avLst/>
          </a:prstGeom>
          <a:noFill/>
        </p:spPr>
        <p:txBody>
          <a:bodyPr wrap="square" rtlCol="0">
            <a:spAutoFit/>
          </a:bodyPr>
          <a:lstStyle/>
          <a:p>
            <a:r>
              <a:rPr lang="en-GB" sz="1050" i="1" dirty="0"/>
              <a:t>Source</a:t>
            </a:r>
            <a:r>
              <a:rPr lang="en-GB" sz="1050" dirty="0"/>
              <a:t>: Banque </a:t>
            </a:r>
            <a:r>
              <a:rPr lang="en-GB" sz="1050" dirty="0" err="1"/>
              <a:t>Mondiale</a:t>
            </a:r>
            <a:r>
              <a:rPr lang="en-GB" sz="1050" dirty="0"/>
              <a:t>, </a:t>
            </a:r>
            <a:r>
              <a:rPr lang="en-GB" sz="1050" dirty="0" err="1"/>
              <a:t>Dévelopement</a:t>
            </a:r>
            <a:r>
              <a:rPr lang="en-GB" sz="1050" dirty="0"/>
              <a:t> </a:t>
            </a:r>
            <a:r>
              <a:rPr lang="en-GB" sz="1050" dirty="0" err="1"/>
              <a:t>urbain</a:t>
            </a:r>
            <a:r>
              <a:rPr lang="en-GB" sz="1050" dirty="0"/>
              <a:t>, October 2018</a:t>
            </a:r>
          </a:p>
        </p:txBody>
      </p:sp>
    </p:spTree>
    <p:extLst>
      <p:ext uri="{BB962C8B-B14F-4D97-AF65-F5344CB8AC3E}">
        <p14:creationId xmlns:p14="http://schemas.microsoft.com/office/powerpoint/2010/main" val="39108691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ctr">
          <a:defRPr sz="1000" b="1" dirty="0" smtClean="0"/>
        </a:defPPr>
      </a:lst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71D2252EB29C429FB9CA926C106315" ma:contentTypeVersion="10" ma:contentTypeDescription="Crée un document." ma:contentTypeScope="" ma:versionID="9529b56e4922a32688b5455200c5afb4">
  <xsd:schema xmlns:xsd="http://www.w3.org/2001/XMLSchema" xmlns:xs="http://www.w3.org/2001/XMLSchema" xmlns:p="http://schemas.microsoft.com/office/2006/metadata/properties" xmlns:ns2="8a187e50-b179-4c1f-ba61-f22483b977c0" xmlns:ns3="731c63f9-b14f-441b-8e3a-2e5887f2250f" targetNamespace="http://schemas.microsoft.com/office/2006/metadata/properties" ma:root="true" ma:fieldsID="75a081d02829b5fbbe4cd6e0e1e5d9ee" ns2:_="" ns3:_="">
    <xsd:import namespace="8a187e50-b179-4c1f-ba61-f22483b977c0"/>
    <xsd:import namespace="731c63f9-b14f-441b-8e3a-2e5887f225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87e50-b179-4c1f-ba61-f22483b97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1c63f9-b14f-441b-8e3a-2e5887f2250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C4BC2A-ECDC-434F-A3B4-28891003392B}">
  <ds:schemaRefs>
    <ds:schemaRef ds:uri="http://schemas.microsoft.com/office/2006/metadata/properties"/>
  </ds:schemaRefs>
</ds:datastoreItem>
</file>

<file path=customXml/itemProps2.xml><?xml version="1.0" encoding="utf-8"?>
<ds:datastoreItem xmlns:ds="http://schemas.openxmlformats.org/officeDocument/2006/customXml" ds:itemID="{9935AE1E-EB66-4D17-ABF1-8E2000BC6D4C}"/>
</file>

<file path=customXml/itemProps3.xml><?xml version="1.0" encoding="utf-8"?>
<ds:datastoreItem xmlns:ds="http://schemas.openxmlformats.org/officeDocument/2006/customXml" ds:itemID="{586026B2-D9DB-4641-A5D9-D0E51BB6DA3B}"/>
</file>

<file path=docProps/app.xml><?xml version="1.0" encoding="utf-8"?>
<Properties xmlns="http://schemas.openxmlformats.org/officeDocument/2006/extended-properties" xmlns:vt="http://schemas.openxmlformats.org/officeDocument/2006/docPropsVTypes">
  <TotalTime>3140</TotalTime>
  <Words>2161</Words>
  <Application>Microsoft Office PowerPoint</Application>
  <PresentationFormat>Affichage à l'écran (4:3)</PresentationFormat>
  <Paragraphs>201</Paragraphs>
  <Slides>21</Slides>
  <Notes>21</Notes>
  <HiddenSlides>3</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21</vt:i4>
      </vt:variant>
    </vt:vector>
  </HeadingPairs>
  <TitlesOfParts>
    <vt:vector size="29" baseType="lpstr">
      <vt:lpstr>Agency FB</vt:lpstr>
      <vt:lpstr>Arial</vt:lpstr>
      <vt:lpstr>Arial Bold</vt:lpstr>
      <vt:lpstr>Calibri</vt:lpstr>
      <vt:lpstr>Calibri Light</vt:lpstr>
      <vt:lpstr>Wingdings</vt:lpstr>
      <vt:lpstr>1_Office Theme</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MURISET, Pascal</dc:creator>
  <cp:lastModifiedBy>Nathalie GURDEBEKE</cp:lastModifiedBy>
  <cp:revision>35</cp:revision>
  <dcterms:created xsi:type="dcterms:W3CDTF">2019-05-28T12:23:26Z</dcterms:created>
  <dcterms:modified xsi:type="dcterms:W3CDTF">2019-06-02T15:50:13Z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0x0101009C71D2252EB29C429FB9CA926C106315</vt:lpwstr>
  </property>
</Properties>
</file>