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65" r:id="rId2"/>
    <p:sldId id="348" r:id="rId3"/>
    <p:sldId id="349" r:id="rId4"/>
    <p:sldId id="359" r:id="rId5"/>
    <p:sldId id="352" r:id="rId6"/>
    <p:sldId id="338" r:id="rId7"/>
    <p:sldId id="342" r:id="rId8"/>
    <p:sldId id="343" r:id="rId9"/>
    <p:sldId id="337" r:id="rId10"/>
    <p:sldId id="339" r:id="rId11"/>
    <p:sldId id="355" r:id="rId12"/>
    <p:sldId id="345" r:id="rId13"/>
    <p:sldId id="358" r:id="rId14"/>
    <p:sldId id="357" r:id="rId15"/>
    <p:sldId id="362" r:id="rId16"/>
    <p:sldId id="363" r:id="rId17"/>
    <p:sldId id="360" r:id="rId18"/>
    <p:sldId id="364" r:id="rId19"/>
    <p:sldId id="366"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C3E9"/>
    <a:srgbClr val="1847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0303E7-DCB5-4B1F-9DEB-CAFA5826AEE7}" v="24" dt="2024-01-27T12:12:29.690"/>
  </p1510:revLst>
</p1510:revInfo>
</file>

<file path=ppt/tableStyles.xml><?xml version="1.0" encoding="utf-8"?>
<a:tblStyleLst xmlns:a="http://schemas.openxmlformats.org/drawingml/2006/main" def="{5C22544A-7EE6-4342-B048-85BDC9FD1C3A}">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70316" autoAdjust="0"/>
  </p:normalViewPr>
  <p:slideViewPr>
    <p:cSldViewPr snapToGrid="0">
      <p:cViewPr varScale="1">
        <p:scale>
          <a:sx n="52" d="100"/>
          <a:sy n="52" d="100"/>
        </p:scale>
        <p:origin x="11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anna ARDESI" userId="eea9cf6d-f456-41a1-9dc3-822687fd0bf7" providerId="ADAL" clId="{020303E7-DCB5-4B1F-9DEB-CAFA5826AEE7}"/>
    <pc:docChg chg="undo custSel addSld delSld modSld sldOrd">
      <pc:chgData name="Arianna ARDESI" userId="eea9cf6d-f456-41a1-9dc3-822687fd0bf7" providerId="ADAL" clId="{020303E7-DCB5-4B1F-9DEB-CAFA5826AEE7}" dt="2024-01-29T16:54:42.157" v="1170" actId="20577"/>
      <pc:docMkLst>
        <pc:docMk/>
      </pc:docMkLst>
      <pc:sldChg chg="delSp modSp add del mod">
        <pc:chgData name="Arianna ARDESI" userId="eea9cf6d-f456-41a1-9dc3-822687fd0bf7" providerId="ADAL" clId="{020303E7-DCB5-4B1F-9DEB-CAFA5826AEE7}" dt="2024-01-27T11:53:37.666" v="609" actId="47"/>
        <pc:sldMkLst>
          <pc:docMk/>
          <pc:sldMk cId="1391941854" sldId="256"/>
        </pc:sldMkLst>
        <pc:spChg chg="mod">
          <ac:chgData name="Arianna ARDESI" userId="eea9cf6d-f456-41a1-9dc3-822687fd0bf7" providerId="ADAL" clId="{020303E7-DCB5-4B1F-9DEB-CAFA5826AEE7}" dt="2024-01-27T11:50:42.938" v="455" actId="1076"/>
          <ac:spMkLst>
            <pc:docMk/>
            <pc:sldMk cId="1391941854" sldId="256"/>
            <ac:spMk id="2" creationId="{16256098-7F45-398E-BD7A-2D50399105D6}"/>
          </ac:spMkLst>
        </pc:spChg>
        <pc:spChg chg="mod">
          <ac:chgData name="Arianna ARDESI" userId="eea9cf6d-f456-41a1-9dc3-822687fd0bf7" providerId="ADAL" clId="{020303E7-DCB5-4B1F-9DEB-CAFA5826AEE7}" dt="2024-01-27T11:50:46.028" v="456" actId="20577"/>
          <ac:spMkLst>
            <pc:docMk/>
            <pc:sldMk cId="1391941854" sldId="256"/>
            <ac:spMk id="3" creationId="{61D339CD-0E45-B616-CC1A-E8B454B2F693}"/>
          </ac:spMkLst>
        </pc:spChg>
        <pc:spChg chg="del mod">
          <ac:chgData name="Arianna ARDESI" userId="eea9cf6d-f456-41a1-9dc3-822687fd0bf7" providerId="ADAL" clId="{020303E7-DCB5-4B1F-9DEB-CAFA5826AEE7}" dt="2024-01-27T11:53:16.255" v="603" actId="21"/>
          <ac:spMkLst>
            <pc:docMk/>
            <pc:sldMk cId="1391941854" sldId="256"/>
            <ac:spMk id="8" creationId="{5655DB95-0A25-B461-7877-AB09D2F0CCFF}"/>
          </ac:spMkLst>
        </pc:spChg>
        <pc:picChg chg="del">
          <ac:chgData name="Arianna ARDESI" userId="eea9cf6d-f456-41a1-9dc3-822687fd0bf7" providerId="ADAL" clId="{020303E7-DCB5-4B1F-9DEB-CAFA5826AEE7}" dt="2024-01-27T11:53:28.380" v="606" actId="21"/>
          <ac:picMkLst>
            <pc:docMk/>
            <pc:sldMk cId="1391941854" sldId="256"/>
            <ac:picMk id="7" creationId="{61A7F1FF-9AF8-A86C-E0EF-9944DA4000EF}"/>
          </ac:picMkLst>
        </pc:picChg>
      </pc:sldChg>
      <pc:sldChg chg="del">
        <pc:chgData name="Arianna ARDESI" userId="eea9cf6d-f456-41a1-9dc3-822687fd0bf7" providerId="ADAL" clId="{020303E7-DCB5-4B1F-9DEB-CAFA5826AEE7}" dt="2024-01-27T11:04:37.295" v="7" actId="47"/>
        <pc:sldMkLst>
          <pc:docMk/>
          <pc:sldMk cId="3984882368" sldId="257"/>
        </pc:sldMkLst>
      </pc:sldChg>
      <pc:sldChg chg="del">
        <pc:chgData name="Arianna ARDESI" userId="eea9cf6d-f456-41a1-9dc3-822687fd0bf7" providerId="ADAL" clId="{020303E7-DCB5-4B1F-9DEB-CAFA5826AEE7}" dt="2024-01-27T11:05:19.029" v="10" actId="47"/>
        <pc:sldMkLst>
          <pc:docMk/>
          <pc:sldMk cId="2248784185" sldId="258"/>
        </pc:sldMkLst>
      </pc:sldChg>
      <pc:sldChg chg="del">
        <pc:chgData name="Arianna ARDESI" userId="eea9cf6d-f456-41a1-9dc3-822687fd0bf7" providerId="ADAL" clId="{020303E7-DCB5-4B1F-9DEB-CAFA5826AEE7}" dt="2024-01-27T11:05:13.949" v="8" actId="47"/>
        <pc:sldMkLst>
          <pc:docMk/>
          <pc:sldMk cId="388829619" sldId="259"/>
        </pc:sldMkLst>
      </pc:sldChg>
      <pc:sldChg chg="modSp del mod">
        <pc:chgData name="Arianna ARDESI" userId="eea9cf6d-f456-41a1-9dc3-822687fd0bf7" providerId="ADAL" clId="{020303E7-DCB5-4B1F-9DEB-CAFA5826AEE7}" dt="2024-01-27T12:16:39.649" v="805" actId="47"/>
        <pc:sldMkLst>
          <pc:docMk/>
          <pc:sldMk cId="1269349582" sldId="263"/>
        </pc:sldMkLst>
        <pc:spChg chg="mod">
          <ac:chgData name="Arianna ARDESI" userId="eea9cf6d-f456-41a1-9dc3-822687fd0bf7" providerId="ADAL" clId="{020303E7-DCB5-4B1F-9DEB-CAFA5826AEE7}" dt="2024-01-27T12:12:23.757" v="694" actId="20577"/>
          <ac:spMkLst>
            <pc:docMk/>
            <pc:sldMk cId="1269349582" sldId="263"/>
            <ac:spMk id="2" creationId="{16256098-7F45-398E-BD7A-2D50399105D6}"/>
          </ac:spMkLst>
        </pc:spChg>
      </pc:sldChg>
      <pc:sldChg chg="modSp del mod">
        <pc:chgData name="Arianna ARDESI" userId="eea9cf6d-f456-41a1-9dc3-822687fd0bf7" providerId="ADAL" clId="{020303E7-DCB5-4B1F-9DEB-CAFA5826AEE7}" dt="2024-01-27T11:21:47.502" v="142" actId="47"/>
        <pc:sldMkLst>
          <pc:docMk/>
          <pc:sldMk cId="491432521" sldId="279"/>
        </pc:sldMkLst>
        <pc:spChg chg="mod">
          <ac:chgData name="Arianna ARDESI" userId="eea9cf6d-f456-41a1-9dc3-822687fd0bf7" providerId="ADAL" clId="{020303E7-DCB5-4B1F-9DEB-CAFA5826AEE7}" dt="2024-01-27T11:10:25.379" v="98" actId="21"/>
          <ac:spMkLst>
            <pc:docMk/>
            <pc:sldMk cId="491432521" sldId="279"/>
            <ac:spMk id="16" creationId="{0A6746F4-104E-FD36-3AE3-CED5AD1D55D8}"/>
          </ac:spMkLst>
        </pc:spChg>
      </pc:sldChg>
      <pc:sldChg chg="del">
        <pc:chgData name="Arianna ARDESI" userId="eea9cf6d-f456-41a1-9dc3-822687fd0bf7" providerId="ADAL" clId="{020303E7-DCB5-4B1F-9DEB-CAFA5826AEE7}" dt="2024-01-27T11:22:43.257" v="150" actId="47"/>
        <pc:sldMkLst>
          <pc:docMk/>
          <pc:sldMk cId="3943842971" sldId="280"/>
        </pc:sldMkLst>
      </pc:sldChg>
      <pc:sldChg chg="add del">
        <pc:chgData name="Arianna ARDESI" userId="eea9cf6d-f456-41a1-9dc3-822687fd0bf7" providerId="ADAL" clId="{020303E7-DCB5-4B1F-9DEB-CAFA5826AEE7}" dt="2024-01-27T11:25:35.853" v="154" actId="47"/>
        <pc:sldMkLst>
          <pc:docMk/>
          <pc:sldMk cId="221577308" sldId="337"/>
        </pc:sldMkLst>
      </pc:sldChg>
      <pc:sldChg chg="modSp mod ord">
        <pc:chgData name="Arianna ARDESI" userId="eea9cf6d-f456-41a1-9dc3-822687fd0bf7" providerId="ADAL" clId="{020303E7-DCB5-4B1F-9DEB-CAFA5826AEE7}" dt="2024-01-27T11:57:55.210" v="659" actId="1076"/>
        <pc:sldMkLst>
          <pc:docMk/>
          <pc:sldMk cId="655599106" sldId="338"/>
        </pc:sldMkLst>
        <pc:spChg chg="mod">
          <ac:chgData name="Arianna ARDESI" userId="eea9cf6d-f456-41a1-9dc3-822687fd0bf7" providerId="ADAL" clId="{020303E7-DCB5-4B1F-9DEB-CAFA5826AEE7}" dt="2024-01-27T11:57:44.693" v="658" actId="20577"/>
          <ac:spMkLst>
            <pc:docMk/>
            <pc:sldMk cId="655599106" sldId="338"/>
            <ac:spMk id="5" creationId="{15966ACC-7F0C-D798-CE34-CA6ECBF1B91C}"/>
          </ac:spMkLst>
        </pc:spChg>
        <pc:picChg chg="mod">
          <ac:chgData name="Arianna ARDESI" userId="eea9cf6d-f456-41a1-9dc3-822687fd0bf7" providerId="ADAL" clId="{020303E7-DCB5-4B1F-9DEB-CAFA5826AEE7}" dt="2024-01-27T11:57:55.210" v="659" actId="1076"/>
          <ac:picMkLst>
            <pc:docMk/>
            <pc:sldMk cId="655599106" sldId="338"/>
            <ac:picMk id="6" creationId="{7AA4A4B1-6C7F-6ED3-D3E8-CF512EF0B616}"/>
          </ac:picMkLst>
        </pc:picChg>
      </pc:sldChg>
      <pc:sldChg chg="modSp mod ord">
        <pc:chgData name="Arianna ARDESI" userId="eea9cf6d-f456-41a1-9dc3-822687fd0bf7" providerId="ADAL" clId="{020303E7-DCB5-4B1F-9DEB-CAFA5826AEE7}" dt="2024-01-29T16:49:25.246" v="997" actId="20577"/>
        <pc:sldMkLst>
          <pc:docMk/>
          <pc:sldMk cId="1470988993" sldId="339"/>
        </pc:sldMkLst>
        <pc:spChg chg="mod">
          <ac:chgData name="Arianna ARDESI" userId="eea9cf6d-f456-41a1-9dc3-822687fd0bf7" providerId="ADAL" clId="{020303E7-DCB5-4B1F-9DEB-CAFA5826AEE7}" dt="2024-01-29T16:49:25.246" v="997" actId="20577"/>
          <ac:spMkLst>
            <pc:docMk/>
            <pc:sldMk cId="1470988993" sldId="339"/>
            <ac:spMk id="2" creationId="{086223FA-E4C8-93B9-D0E8-2261A2ADC960}"/>
          </ac:spMkLst>
        </pc:spChg>
      </pc:sldChg>
      <pc:sldChg chg="ord">
        <pc:chgData name="Arianna ARDESI" userId="eea9cf6d-f456-41a1-9dc3-822687fd0bf7" providerId="ADAL" clId="{020303E7-DCB5-4B1F-9DEB-CAFA5826AEE7}" dt="2024-01-27T11:28:58.131" v="170"/>
        <pc:sldMkLst>
          <pc:docMk/>
          <pc:sldMk cId="3773880590" sldId="342"/>
        </pc:sldMkLst>
      </pc:sldChg>
      <pc:sldChg chg="ord modNotesTx">
        <pc:chgData name="Arianna ARDESI" userId="eea9cf6d-f456-41a1-9dc3-822687fd0bf7" providerId="ADAL" clId="{020303E7-DCB5-4B1F-9DEB-CAFA5826AEE7}" dt="2024-01-29T16:48:56.787" v="969" actId="20577"/>
        <pc:sldMkLst>
          <pc:docMk/>
          <pc:sldMk cId="2514928870" sldId="343"/>
        </pc:sldMkLst>
      </pc:sldChg>
      <pc:sldChg chg="addSp delSp modSp mod ord">
        <pc:chgData name="Arianna ARDESI" userId="eea9cf6d-f456-41a1-9dc3-822687fd0bf7" providerId="ADAL" clId="{020303E7-DCB5-4B1F-9DEB-CAFA5826AEE7}" dt="2024-01-29T16:50:36.757" v="1046" actId="6549"/>
        <pc:sldMkLst>
          <pc:docMk/>
          <pc:sldMk cId="1511290430" sldId="345"/>
        </pc:sldMkLst>
        <pc:spChg chg="mod">
          <ac:chgData name="Arianna ARDESI" userId="eea9cf6d-f456-41a1-9dc3-822687fd0bf7" providerId="ADAL" clId="{020303E7-DCB5-4B1F-9DEB-CAFA5826AEE7}" dt="2024-01-29T16:50:36.757" v="1046" actId="6549"/>
          <ac:spMkLst>
            <pc:docMk/>
            <pc:sldMk cId="1511290430" sldId="345"/>
            <ac:spMk id="2" creationId="{C3338FDC-7E54-5C02-8F5A-560340C1EFE2}"/>
          </ac:spMkLst>
        </pc:spChg>
        <pc:spChg chg="add mod">
          <ac:chgData name="Arianna ARDESI" userId="eea9cf6d-f456-41a1-9dc3-822687fd0bf7" providerId="ADAL" clId="{020303E7-DCB5-4B1F-9DEB-CAFA5826AEE7}" dt="2024-01-27T11:56:24.781" v="650" actId="20577"/>
          <ac:spMkLst>
            <pc:docMk/>
            <pc:sldMk cId="1511290430" sldId="345"/>
            <ac:spMk id="3" creationId="{E4CA2ACD-FB1E-8E9A-0D13-8D6E6AE3E1CF}"/>
          </ac:spMkLst>
        </pc:spChg>
        <pc:spChg chg="del mod">
          <ac:chgData name="Arianna ARDESI" userId="eea9cf6d-f456-41a1-9dc3-822687fd0bf7" providerId="ADAL" clId="{020303E7-DCB5-4B1F-9DEB-CAFA5826AEE7}" dt="2024-01-27T11:56:17.787" v="648" actId="21"/>
          <ac:spMkLst>
            <pc:docMk/>
            <pc:sldMk cId="1511290430" sldId="345"/>
            <ac:spMk id="5" creationId="{15966ACC-7F0C-D798-CE34-CA6ECBF1B91C}"/>
          </ac:spMkLst>
        </pc:spChg>
      </pc:sldChg>
      <pc:sldChg chg="del">
        <pc:chgData name="Arianna ARDESI" userId="eea9cf6d-f456-41a1-9dc3-822687fd0bf7" providerId="ADAL" clId="{020303E7-DCB5-4B1F-9DEB-CAFA5826AEE7}" dt="2024-01-27T11:05:16.460" v="9" actId="47"/>
        <pc:sldMkLst>
          <pc:docMk/>
          <pc:sldMk cId="2420465430" sldId="347"/>
        </pc:sldMkLst>
      </pc:sldChg>
      <pc:sldChg chg="modSp mod modNotesTx">
        <pc:chgData name="Arianna ARDESI" userId="eea9cf6d-f456-41a1-9dc3-822687fd0bf7" providerId="ADAL" clId="{020303E7-DCB5-4B1F-9DEB-CAFA5826AEE7}" dt="2024-01-27T12:15:41.089" v="804" actId="6549"/>
        <pc:sldMkLst>
          <pc:docMk/>
          <pc:sldMk cId="521198631" sldId="348"/>
        </pc:sldMkLst>
        <pc:spChg chg="mod">
          <ac:chgData name="Arianna ARDESI" userId="eea9cf6d-f456-41a1-9dc3-822687fd0bf7" providerId="ADAL" clId="{020303E7-DCB5-4B1F-9DEB-CAFA5826AEE7}" dt="2024-01-27T11:54:38.721" v="641" actId="20577"/>
          <ac:spMkLst>
            <pc:docMk/>
            <pc:sldMk cId="521198631" sldId="348"/>
            <ac:spMk id="5" creationId="{15966ACC-7F0C-D798-CE34-CA6ECBF1B91C}"/>
          </ac:spMkLst>
        </pc:spChg>
        <pc:spChg chg="mod">
          <ac:chgData name="Arianna ARDESI" userId="eea9cf6d-f456-41a1-9dc3-822687fd0bf7" providerId="ADAL" clId="{020303E7-DCB5-4B1F-9DEB-CAFA5826AEE7}" dt="2024-01-27T11:54:43.919" v="642" actId="1076"/>
          <ac:spMkLst>
            <pc:docMk/>
            <pc:sldMk cId="521198631" sldId="348"/>
            <ac:spMk id="8" creationId="{21E6DCCF-D9D5-7BBA-11AF-EA54E1AA9FBE}"/>
          </ac:spMkLst>
        </pc:spChg>
      </pc:sldChg>
      <pc:sldChg chg="modSp mod ord modNotesTx">
        <pc:chgData name="Arianna ARDESI" userId="eea9cf6d-f456-41a1-9dc3-822687fd0bf7" providerId="ADAL" clId="{020303E7-DCB5-4B1F-9DEB-CAFA5826AEE7}" dt="2024-01-29T16:46:02.677" v="847" actId="20577"/>
        <pc:sldMkLst>
          <pc:docMk/>
          <pc:sldMk cId="1381334228" sldId="349"/>
        </pc:sldMkLst>
        <pc:spChg chg="mod">
          <ac:chgData name="Arianna ARDESI" userId="eea9cf6d-f456-41a1-9dc3-822687fd0bf7" providerId="ADAL" clId="{020303E7-DCB5-4B1F-9DEB-CAFA5826AEE7}" dt="2024-01-29T16:43:24.114" v="821" actId="20577"/>
          <ac:spMkLst>
            <pc:docMk/>
            <pc:sldMk cId="1381334228" sldId="349"/>
            <ac:spMk id="8" creationId="{21E6DCCF-D9D5-7BBA-11AF-EA54E1AA9FBE}"/>
          </ac:spMkLst>
        </pc:spChg>
      </pc:sldChg>
      <pc:sldChg chg="modSp mod ord">
        <pc:chgData name="Arianna ARDESI" userId="eea9cf6d-f456-41a1-9dc3-822687fd0bf7" providerId="ADAL" clId="{020303E7-DCB5-4B1F-9DEB-CAFA5826AEE7}" dt="2024-01-27T11:29:08.635" v="182" actId="20577"/>
        <pc:sldMkLst>
          <pc:docMk/>
          <pc:sldMk cId="2612523367" sldId="352"/>
        </pc:sldMkLst>
        <pc:spChg chg="mod">
          <ac:chgData name="Arianna ARDESI" userId="eea9cf6d-f456-41a1-9dc3-822687fd0bf7" providerId="ADAL" clId="{020303E7-DCB5-4B1F-9DEB-CAFA5826AEE7}" dt="2024-01-27T11:29:08.635" v="182" actId="20577"/>
          <ac:spMkLst>
            <pc:docMk/>
            <pc:sldMk cId="2612523367" sldId="352"/>
            <ac:spMk id="2" creationId="{16256098-7F45-398E-BD7A-2D50399105D6}"/>
          </ac:spMkLst>
        </pc:spChg>
      </pc:sldChg>
      <pc:sldChg chg="addSp delSp modSp del mod ord modNotesTx">
        <pc:chgData name="Arianna ARDESI" userId="eea9cf6d-f456-41a1-9dc3-822687fd0bf7" providerId="ADAL" clId="{020303E7-DCB5-4B1F-9DEB-CAFA5826AEE7}" dt="2024-01-29T16:49:57.051" v="998" actId="20577"/>
        <pc:sldMkLst>
          <pc:docMk/>
          <pc:sldMk cId="1836747243" sldId="355"/>
        </pc:sldMkLst>
        <pc:spChg chg="add mod">
          <ac:chgData name="Arianna ARDESI" userId="eea9cf6d-f456-41a1-9dc3-822687fd0bf7" providerId="ADAL" clId="{020303E7-DCB5-4B1F-9DEB-CAFA5826AEE7}" dt="2024-01-27T12:06:01.809" v="664" actId="1076"/>
          <ac:spMkLst>
            <pc:docMk/>
            <pc:sldMk cId="1836747243" sldId="355"/>
            <ac:spMk id="2" creationId="{0BE472C7-99C1-0BD0-52C0-81ACC71BEB47}"/>
          </ac:spMkLst>
        </pc:spChg>
        <pc:spChg chg="del">
          <ac:chgData name="Arianna ARDESI" userId="eea9cf6d-f456-41a1-9dc3-822687fd0bf7" providerId="ADAL" clId="{020303E7-DCB5-4B1F-9DEB-CAFA5826AEE7}" dt="2024-01-27T12:05:54.939" v="662" actId="21"/>
          <ac:spMkLst>
            <pc:docMk/>
            <pc:sldMk cId="1836747243" sldId="355"/>
            <ac:spMk id="3" creationId="{F66201F7-8D1D-FBF2-CACE-B5CAC932BA4B}"/>
          </ac:spMkLst>
        </pc:spChg>
        <pc:spChg chg="mod">
          <ac:chgData name="Arianna ARDESI" userId="eea9cf6d-f456-41a1-9dc3-822687fd0bf7" providerId="ADAL" clId="{020303E7-DCB5-4B1F-9DEB-CAFA5826AEE7}" dt="2024-01-29T16:49:57.051" v="998" actId="20577"/>
          <ac:spMkLst>
            <pc:docMk/>
            <pc:sldMk cId="1836747243" sldId="355"/>
            <ac:spMk id="17" creationId="{AC9E5E6F-F73D-F6B6-23E1-20B3491D984F}"/>
          </ac:spMkLst>
        </pc:spChg>
      </pc:sldChg>
      <pc:sldChg chg="modSp mod ord">
        <pc:chgData name="Arianna ARDESI" userId="eea9cf6d-f456-41a1-9dc3-822687fd0bf7" providerId="ADAL" clId="{020303E7-DCB5-4B1F-9DEB-CAFA5826AEE7}" dt="2024-01-29T16:53:11.871" v="1155" actId="14100"/>
        <pc:sldMkLst>
          <pc:docMk/>
          <pc:sldMk cId="1010878965" sldId="357"/>
        </pc:sldMkLst>
        <pc:spChg chg="mod">
          <ac:chgData name="Arianna ARDESI" userId="eea9cf6d-f456-41a1-9dc3-822687fd0bf7" providerId="ADAL" clId="{020303E7-DCB5-4B1F-9DEB-CAFA5826AEE7}" dt="2024-01-27T11:39:54.469" v="242" actId="20577"/>
          <ac:spMkLst>
            <pc:docMk/>
            <pc:sldMk cId="1010878965" sldId="357"/>
            <ac:spMk id="5" creationId="{15966ACC-7F0C-D798-CE34-CA6ECBF1B91C}"/>
          </ac:spMkLst>
        </pc:spChg>
        <pc:spChg chg="mod">
          <ac:chgData name="Arianna ARDESI" userId="eea9cf6d-f456-41a1-9dc3-822687fd0bf7" providerId="ADAL" clId="{020303E7-DCB5-4B1F-9DEB-CAFA5826AEE7}" dt="2024-01-29T16:52:55.877" v="1152" actId="14100"/>
          <ac:spMkLst>
            <pc:docMk/>
            <pc:sldMk cId="1010878965" sldId="357"/>
            <ac:spMk id="6" creationId="{35D3F3FB-1B5F-52BE-50C4-D58B71A9B90E}"/>
          </ac:spMkLst>
        </pc:spChg>
        <pc:picChg chg="mod">
          <ac:chgData name="Arianna ARDESI" userId="eea9cf6d-f456-41a1-9dc3-822687fd0bf7" providerId="ADAL" clId="{020303E7-DCB5-4B1F-9DEB-CAFA5826AEE7}" dt="2024-01-27T11:33:43.803" v="209" actId="1076"/>
          <ac:picMkLst>
            <pc:docMk/>
            <pc:sldMk cId="1010878965" sldId="357"/>
            <ac:picMk id="2" creationId="{85130E00-4569-2187-081A-73FCAB9DCE8B}"/>
          </ac:picMkLst>
        </pc:picChg>
        <pc:picChg chg="mod">
          <ac:chgData name="Arianna ARDESI" userId="eea9cf6d-f456-41a1-9dc3-822687fd0bf7" providerId="ADAL" clId="{020303E7-DCB5-4B1F-9DEB-CAFA5826AEE7}" dt="2024-01-27T11:32:12.366" v="190" actId="1076"/>
          <ac:picMkLst>
            <pc:docMk/>
            <pc:sldMk cId="1010878965" sldId="357"/>
            <ac:picMk id="3" creationId="{6145FD47-EB46-97B7-A7BD-EFFA822B5571}"/>
          </ac:picMkLst>
        </pc:picChg>
        <pc:picChg chg="mod">
          <ac:chgData name="Arianna ARDESI" userId="eea9cf6d-f456-41a1-9dc3-822687fd0bf7" providerId="ADAL" clId="{020303E7-DCB5-4B1F-9DEB-CAFA5826AEE7}" dt="2024-01-29T16:53:11.871" v="1155" actId="14100"/>
          <ac:picMkLst>
            <pc:docMk/>
            <pc:sldMk cId="1010878965" sldId="357"/>
            <ac:picMk id="7" creationId="{A1940C4D-5527-E22D-1041-3640E0F374D5}"/>
          </ac:picMkLst>
        </pc:picChg>
      </pc:sldChg>
      <pc:sldChg chg="delSp modSp mod ord">
        <pc:chgData name="Arianna ARDESI" userId="eea9cf6d-f456-41a1-9dc3-822687fd0bf7" providerId="ADAL" clId="{020303E7-DCB5-4B1F-9DEB-CAFA5826AEE7}" dt="2024-01-29T16:52:37.918" v="1151" actId="1076"/>
        <pc:sldMkLst>
          <pc:docMk/>
          <pc:sldMk cId="1371151082" sldId="358"/>
        </pc:sldMkLst>
        <pc:spChg chg="mod">
          <ac:chgData name="Arianna ARDESI" userId="eea9cf6d-f456-41a1-9dc3-822687fd0bf7" providerId="ADAL" clId="{020303E7-DCB5-4B1F-9DEB-CAFA5826AEE7}" dt="2024-01-27T11:40:24.514" v="263" actId="20577"/>
          <ac:spMkLst>
            <pc:docMk/>
            <pc:sldMk cId="1371151082" sldId="358"/>
            <ac:spMk id="5" creationId="{15966ACC-7F0C-D798-CE34-CA6ECBF1B91C}"/>
          </ac:spMkLst>
        </pc:spChg>
        <pc:spChg chg="mod">
          <ac:chgData name="Arianna ARDESI" userId="eea9cf6d-f456-41a1-9dc3-822687fd0bf7" providerId="ADAL" clId="{020303E7-DCB5-4B1F-9DEB-CAFA5826AEE7}" dt="2024-01-29T16:52:37.918" v="1151" actId="1076"/>
          <ac:spMkLst>
            <pc:docMk/>
            <pc:sldMk cId="1371151082" sldId="358"/>
            <ac:spMk id="6" creationId="{35D3F3FB-1B5F-52BE-50C4-D58B71A9B90E}"/>
          </ac:spMkLst>
        </pc:spChg>
        <pc:picChg chg="del">
          <ac:chgData name="Arianna ARDESI" userId="eea9cf6d-f456-41a1-9dc3-822687fd0bf7" providerId="ADAL" clId="{020303E7-DCB5-4B1F-9DEB-CAFA5826AEE7}" dt="2024-01-27T11:31:18.603" v="185" actId="478"/>
          <ac:picMkLst>
            <pc:docMk/>
            <pc:sldMk cId="1371151082" sldId="358"/>
            <ac:picMk id="2" creationId="{4AE39C01-6451-9E55-C268-54DC1BD8BE9B}"/>
          </ac:picMkLst>
        </pc:picChg>
      </pc:sldChg>
      <pc:sldChg chg="modSp mod">
        <pc:chgData name="Arianna ARDESI" userId="eea9cf6d-f456-41a1-9dc3-822687fd0bf7" providerId="ADAL" clId="{020303E7-DCB5-4B1F-9DEB-CAFA5826AEE7}" dt="2024-01-27T12:08:38.648" v="671" actId="6549"/>
        <pc:sldMkLst>
          <pc:docMk/>
          <pc:sldMk cId="1252539943" sldId="359"/>
        </pc:sldMkLst>
        <pc:spChg chg="mod">
          <ac:chgData name="Arianna ARDESI" userId="eea9cf6d-f456-41a1-9dc3-822687fd0bf7" providerId="ADAL" clId="{020303E7-DCB5-4B1F-9DEB-CAFA5826AEE7}" dt="2024-01-27T11:07:17.907" v="85" actId="21"/>
          <ac:spMkLst>
            <pc:docMk/>
            <pc:sldMk cId="1252539943" sldId="359"/>
            <ac:spMk id="5" creationId="{15966ACC-7F0C-D798-CE34-CA6ECBF1B91C}"/>
          </ac:spMkLst>
        </pc:spChg>
        <pc:graphicFrameChg chg="mod modGraphic">
          <ac:chgData name="Arianna ARDESI" userId="eea9cf6d-f456-41a1-9dc3-822687fd0bf7" providerId="ADAL" clId="{020303E7-DCB5-4B1F-9DEB-CAFA5826AEE7}" dt="2024-01-27T12:08:38.648" v="671" actId="6549"/>
          <ac:graphicFrameMkLst>
            <pc:docMk/>
            <pc:sldMk cId="1252539943" sldId="359"/>
            <ac:graphicFrameMk id="2" creationId="{74B4C53B-D46B-4DF9-48CD-D7DA8FD4AC7A}"/>
          </ac:graphicFrameMkLst>
        </pc:graphicFrameChg>
      </pc:sldChg>
      <pc:sldChg chg="addSp modSp new mod ord">
        <pc:chgData name="Arianna ARDESI" userId="eea9cf6d-f456-41a1-9dc3-822687fd0bf7" providerId="ADAL" clId="{020303E7-DCB5-4B1F-9DEB-CAFA5826AEE7}" dt="2024-01-27T11:28:47.756" v="168"/>
        <pc:sldMkLst>
          <pc:docMk/>
          <pc:sldMk cId="2963245272" sldId="360"/>
        </pc:sldMkLst>
        <pc:picChg chg="add mod">
          <ac:chgData name="Arianna ARDESI" userId="eea9cf6d-f456-41a1-9dc3-822687fd0bf7" providerId="ADAL" clId="{020303E7-DCB5-4B1F-9DEB-CAFA5826AEE7}" dt="2024-01-27T11:04:07.385" v="5" actId="962"/>
          <ac:picMkLst>
            <pc:docMk/>
            <pc:sldMk cId="2963245272" sldId="360"/>
            <ac:picMk id="5" creationId="{0FCFE91C-7E83-214B-4773-605B396A5A19}"/>
          </ac:picMkLst>
        </pc:picChg>
      </pc:sldChg>
      <pc:sldChg chg="new del">
        <pc:chgData name="Arianna ARDESI" userId="eea9cf6d-f456-41a1-9dc3-822687fd0bf7" providerId="ADAL" clId="{020303E7-DCB5-4B1F-9DEB-CAFA5826AEE7}" dt="2024-01-27T11:10:12.500" v="96" actId="47"/>
        <pc:sldMkLst>
          <pc:docMk/>
          <pc:sldMk cId="817149359" sldId="361"/>
        </pc:sldMkLst>
      </pc:sldChg>
      <pc:sldChg chg="addSp delSp modSp add mod ord">
        <pc:chgData name="Arianna ARDESI" userId="eea9cf6d-f456-41a1-9dc3-822687fd0bf7" providerId="ADAL" clId="{020303E7-DCB5-4B1F-9DEB-CAFA5826AEE7}" dt="2024-01-27T12:11:08.797" v="691" actId="20577"/>
        <pc:sldMkLst>
          <pc:docMk/>
          <pc:sldMk cId="2976643261" sldId="362"/>
        </pc:sldMkLst>
        <pc:spChg chg="mod">
          <ac:chgData name="Arianna ARDESI" userId="eea9cf6d-f456-41a1-9dc3-822687fd0bf7" providerId="ADAL" clId="{020303E7-DCB5-4B1F-9DEB-CAFA5826AEE7}" dt="2024-01-27T11:10:18.080" v="97" actId="20577"/>
          <ac:spMkLst>
            <pc:docMk/>
            <pc:sldMk cId="2976643261" sldId="362"/>
            <ac:spMk id="2" creationId="{C3338FDC-7E54-5C02-8F5A-560340C1EFE2}"/>
          </ac:spMkLst>
        </pc:spChg>
        <pc:spChg chg="mod">
          <ac:chgData name="Arianna ARDESI" userId="eea9cf6d-f456-41a1-9dc3-822687fd0bf7" providerId="ADAL" clId="{020303E7-DCB5-4B1F-9DEB-CAFA5826AEE7}" dt="2024-01-27T11:21:34.142" v="140" actId="20577"/>
          <ac:spMkLst>
            <pc:docMk/>
            <pc:sldMk cId="2976643261" sldId="362"/>
            <ac:spMk id="5" creationId="{15966ACC-7F0C-D798-CE34-CA6ECBF1B91C}"/>
          </ac:spMkLst>
        </pc:spChg>
        <pc:spChg chg="add mod">
          <ac:chgData name="Arianna ARDESI" userId="eea9cf6d-f456-41a1-9dc3-822687fd0bf7" providerId="ADAL" clId="{020303E7-DCB5-4B1F-9DEB-CAFA5826AEE7}" dt="2024-01-27T12:11:08.797" v="691" actId="20577"/>
          <ac:spMkLst>
            <pc:docMk/>
            <pc:sldMk cId="2976643261" sldId="362"/>
            <ac:spMk id="6" creationId="{96C1E74A-5C43-7DE6-672A-73E3A228DC6C}"/>
          </ac:spMkLst>
        </pc:spChg>
        <pc:picChg chg="del">
          <ac:chgData name="Arianna ARDESI" userId="eea9cf6d-f456-41a1-9dc3-822687fd0bf7" providerId="ADAL" clId="{020303E7-DCB5-4B1F-9DEB-CAFA5826AEE7}" dt="2024-01-27T11:10:40.632" v="100" actId="21"/>
          <ac:picMkLst>
            <pc:docMk/>
            <pc:sldMk cId="2976643261" sldId="362"/>
            <ac:picMk id="8" creationId="{926215BF-EEE0-B0F6-E886-65D4DB28DD6C}"/>
          </ac:picMkLst>
        </pc:picChg>
      </pc:sldChg>
      <pc:sldChg chg="addSp delSp modSp mod ord">
        <pc:chgData name="Arianna ARDESI" userId="eea9cf6d-f456-41a1-9dc3-822687fd0bf7" providerId="ADAL" clId="{020303E7-DCB5-4B1F-9DEB-CAFA5826AEE7}" dt="2024-01-29T16:54:42.157" v="1170" actId="20577"/>
        <pc:sldMkLst>
          <pc:docMk/>
          <pc:sldMk cId="3990418723" sldId="363"/>
        </pc:sldMkLst>
        <pc:spChg chg="del mod">
          <ac:chgData name="Arianna ARDESI" userId="eea9cf6d-f456-41a1-9dc3-822687fd0bf7" providerId="ADAL" clId="{020303E7-DCB5-4B1F-9DEB-CAFA5826AEE7}" dt="2024-01-27T11:22:11.225" v="145"/>
          <ac:spMkLst>
            <pc:docMk/>
            <pc:sldMk cId="3990418723" sldId="363"/>
            <ac:spMk id="6" creationId="{96C1E74A-5C43-7DE6-672A-73E3A228DC6C}"/>
          </ac:spMkLst>
        </pc:spChg>
        <pc:spChg chg="add mod">
          <ac:chgData name="Arianna ARDESI" userId="eea9cf6d-f456-41a1-9dc3-822687fd0bf7" providerId="ADAL" clId="{020303E7-DCB5-4B1F-9DEB-CAFA5826AEE7}" dt="2024-01-29T16:54:42.157" v="1170" actId="20577"/>
          <ac:spMkLst>
            <pc:docMk/>
            <pc:sldMk cId="3990418723" sldId="363"/>
            <ac:spMk id="7" creationId="{FF159D77-12F8-ABC3-E4D2-E84B78EA6D6F}"/>
          </ac:spMkLst>
        </pc:spChg>
      </pc:sldChg>
      <pc:sldChg chg="addSp delSp modSp mod">
        <pc:chgData name="Arianna ARDESI" userId="eea9cf6d-f456-41a1-9dc3-822687fd0bf7" providerId="ADAL" clId="{020303E7-DCB5-4B1F-9DEB-CAFA5826AEE7}" dt="2024-01-27T12:11:37.841" v="693" actId="255"/>
        <pc:sldMkLst>
          <pc:docMk/>
          <pc:sldMk cId="995142693" sldId="364"/>
        </pc:sldMkLst>
        <pc:spChg chg="del mod">
          <ac:chgData name="Arianna ARDESI" userId="eea9cf6d-f456-41a1-9dc3-822687fd0bf7" providerId="ADAL" clId="{020303E7-DCB5-4B1F-9DEB-CAFA5826AEE7}" dt="2024-01-27T11:42:37.215" v="294" actId="21"/>
          <ac:spMkLst>
            <pc:docMk/>
            <pc:sldMk cId="995142693" sldId="364"/>
            <ac:spMk id="2" creationId="{C3338FDC-7E54-5C02-8F5A-560340C1EFE2}"/>
          </ac:spMkLst>
        </pc:spChg>
        <pc:spChg chg="add">
          <ac:chgData name="Arianna ARDESI" userId="eea9cf6d-f456-41a1-9dc3-822687fd0bf7" providerId="ADAL" clId="{020303E7-DCB5-4B1F-9DEB-CAFA5826AEE7}" dt="2024-01-27T11:45:49.078" v="332"/>
          <ac:spMkLst>
            <pc:docMk/>
            <pc:sldMk cId="995142693" sldId="364"/>
            <ac:spMk id="3" creationId="{B3D1CF0B-4EF2-AA7F-AD2E-345FD7BC8030}"/>
          </ac:spMkLst>
        </pc:spChg>
        <pc:spChg chg="mod">
          <ac:chgData name="Arianna ARDESI" userId="eea9cf6d-f456-41a1-9dc3-822687fd0bf7" providerId="ADAL" clId="{020303E7-DCB5-4B1F-9DEB-CAFA5826AEE7}" dt="2024-01-27T11:47:25.645" v="425" actId="20578"/>
          <ac:spMkLst>
            <pc:docMk/>
            <pc:sldMk cId="995142693" sldId="364"/>
            <ac:spMk id="5" creationId="{15966ACC-7F0C-D798-CE34-CA6ECBF1B91C}"/>
          </ac:spMkLst>
        </pc:spChg>
        <pc:spChg chg="mod">
          <ac:chgData name="Arianna ARDESI" userId="eea9cf6d-f456-41a1-9dc3-822687fd0bf7" providerId="ADAL" clId="{020303E7-DCB5-4B1F-9DEB-CAFA5826AEE7}" dt="2024-01-27T12:11:37.841" v="693" actId="255"/>
          <ac:spMkLst>
            <pc:docMk/>
            <pc:sldMk cId="995142693" sldId="364"/>
            <ac:spMk id="7" creationId="{FF159D77-12F8-ABC3-E4D2-E84B78EA6D6F}"/>
          </ac:spMkLst>
        </pc:spChg>
        <pc:picChg chg="add">
          <ac:chgData name="Arianna ARDESI" userId="eea9cf6d-f456-41a1-9dc3-822687fd0bf7" providerId="ADAL" clId="{020303E7-DCB5-4B1F-9DEB-CAFA5826AEE7}" dt="2024-01-27T11:45:49.078" v="332"/>
          <ac:picMkLst>
            <pc:docMk/>
            <pc:sldMk cId="995142693" sldId="364"/>
            <ac:picMk id="1026" creationId="{5B121C74-9C5F-88B7-2527-7909465E5E09}"/>
          </ac:picMkLst>
        </pc:picChg>
        <pc:picChg chg="add">
          <ac:chgData name="Arianna ARDESI" userId="eea9cf6d-f456-41a1-9dc3-822687fd0bf7" providerId="ADAL" clId="{020303E7-DCB5-4B1F-9DEB-CAFA5826AEE7}" dt="2024-01-27T11:45:49.078" v="332"/>
          <ac:picMkLst>
            <pc:docMk/>
            <pc:sldMk cId="995142693" sldId="364"/>
            <ac:picMk id="1027" creationId="{EE8453E5-08BA-6BE4-B739-C8399967AC91}"/>
          </ac:picMkLst>
        </pc:picChg>
        <pc:picChg chg="add">
          <ac:chgData name="Arianna ARDESI" userId="eea9cf6d-f456-41a1-9dc3-822687fd0bf7" providerId="ADAL" clId="{020303E7-DCB5-4B1F-9DEB-CAFA5826AEE7}" dt="2024-01-27T11:45:49.078" v="332"/>
          <ac:picMkLst>
            <pc:docMk/>
            <pc:sldMk cId="995142693" sldId="364"/>
            <ac:picMk id="1028" creationId="{7E1E0B7B-02D8-6F87-3E97-B8728771D986}"/>
          </ac:picMkLst>
        </pc:picChg>
        <pc:picChg chg="add">
          <ac:chgData name="Arianna ARDESI" userId="eea9cf6d-f456-41a1-9dc3-822687fd0bf7" providerId="ADAL" clId="{020303E7-DCB5-4B1F-9DEB-CAFA5826AEE7}" dt="2024-01-27T11:45:49.078" v="332"/>
          <ac:picMkLst>
            <pc:docMk/>
            <pc:sldMk cId="995142693" sldId="364"/>
            <ac:picMk id="1029" creationId="{3153E10B-241C-9DBC-EF62-4341F5A5CA5B}"/>
          </ac:picMkLst>
        </pc:picChg>
        <pc:picChg chg="add">
          <ac:chgData name="Arianna ARDESI" userId="eea9cf6d-f456-41a1-9dc3-822687fd0bf7" providerId="ADAL" clId="{020303E7-DCB5-4B1F-9DEB-CAFA5826AEE7}" dt="2024-01-27T11:45:49.078" v="332"/>
          <ac:picMkLst>
            <pc:docMk/>
            <pc:sldMk cId="995142693" sldId="364"/>
            <ac:picMk id="1030" creationId="{F0B3411B-A1E8-02CD-3F54-669430EDD234}"/>
          </ac:picMkLst>
        </pc:picChg>
        <pc:picChg chg="add">
          <ac:chgData name="Arianna ARDESI" userId="eea9cf6d-f456-41a1-9dc3-822687fd0bf7" providerId="ADAL" clId="{020303E7-DCB5-4B1F-9DEB-CAFA5826AEE7}" dt="2024-01-27T11:45:49.078" v="332"/>
          <ac:picMkLst>
            <pc:docMk/>
            <pc:sldMk cId="995142693" sldId="364"/>
            <ac:picMk id="1031" creationId="{9FC99412-DB93-367D-ED74-865BE828B50E}"/>
          </ac:picMkLst>
        </pc:picChg>
        <pc:picChg chg="add">
          <ac:chgData name="Arianna ARDESI" userId="eea9cf6d-f456-41a1-9dc3-822687fd0bf7" providerId="ADAL" clId="{020303E7-DCB5-4B1F-9DEB-CAFA5826AEE7}" dt="2024-01-27T11:45:49.078" v="332"/>
          <ac:picMkLst>
            <pc:docMk/>
            <pc:sldMk cId="995142693" sldId="364"/>
            <ac:picMk id="1032" creationId="{E48D220E-96A1-053A-3057-B0E6EB83B757}"/>
          </ac:picMkLst>
        </pc:picChg>
      </pc:sldChg>
      <pc:sldChg chg="del">
        <pc:chgData name="Arianna ARDESI" userId="eea9cf6d-f456-41a1-9dc3-822687fd0bf7" providerId="ADAL" clId="{020303E7-DCB5-4B1F-9DEB-CAFA5826AEE7}" dt="2024-01-27T11:50:23.633" v="427" actId="47"/>
        <pc:sldMkLst>
          <pc:docMk/>
          <pc:sldMk cId="294064811" sldId="365"/>
        </pc:sldMkLst>
      </pc:sldChg>
      <pc:sldChg chg="new del">
        <pc:chgData name="Arianna ARDESI" userId="eea9cf6d-f456-41a1-9dc3-822687fd0bf7" providerId="ADAL" clId="{020303E7-DCB5-4B1F-9DEB-CAFA5826AEE7}" dt="2024-01-27T11:44:40.416" v="329" actId="680"/>
        <pc:sldMkLst>
          <pc:docMk/>
          <pc:sldMk cId="3593419752" sldId="365"/>
        </pc:sldMkLst>
      </pc:sldChg>
      <pc:sldChg chg="addSp modSp mod modNotesTx">
        <pc:chgData name="Arianna ARDESI" userId="eea9cf6d-f456-41a1-9dc3-822687fd0bf7" providerId="ADAL" clId="{020303E7-DCB5-4B1F-9DEB-CAFA5826AEE7}" dt="2024-01-27T12:15:29.771" v="803" actId="6549"/>
        <pc:sldMkLst>
          <pc:docMk/>
          <pc:sldMk cId="3624849082" sldId="365"/>
        </pc:sldMkLst>
        <pc:spChg chg="add mod">
          <ac:chgData name="Arianna ARDESI" userId="eea9cf6d-f456-41a1-9dc3-822687fd0bf7" providerId="ADAL" clId="{020303E7-DCB5-4B1F-9DEB-CAFA5826AEE7}" dt="2024-01-27T12:08:01.766" v="666" actId="113"/>
          <ac:spMkLst>
            <pc:docMk/>
            <pc:sldMk cId="3624849082" sldId="365"/>
            <ac:spMk id="2" creationId="{57C906D9-E2F6-EC57-2F73-E94B1D24CC26}"/>
          </ac:spMkLst>
        </pc:spChg>
        <pc:spChg chg="add mod">
          <ac:chgData name="Arianna ARDESI" userId="eea9cf6d-f456-41a1-9dc3-822687fd0bf7" providerId="ADAL" clId="{020303E7-DCB5-4B1F-9DEB-CAFA5826AEE7}" dt="2024-01-27T11:54:12.219" v="619" actId="207"/>
          <ac:spMkLst>
            <pc:docMk/>
            <pc:sldMk cId="3624849082" sldId="365"/>
            <ac:spMk id="3" creationId="{5655DB95-0A25-B461-7877-AB09D2F0CCFF}"/>
          </ac:spMkLst>
        </pc:spChg>
        <pc:spChg chg="mod">
          <ac:chgData name="Arianna ARDESI" userId="eea9cf6d-f456-41a1-9dc3-822687fd0bf7" providerId="ADAL" clId="{020303E7-DCB5-4B1F-9DEB-CAFA5826AEE7}" dt="2024-01-27T11:52:46.194" v="599" actId="20577"/>
          <ac:spMkLst>
            <pc:docMk/>
            <pc:sldMk cId="3624849082" sldId="365"/>
            <ac:spMk id="5" creationId="{15966ACC-7F0C-D798-CE34-CA6ECBF1B91C}"/>
          </ac:spMkLst>
        </pc:spChg>
        <pc:spChg chg="mod">
          <ac:chgData name="Arianna ARDESI" userId="eea9cf6d-f456-41a1-9dc3-822687fd0bf7" providerId="ADAL" clId="{020303E7-DCB5-4B1F-9DEB-CAFA5826AEE7}" dt="2024-01-27T11:52:42.726" v="598" actId="6549"/>
          <ac:spMkLst>
            <pc:docMk/>
            <pc:sldMk cId="3624849082" sldId="365"/>
            <ac:spMk id="8" creationId="{21E6DCCF-D9D5-7BBA-11AF-EA54E1AA9FBE}"/>
          </ac:spMkLst>
        </pc:spChg>
        <pc:picChg chg="add mod">
          <ac:chgData name="Arianna ARDESI" userId="eea9cf6d-f456-41a1-9dc3-822687fd0bf7" providerId="ADAL" clId="{020303E7-DCB5-4B1F-9DEB-CAFA5826AEE7}" dt="2024-01-27T11:53:34.141" v="608" actId="1076"/>
          <ac:picMkLst>
            <pc:docMk/>
            <pc:sldMk cId="3624849082" sldId="365"/>
            <ac:picMk id="7" creationId="{61A7F1FF-9AF8-A86C-E0EF-9944DA4000EF}"/>
          </ac:picMkLst>
        </pc:picChg>
      </pc:sldChg>
      <pc:sldChg chg="delSp modSp mod">
        <pc:chgData name="Arianna ARDESI" userId="eea9cf6d-f456-41a1-9dc3-822687fd0bf7" providerId="ADAL" clId="{020303E7-DCB5-4B1F-9DEB-CAFA5826AEE7}" dt="2024-01-27T12:16:50.131" v="806" actId="1076"/>
        <pc:sldMkLst>
          <pc:docMk/>
          <pc:sldMk cId="1989794124" sldId="366"/>
        </pc:sldMkLst>
        <pc:spChg chg="mod">
          <ac:chgData name="Arianna ARDESI" userId="eea9cf6d-f456-41a1-9dc3-822687fd0bf7" providerId="ADAL" clId="{020303E7-DCB5-4B1F-9DEB-CAFA5826AEE7}" dt="2024-01-27T12:16:50.131" v="806" actId="1076"/>
          <ac:spMkLst>
            <pc:docMk/>
            <pc:sldMk cId="1989794124" sldId="366"/>
            <ac:spMk id="5" creationId="{15966ACC-7F0C-D798-CE34-CA6ECBF1B91C}"/>
          </ac:spMkLst>
        </pc:spChg>
        <pc:spChg chg="del mod">
          <ac:chgData name="Arianna ARDESI" userId="eea9cf6d-f456-41a1-9dc3-822687fd0bf7" providerId="ADAL" clId="{020303E7-DCB5-4B1F-9DEB-CAFA5826AEE7}" dt="2024-01-27T12:12:44.624" v="698" actId="478"/>
          <ac:spMkLst>
            <pc:docMk/>
            <pc:sldMk cId="1989794124" sldId="366"/>
            <ac:spMk id="7" creationId="{FF159D77-12F8-ABC3-E4D2-E84B78EA6D6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EE0CCD-104E-4B25-96C4-EA0049E29977}" type="datetimeFigureOut">
              <a:rPr lang="en-US" smtClean="0"/>
              <a:t>1/29/2024</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2C1468-D89E-40B8-990E-723848992A37}" type="slidenum">
              <a:rPr lang="en-US" smtClean="0"/>
              <a:t>‹N°›</a:t>
            </a:fld>
            <a:endParaRPr lang="en-US"/>
          </a:p>
        </p:txBody>
      </p:sp>
    </p:spTree>
    <p:extLst>
      <p:ext uri="{BB962C8B-B14F-4D97-AF65-F5344CB8AC3E}">
        <p14:creationId xmlns:p14="http://schemas.microsoft.com/office/powerpoint/2010/main" val="2925142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800" b="0" i="0" u="none" strike="noStrike" baseline="0" dirty="0">
              <a:solidFill>
                <a:srgbClr val="000000"/>
              </a:solidFill>
              <a:latin typeface="Calibri" panose="020F0502020204030204" pitchFamily="34" charset="0"/>
            </a:endParaRPr>
          </a:p>
          <a:p>
            <a:endParaRPr lang="en-US" dirty="0"/>
          </a:p>
        </p:txBody>
      </p:sp>
      <p:sp>
        <p:nvSpPr>
          <p:cNvPr id="4" name="Espace réservé du numéro de diapositive 3"/>
          <p:cNvSpPr>
            <a:spLocks noGrp="1"/>
          </p:cNvSpPr>
          <p:nvPr>
            <p:ph type="sldNum" sz="quarter" idx="5"/>
          </p:nvPr>
        </p:nvSpPr>
        <p:spPr/>
        <p:txBody>
          <a:bodyPr/>
          <a:lstStyle/>
          <a:p>
            <a:fld id="{432C1468-D89E-40B8-990E-723848992A37}" type="slidenum">
              <a:rPr lang="en-US" smtClean="0"/>
              <a:t>1</a:t>
            </a:fld>
            <a:endParaRPr lang="en-US"/>
          </a:p>
        </p:txBody>
      </p:sp>
    </p:spTree>
    <p:extLst>
      <p:ext uri="{BB962C8B-B14F-4D97-AF65-F5344CB8AC3E}">
        <p14:creationId xmlns:p14="http://schemas.microsoft.com/office/powerpoint/2010/main" val="3947028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32C1468-D89E-40B8-990E-723848992A37}" type="slidenum">
              <a:rPr lang="en-US" smtClean="0"/>
              <a:t>18</a:t>
            </a:fld>
            <a:endParaRPr lang="en-US"/>
          </a:p>
        </p:txBody>
      </p:sp>
    </p:spTree>
    <p:extLst>
      <p:ext uri="{BB962C8B-B14F-4D97-AF65-F5344CB8AC3E}">
        <p14:creationId xmlns:p14="http://schemas.microsoft.com/office/powerpoint/2010/main" val="2210573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32C1468-D89E-40B8-990E-723848992A37}" type="slidenum">
              <a:rPr lang="en-US" smtClean="0"/>
              <a:t>19</a:t>
            </a:fld>
            <a:endParaRPr lang="en-US"/>
          </a:p>
        </p:txBody>
      </p:sp>
    </p:spTree>
    <p:extLst>
      <p:ext uri="{BB962C8B-B14F-4D97-AF65-F5344CB8AC3E}">
        <p14:creationId xmlns:p14="http://schemas.microsoft.com/office/powerpoint/2010/main" val="2791846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baseline="0" dirty="0">
                <a:solidFill>
                  <a:srgbClr val="000000"/>
                </a:solidFill>
                <a:latin typeface="Calibri" panose="020F0502020204030204" pitchFamily="34" charset="0"/>
              </a:rPr>
              <a:t>Les femmes et les filles représentent plus de la moitié de la population mondiale : l’égalité entre les femmes et les hommes, entre les filles et les garçons, et l’autonomisation des femmes sont non seulement fondamentales en termes de Droits Humains, mais également essentielles pour un développement durable, sur le plan économique, social et environnemental. Jusque dans la construction des formes urbaines, le droit à la ville pour toutes et tous doit être impulsé par l’action locale. </a:t>
            </a:r>
          </a:p>
          <a:p>
            <a:r>
              <a:rPr lang="fr-FR" sz="1200" b="0" i="0" u="none" strike="noStrike" baseline="0" dirty="0">
                <a:solidFill>
                  <a:srgbClr val="000000"/>
                </a:solidFill>
                <a:latin typeface="Calibri" panose="020F0502020204030204" pitchFamily="34" charset="0"/>
              </a:rPr>
              <a:t>Il est démontré que les inégalités entre les femmes et les hommes touchent tous les secteurs et les niveaux, que ce soit dans l’accès aux ressources, aux informations, aux services, à l’espace public, aux opportunités et à la prise de décision. Ces inégalités façonnent les rôles distincts assignés aux femmes et aux hommes, qui sont amenés à évoluer dans le temps, et dont l’analyse est couverte par le concept de « genre ». </a:t>
            </a:r>
          </a:p>
          <a:p>
            <a:pPr algn="l"/>
            <a:r>
              <a:rPr lang="fr-FR" sz="1200" b="0" i="0" u="none" strike="noStrike" baseline="0" dirty="0">
                <a:solidFill>
                  <a:srgbClr val="000000"/>
                </a:solidFill>
                <a:latin typeface="Calibri" panose="020F0502020204030204" pitchFamily="34" charset="0"/>
              </a:rPr>
              <a:t>Les maires et responsables des collectivités locales peuvent agir pour accompagner les évolutions sociétales, par une politique volontariste et transversale, qui prenne en compte spécifiquement les questions liées au genre.  </a:t>
            </a:r>
            <a:endParaRPr lang="en-US" sz="1200" b="0" i="0" u="none" strike="noStrike" baseline="0" dirty="0">
              <a:solidFill>
                <a:srgbClr val="000000"/>
              </a:solidFill>
              <a:latin typeface="Calibri" panose="020F0502020204030204" pitchFamily="34" charset="0"/>
            </a:endParaRPr>
          </a:p>
          <a:p>
            <a:r>
              <a:rPr lang="fr-FR" sz="1200" b="0" i="0" u="none" strike="noStrike" baseline="0" dirty="0">
                <a:solidFill>
                  <a:srgbClr val="000000"/>
                </a:solidFill>
                <a:latin typeface="Calibri" panose="020F0502020204030204" pitchFamily="34" charset="0"/>
              </a:rPr>
              <a:t>Elle est directement liée au développement durable de la ville ; </a:t>
            </a:r>
          </a:p>
          <a:p>
            <a:r>
              <a:rPr lang="fr-FR" sz="1200" b="0" i="0" u="none" strike="noStrike" baseline="0" dirty="0">
                <a:solidFill>
                  <a:srgbClr val="000000"/>
                </a:solidFill>
                <a:latin typeface="Calibri" panose="020F0502020204030204" pitchFamily="34" charset="0"/>
              </a:rPr>
              <a:t>2) Elle est un élément essentiel à la réalisation des droits humains pour tous; </a:t>
            </a:r>
          </a:p>
          <a:p>
            <a:r>
              <a:rPr lang="fr-FR" sz="1200" b="0" i="0" u="none" strike="noStrike" baseline="0" dirty="0">
                <a:solidFill>
                  <a:srgbClr val="000000"/>
                </a:solidFill>
                <a:latin typeface="Calibri" panose="020F0502020204030204" pitchFamily="34" charset="0"/>
              </a:rPr>
              <a:t>3) Elle permet aux femmes et aux hommes de jouir des mêmes opportunités, droits et obligations dans toutes les sphères de leur vie quotidienne ; </a:t>
            </a:r>
          </a:p>
          <a:p>
            <a:r>
              <a:rPr lang="fr-FR" sz="1200" b="0" i="0" u="none" strike="noStrike" baseline="0" dirty="0">
                <a:solidFill>
                  <a:srgbClr val="000000"/>
                </a:solidFill>
                <a:latin typeface="Calibri" panose="020F0502020204030204" pitchFamily="34" charset="0"/>
              </a:rPr>
              <a:t>4) Elle permet aux femmes et aux hommes d’avoir un accès égal à l’éducation, d’acquérir une indépendance financière, de partager les responsabilités familiales et sociales et d’être libres de toute forme de coercition, intimidation et violence ; </a:t>
            </a:r>
          </a:p>
          <a:p>
            <a:r>
              <a:rPr lang="fr-FR" sz="1200" b="0" i="0" u="none" strike="noStrike" baseline="0" dirty="0">
                <a:solidFill>
                  <a:srgbClr val="000000"/>
                </a:solidFill>
                <a:latin typeface="Calibri" panose="020F0502020204030204" pitchFamily="34" charset="0"/>
              </a:rPr>
              <a:t>5) Elle permet aux femmes et aux hommes d’être en mesure de prendre des décisions qui auront un impact positif sur leur santé et leur sécurité et sur celle des membres de leur famille. </a:t>
            </a:r>
          </a:p>
          <a:p>
            <a:endParaRPr lang="en-US" dirty="0"/>
          </a:p>
        </p:txBody>
      </p:sp>
      <p:sp>
        <p:nvSpPr>
          <p:cNvPr id="4" name="Espace réservé du numéro de diapositive 3"/>
          <p:cNvSpPr>
            <a:spLocks noGrp="1"/>
          </p:cNvSpPr>
          <p:nvPr>
            <p:ph type="sldNum" sz="quarter" idx="5"/>
          </p:nvPr>
        </p:nvSpPr>
        <p:spPr/>
        <p:txBody>
          <a:bodyPr/>
          <a:lstStyle/>
          <a:p>
            <a:fld id="{432C1468-D89E-40B8-990E-723848992A37}" type="slidenum">
              <a:rPr lang="en-US" smtClean="0"/>
              <a:t>2</a:t>
            </a:fld>
            <a:endParaRPr lang="en-US"/>
          </a:p>
        </p:txBody>
      </p:sp>
    </p:spTree>
    <p:extLst>
      <p:ext uri="{BB962C8B-B14F-4D97-AF65-F5344CB8AC3E}">
        <p14:creationId xmlns:p14="http://schemas.microsoft.com/office/powerpoint/2010/main" val="664341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L’AIMF a élaboré en 2020 le </a:t>
            </a:r>
            <a:r>
              <a:rPr lang="fr-FR" b="1" dirty="0"/>
              <a:t>guide pratique </a:t>
            </a:r>
            <a:r>
              <a:rPr lang="fr-FR" dirty="0"/>
              <a:t>afin d’outiller les villes et associations de collectivités locales francophones à la prise en compte des enjeux de genre dans le montage et la conduite de leurs projets de développement. </a:t>
            </a:r>
          </a:p>
          <a:p>
            <a:r>
              <a:rPr lang="fr-FR" dirty="0"/>
              <a:t>Il se veut </a:t>
            </a:r>
            <a:r>
              <a:rPr lang="fr-FR" b="1" dirty="0"/>
              <a:t>méthodologique et pratique</a:t>
            </a:r>
            <a:r>
              <a:rPr lang="fr-FR" b="0" dirty="0"/>
              <a:t>: Il </a:t>
            </a:r>
            <a:r>
              <a:rPr lang="fr-FR" dirty="0"/>
              <a:t>offre des outils et orientations concrètes pour mieux prendre en compte les aspects genre dans les projets des villes, et il informe les décideurs et acteurs locaux sur les enjeux et défis de la réduction des inégalités et de l’autonomisation des femmes. </a:t>
            </a:r>
          </a:p>
          <a:p>
            <a:endParaRPr lang="fr-FR" dirty="0"/>
          </a:p>
          <a:p>
            <a:r>
              <a:rPr lang="fr-FR" dirty="0"/>
              <a:t>Le guide s’organise ainsi autour de deux grandes sections. Premièrement, il rappelle des concepts essentiels pour bien comprendre les enjeux de genre dans le développement à l’échelle internationale, de la Francophonie et de l’AIMF, en particulier dans les secteurs de l’eau/assainissement et santé. Il propose ensuite aux villes des pratiques d’intégration effective du genre dans toutes les étapes du cycle de leurs actions de développement.</a:t>
            </a:r>
            <a:endParaRPr lang="en-US" dirty="0"/>
          </a:p>
        </p:txBody>
      </p:sp>
      <p:sp>
        <p:nvSpPr>
          <p:cNvPr id="4" name="Espace réservé du numéro de diapositive 3"/>
          <p:cNvSpPr>
            <a:spLocks noGrp="1"/>
          </p:cNvSpPr>
          <p:nvPr>
            <p:ph type="sldNum" sz="quarter" idx="5"/>
          </p:nvPr>
        </p:nvSpPr>
        <p:spPr/>
        <p:txBody>
          <a:bodyPr/>
          <a:lstStyle/>
          <a:p>
            <a:fld id="{432C1468-D89E-40B8-990E-723848992A37}" type="slidenum">
              <a:rPr lang="en-US" smtClean="0"/>
              <a:t>3</a:t>
            </a:fld>
            <a:endParaRPr lang="en-US"/>
          </a:p>
        </p:txBody>
      </p:sp>
    </p:spTree>
    <p:extLst>
      <p:ext uri="{BB962C8B-B14F-4D97-AF65-F5344CB8AC3E}">
        <p14:creationId xmlns:p14="http://schemas.microsoft.com/office/powerpoint/2010/main" val="397895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800" b="0" i="0" u="none" strike="noStrike" baseline="0" dirty="0">
              <a:solidFill>
                <a:srgbClr val="000000"/>
              </a:solidFill>
              <a:latin typeface="Calibri" panose="020F0502020204030204" pitchFamily="34" charset="0"/>
            </a:endParaRPr>
          </a:p>
          <a:p>
            <a:endParaRPr lang="en-US" dirty="0"/>
          </a:p>
        </p:txBody>
      </p:sp>
      <p:sp>
        <p:nvSpPr>
          <p:cNvPr id="4" name="Espace réservé du numéro de diapositive 3"/>
          <p:cNvSpPr>
            <a:spLocks noGrp="1"/>
          </p:cNvSpPr>
          <p:nvPr>
            <p:ph type="sldNum" sz="quarter" idx="5"/>
          </p:nvPr>
        </p:nvSpPr>
        <p:spPr/>
        <p:txBody>
          <a:bodyPr/>
          <a:lstStyle/>
          <a:p>
            <a:fld id="{432C1468-D89E-40B8-990E-723848992A37}" type="slidenum">
              <a:rPr lang="en-US" smtClean="0"/>
              <a:t>4</a:t>
            </a:fld>
            <a:endParaRPr lang="en-US"/>
          </a:p>
        </p:txBody>
      </p:sp>
    </p:spTree>
    <p:extLst>
      <p:ext uri="{BB962C8B-B14F-4D97-AF65-F5344CB8AC3E}">
        <p14:creationId xmlns:p14="http://schemas.microsoft.com/office/powerpoint/2010/main" val="1903656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Aft>
                <a:spcPts val="600"/>
              </a:spcAft>
            </a:pPr>
            <a:r>
              <a:rPr lang="fr-FR" sz="1200" dirty="0" err="1"/>
              <a:t>Bangangté</a:t>
            </a:r>
            <a:r>
              <a:rPr lang="fr-FR" sz="1200" dirty="0"/>
              <a:t>, Cameroun : </a:t>
            </a:r>
            <a:r>
              <a:rPr lang="fr-FR" sz="1200" dirty="0" err="1"/>
              <a:t>Modeab</a:t>
            </a:r>
            <a:endParaRPr lang="fr-FR" sz="1200" dirty="0"/>
          </a:p>
          <a:p>
            <a:pPr>
              <a:spcAft>
                <a:spcPts val="600"/>
              </a:spcAft>
            </a:pPr>
            <a:r>
              <a:rPr lang="fr-FR" sz="1200" dirty="0"/>
              <a:t>Casablanca, Maroc : Opération </a:t>
            </a:r>
            <a:r>
              <a:rPr lang="fr-FR" sz="1200" dirty="0" err="1"/>
              <a:t>Drabna</a:t>
            </a:r>
            <a:r>
              <a:rPr lang="fr-FR" sz="1200" dirty="0"/>
              <a:t> Sud</a:t>
            </a:r>
          </a:p>
          <a:p>
            <a:pPr>
              <a:spcAft>
                <a:spcPts val="600"/>
              </a:spcAft>
            </a:pPr>
            <a:r>
              <a:rPr lang="fr-FR" sz="1200" dirty="0"/>
              <a:t>Mahajanga, Madagascar : Extension Filière Assainissement</a:t>
            </a:r>
          </a:p>
          <a:p>
            <a:pPr>
              <a:spcAft>
                <a:spcPts val="600"/>
              </a:spcAft>
            </a:pPr>
            <a:r>
              <a:rPr lang="fr-FR" sz="1200" dirty="0"/>
              <a:t>Multi-pays : Assainissement Inclusif à l’Echelle de la Ville</a:t>
            </a:r>
          </a:p>
          <a:p>
            <a:endParaRPr lang="en-US" dirty="0"/>
          </a:p>
        </p:txBody>
      </p:sp>
      <p:sp>
        <p:nvSpPr>
          <p:cNvPr id="4" name="Espace réservé du numéro de diapositive 3"/>
          <p:cNvSpPr>
            <a:spLocks noGrp="1"/>
          </p:cNvSpPr>
          <p:nvPr>
            <p:ph type="sldNum" sz="quarter" idx="5"/>
          </p:nvPr>
        </p:nvSpPr>
        <p:spPr/>
        <p:txBody>
          <a:bodyPr/>
          <a:lstStyle/>
          <a:p>
            <a:fld id="{432C1468-D89E-40B8-990E-723848992A37}" type="slidenum">
              <a:rPr lang="en-US" smtClean="0"/>
              <a:t>7</a:t>
            </a:fld>
            <a:endParaRPr lang="en-US"/>
          </a:p>
        </p:txBody>
      </p:sp>
    </p:spTree>
    <p:extLst>
      <p:ext uri="{BB962C8B-B14F-4D97-AF65-F5344CB8AC3E}">
        <p14:creationId xmlns:p14="http://schemas.microsoft.com/office/powerpoint/2010/main" val="1738155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i="0" u="none" strike="noStrike" baseline="0" dirty="0">
                <a:solidFill>
                  <a:srgbClr val="000000"/>
                </a:solidFill>
                <a:latin typeface="Calibri" panose="020F0502020204030204" pitchFamily="34" charset="0"/>
              </a:rPr>
              <a:t>L’absence de capacité de décision pour planifier les naissances</a:t>
            </a:r>
            <a:r>
              <a:rPr lang="fr-FR" sz="1800" b="0" i="0" u="none" strike="noStrike" baseline="0" dirty="0">
                <a:solidFill>
                  <a:srgbClr val="000000"/>
                </a:solidFill>
                <a:latin typeface="Calibri" panose="020F0502020204030204" pitchFamily="34" charset="0"/>
              </a:rPr>
              <a:t>, </a:t>
            </a:r>
          </a:p>
          <a:p>
            <a:r>
              <a:rPr lang="fr-FR" sz="1800" b="1" i="0" u="none" strike="noStrike" baseline="0" dirty="0">
                <a:solidFill>
                  <a:srgbClr val="000000"/>
                </a:solidFill>
                <a:latin typeface="Calibri" panose="020F0502020204030204" pitchFamily="34" charset="0"/>
              </a:rPr>
              <a:t>Le poids de certains codes de la famille </a:t>
            </a:r>
            <a:endParaRPr lang="fr-FR" sz="1800" b="0" i="0" u="none" strike="noStrike" baseline="0" dirty="0">
              <a:solidFill>
                <a:srgbClr val="000000"/>
              </a:solidFill>
              <a:latin typeface="Calibri" panose="020F0502020204030204" pitchFamily="34" charset="0"/>
            </a:endParaRPr>
          </a:p>
          <a:p>
            <a:r>
              <a:rPr lang="fr-FR" sz="1800" b="0" i="0" u="none" strike="noStrike" baseline="0" dirty="0">
                <a:solidFill>
                  <a:srgbClr val="000000"/>
                </a:solidFill>
              </a:rPr>
              <a:t>Le pouvoir économique et de décision </a:t>
            </a:r>
            <a:endParaRPr lang="fr-FR" sz="1800" b="0" i="0" u="none" strike="noStrike" baseline="0" dirty="0">
              <a:solidFill>
                <a:srgbClr val="000000"/>
              </a:solidFill>
              <a:latin typeface="Calibri" panose="020F0502020204030204" pitchFamily="34" charset="0"/>
            </a:endParaRPr>
          </a:p>
          <a:p>
            <a:r>
              <a:rPr lang="fr-FR" sz="1800" b="1" i="0" u="none" strike="noStrike" baseline="0" dirty="0">
                <a:solidFill>
                  <a:srgbClr val="000000"/>
                </a:solidFill>
                <a:latin typeface="Calibri" panose="020F0502020204030204" pitchFamily="34" charset="0"/>
              </a:rPr>
              <a:t>L’accès limité aux services de santé </a:t>
            </a:r>
          </a:p>
          <a:p>
            <a:endParaRPr lang="fr-FR" sz="1800" b="1" i="0" u="none" strike="noStrike" baseline="0" dirty="0">
              <a:solidFill>
                <a:srgbClr val="000000"/>
              </a:solidFill>
              <a:latin typeface="Calibri" panose="020F0502020204030204" pitchFamily="34" charset="0"/>
            </a:endParaRPr>
          </a:p>
          <a:p>
            <a:r>
              <a:rPr lang="fr-FR" sz="1800" b="1" i="0" u="none" strike="noStrike" baseline="0" dirty="0">
                <a:solidFill>
                  <a:srgbClr val="000000"/>
                </a:solidFill>
                <a:latin typeface="Calibri" panose="020F0502020204030204" pitchFamily="34" charset="0"/>
              </a:rPr>
              <a:t>Abidjan – </a:t>
            </a:r>
            <a:r>
              <a:rPr lang="fr-FR" sz="1800" b="1" i="0" u="none" strike="noStrike" baseline="0" dirty="0" err="1">
                <a:solidFill>
                  <a:srgbClr val="000000"/>
                </a:solidFill>
                <a:latin typeface="Calibri" panose="020F0502020204030204" pitchFamily="34" charset="0"/>
              </a:rPr>
              <a:t>Attecubé</a:t>
            </a:r>
            <a:r>
              <a:rPr lang="fr-FR" sz="1800" b="1" i="0" u="none" strike="noStrike" baseline="0" dirty="0">
                <a:solidFill>
                  <a:srgbClr val="000000"/>
                </a:solidFill>
                <a:latin typeface="Calibri" panose="020F0502020204030204" pitchFamily="34" charset="0"/>
              </a:rPr>
              <a:t> et Yopougon, </a:t>
            </a:r>
          </a:p>
          <a:p>
            <a:r>
              <a:rPr lang="fr-FR" sz="1800" b="1" i="0" u="none" strike="noStrike" baseline="0" dirty="0">
                <a:solidFill>
                  <a:srgbClr val="000000"/>
                </a:solidFill>
                <a:latin typeface="Calibri" panose="020F0502020204030204" pitchFamily="34" charset="0"/>
              </a:rPr>
              <a:t>Madagascar – Tana </a:t>
            </a:r>
          </a:p>
          <a:p>
            <a:r>
              <a:rPr lang="fr-FR" sz="1800" b="1" i="0" u="none" strike="noStrike" baseline="0" dirty="0">
                <a:solidFill>
                  <a:srgbClr val="000000"/>
                </a:solidFill>
                <a:latin typeface="Calibri" panose="020F0502020204030204" pitchFamily="34" charset="0"/>
              </a:rPr>
              <a:t>Togo et Bénin avec les faitières </a:t>
            </a:r>
          </a:p>
          <a:p>
            <a:r>
              <a:rPr lang="fr-FR" sz="1800" b="1" i="0" u="none" strike="noStrike" baseline="0" dirty="0">
                <a:solidFill>
                  <a:srgbClr val="000000"/>
                </a:solidFill>
                <a:latin typeface="Calibri" panose="020F0502020204030204" pitchFamily="34" charset="0"/>
              </a:rPr>
              <a:t>Burkina - Bobo</a:t>
            </a:r>
          </a:p>
          <a:p>
            <a:endParaRPr lang="en-US" dirty="0"/>
          </a:p>
        </p:txBody>
      </p:sp>
      <p:sp>
        <p:nvSpPr>
          <p:cNvPr id="4" name="Espace réservé du numéro de diapositive 3"/>
          <p:cNvSpPr>
            <a:spLocks noGrp="1"/>
          </p:cNvSpPr>
          <p:nvPr>
            <p:ph type="sldNum" sz="quarter" idx="5"/>
          </p:nvPr>
        </p:nvSpPr>
        <p:spPr/>
        <p:txBody>
          <a:bodyPr/>
          <a:lstStyle/>
          <a:p>
            <a:fld id="{432C1468-D89E-40B8-990E-723848992A37}" type="slidenum">
              <a:rPr lang="en-US" smtClean="0"/>
              <a:t>8</a:t>
            </a:fld>
            <a:endParaRPr lang="en-US"/>
          </a:p>
        </p:txBody>
      </p:sp>
    </p:spTree>
    <p:extLst>
      <p:ext uri="{BB962C8B-B14F-4D97-AF65-F5344CB8AC3E}">
        <p14:creationId xmlns:p14="http://schemas.microsoft.com/office/powerpoint/2010/main" val="414520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432C1468-D89E-40B8-990E-723848992A37}" type="slidenum">
              <a:rPr lang="en-US" smtClean="0"/>
              <a:t>11</a:t>
            </a:fld>
            <a:endParaRPr lang="en-US"/>
          </a:p>
        </p:txBody>
      </p:sp>
    </p:spTree>
    <p:extLst>
      <p:ext uri="{BB962C8B-B14F-4D97-AF65-F5344CB8AC3E}">
        <p14:creationId xmlns:p14="http://schemas.microsoft.com/office/powerpoint/2010/main" val="741947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432C1468-D89E-40B8-990E-723848992A37}" type="slidenum">
              <a:rPr lang="en-US" smtClean="0"/>
              <a:t>13</a:t>
            </a:fld>
            <a:endParaRPr lang="en-US"/>
          </a:p>
        </p:txBody>
      </p:sp>
    </p:spTree>
    <p:extLst>
      <p:ext uri="{BB962C8B-B14F-4D97-AF65-F5344CB8AC3E}">
        <p14:creationId xmlns:p14="http://schemas.microsoft.com/office/powerpoint/2010/main" val="3012095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432C1468-D89E-40B8-990E-723848992A37}" type="slidenum">
              <a:rPr lang="en-US" smtClean="0"/>
              <a:t>14</a:t>
            </a:fld>
            <a:endParaRPr lang="en-US"/>
          </a:p>
        </p:txBody>
      </p:sp>
    </p:spTree>
    <p:extLst>
      <p:ext uri="{BB962C8B-B14F-4D97-AF65-F5344CB8AC3E}">
        <p14:creationId xmlns:p14="http://schemas.microsoft.com/office/powerpoint/2010/main" val="802412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B6178D-A8B2-DFCC-D47E-B576D7A4956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a:extLst>
              <a:ext uri="{FF2B5EF4-FFF2-40B4-BE49-F238E27FC236}">
                <a16:creationId xmlns:a16="http://schemas.microsoft.com/office/drawing/2014/main" id="{97F1AB3A-149E-07A8-9514-04383EB905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Espace réservé de la date 3">
            <a:extLst>
              <a:ext uri="{FF2B5EF4-FFF2-40B4-BE49-F238E27FC236}">
                <a16:creationId xmlns:a16="http://schemas.microsoft.com/office/drawing/2014/main" id="{A9DABC41-191C-11FF-8297-66EC0490BF82}"/>
              </a:ext>
            </a:extLst>
          </p:cNvPr>
          <p:cNvSpPr>
            <a:spLocks noGrp="1"/>
          </p:cNvSpPr>
          <p:nvPr>
            <p:ph type="dt" sz="half" idx="10"/>
          </p:nvPr>
        </p:nvSpPr>
        <p:spPr/>
        <p:txBody>
          <a:bodyPr/>
          <a:lstStyle/>
          <a:p>
            <a:fld id="{27A67B62-33EE-44D6-B28D-2DDDABDA9E7B}" type="datetimeFigureOut">
              <a:rPr lang="en-US" smtClean="0"/>
              <a:t>1/29/2024</a:t>
            </a:fld>
            <a:endParaRPr lang="en-US"/>
          </a:p>
        </p:txBody>
      </p:sp>
      <p:sp>
        <p:nvSpPr>
          <p:cNvPr id="5" name="Espace réservé du pied de page 4">
            <a:extLst>
              <a:ext uri="{FF2B5EF4-FFF2-40B4-BE49-F238E27FC236}">
                <a16:creationId xmlns:a16="http://schemas.microsoft.com/office/drawing/2014/main" id="{43900136-6BF9-D0DF-8D96-99EFACAAE9EB}"/>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B999E179-1753-46D3-1013-BCC56887FA2E}"/>
              </a:ext>
            </a:extLst>
          </p:cNvPr>
          <p:cNvSpPr>
            <a:spLocks noGrp="1"/>
          </p:cNvSpPr>
          <p:nvPr>
            <p:ph type="sldNum" sz="quarter" idx="12"/>
          </p:nvPr>
        </p:nvSpPr>
        <p:spPr/>
        <p:txBody>
          <a:bodyPr/>
          <a:lstStyle/>
          <a:p>
            <a:fld id="{95D8ECF5-645F-4258-B2B3-E42037381BDA}" type="slidenum">
              <a:rPr lang="en-US" smtClean="0"/>
              <a:t>‹N°›</a:t>
            </a:fld>
            <a:endParaRPr lang="en-US"/>
          </a:p>
        </p:txBody>
      </p:sp>
    </p:spTree>
    <p:extLst>
      <p:ext uri="{BB962C8B-B14F-4D97-AF65-F5344CB8AC3E}">
        <p14:creationId xmlns:p14="http://schemas.microsoft.com/office/powerpoint/2010/main" val="679973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AFC6A2-AB3F-2832-DB07-298B604DC237}"/>
              </a:ext>
            </a:extLst>
          </p:cNvPr>
          <p:cNvSpPr>
            <a:spLocks noGrp="1"/>
          </p:cNvSpPr>
          <p:nvPr>
            <p:ph type="title"/>
          </p:nvPr>
        </p:nvSpPr>
        <p:spPr/>
        <p:txBody>
          <a:bodyPr/>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89F87AF8-92B8-6ED3-C22B-D9932F7D30A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6E76E83F-284C-E33E-256A-6412FD7EDE6A}"/>
              </a:ext>
            </a:extLst>
          </p:cNvPr>
          <p:cNvSpPr>
            <a:spLocks noGrp="1"/>
          </p:cNvSpPr>
          <p:nvPr>
            <p:ph type="dt" sz="half" idx="10"/>
          </p:nvPr>
        </p:nvSpPr>
        <p:spPr/>
        <p:txBody>
          <a:bodyPr/>
          <a:lstStyle/>
          <a:p>
            <a:fld id="{27A67B62-33EE-44D6-B28D-2DDDABDA9E7B}" type="datetimeFigureOut">
              <a:rPr lang="en-US" smtClean="0"/>
              <a:t>1/29/2024</a:t>
            </a:fld>
            <a:endParaRPr lang="en-US"/>
          </a:p>
        </p:txBody>
      </p:sp>
      <p:sp>
        <p:nvSpPr>
          <p:cNvPr id="5" name="Espace réservé du pied de page 4">
            <a:extLst>
              <a:ext uri="{FF2B5EF4-FFF2-40B4-BE49-F238E27FC236}">
                <a16:creationId xmlns:a16="http://schemas.microsoft.com/office/drawing/2014/main" id="{97D3D438-A5A4-E0D4-B3B9-E1C614CEEE35}"/>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EC7950F5-B2C8-1E31-7A69-261122A864EA}"/>
              </a:ext>
            </a:extLst>
          </p:cNvPr>
          <p:cNvSpPr>
            <a:spLocks noGrp="1"/>
          </p:cNvSpPr>
          <p:nvPr>
            <p:ph type="sldNum" sz="quarter" idx="12"/>
          </p:nvPr>
        </p:nvSpPr>
        <p:spPr/>
        <p:txBody>
          <a:bodyPr/>
          <a:lstStyle/>
          <a:p>
            <a:fld id="{95D8ECF5-645F-4258-B2B3-E42037381BDA}" type="slidenum">
              <a:rPr lang="en-US" smtClean="0"/>
              <a:t>‹N°›</a:t>
            </a:fld>
            <a:endParaRPr lang="en-US"/>
          </a:p>
        </p:txBody>
      </p:sp>
    </p:spTree>
    <p:extLst>
      <p:ext uri="{BB962C8B-B14F-4D97-AF65-F5344CB8AC3E}">
        <p14:creationId xmlns:p14="http://schemas.microsoft.com/office/powerpoint/2010/main" val="3301161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82D79E7-CCB0-B8F6-4907-5AE473E5CF4B}"/>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9516FBF6-120E-7FCC-ADC7-8E7D755B843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F7631C66-92B9-77BD-109E-41CF41327E49}"/>
              </a:ext>
            </a:extLst>
          </p:cNvPr>
          <p:cNvSpPr>
            <a:spLocks noGrp="1"/>
          </p:cNvSpPr>
          <p:nvPr>
            <p:ph type="dt" sz="half" idx="10"/>
          </p:nvPr>
        </p:nvSpPr>
        <p:spPr/>
        <p:txBody>
          <a:bodyPr/>
          <a:lstStyle/>
          <a:p>
            <a:fld id="{27A67B62-33EE-44D6-B28D-2DDDABDA9E7B}" type="datetimeFigureOut">
              <a:rPr lang="en-US" smtClean="0"/>
              <a:t>1/29/2024</a:t>
            </a:fld>
            <a:endParaRPr lang="en-US"/>
          </a:p>
        </p:txBody>
      </p:sp>
      <p:sp>
        <p:nvSpPr>
          <p:cNvPr id="5" name="Espace réservé du pied de page 4">
            <a:extLst>
              <a:ext uri="{FF2B5EF4-FFF2-40B4-BE49-F238E27FC236}">
                <a16:creationId xmlns:a16="http://schemas.microsoft.com/office/drawing/2014/main" id="{E6D38A3F-C64A-A3B8-1549-0DF5D3005866}"/>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A0AECBAC-FB47-EE8E-955C-92BF8ED74938}"/>
              </a:ext>
            </a:extLst>
          </p:cNvPr>
          <p:cNvSpPr>
            <a:spLocks noGrp="1"/>
          </p:cNvSpPr>
          <p:nvPr>
            <p:ph type="sldNum" sz="quarter" idx="12"/>
          </p:nvPr>
        </p:nvSpPr>
        <p:spPr/>
        <p:txBody>
          <a:bodyPr/>
          <a:lstStyle/>
          <a:p>
            <a:fld id="{95D8ECF5-645F-4258-B2B3-E42037381BDA}" type="slidenum">
              <a:rPr lang="en-US" smtClean="0"/>
              <a:t>‹N°›</a:t>
            </a:fld>
            <a:endParaRPr lang="en-US"/>
          </a:p>
        </p:txBody>
      </p:sp>
    </p:spTree>
    <p:extLst>
      <p:ext uri="{BB962C8B-B14F-4D97-AF65-F5344CB8AC3E}">
        <p14:creationId xmlns:p14="http://schemas.microsoft.com/office/powerpoint/2010/main" val="525620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BD4073-1A8A-6EA9-73EF-7942540E2DD2}"/>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F5618178-E410-A832-84A7-EC6D2D1DE86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E79921F7-EDDD-B7D2-0971-2420F4AC351C}"/>
              </a:ext>
            </a:extLst>
          </p:cNvPr>
          <p:cNvSpPr>
            <a:spLocks noGrp="1"/>
          </p:cNvSpPr>
          <p:nvPr>
            <p:ph type="dt" sz="half" idx="10"/>
          </p:nvPr>
        </p:nvSpPr>
        <p:spPr/>
        <p:txBody>
          <a:bodyPr/>
          <a:lstStyle/>
          <a:p>
            <a:fld id="{27A67B62-33EE-44D6-B28D-2DDDABDA9E7B}" type="datetimeFigureOut">
              <a:rPr lang="en-US" smtClean="0"/>
              <a:t>1/29/2024</a:t>
            </a:fld>
            <a:endParaRPr lang="en-US"/>
          </a:p>
        </p:txBody>
      </p:sp>
      <p:sp>
        <p:nvSpPr>
          <p:cNvPr id="5" name="Espace réservé du pied de page 4">
            <a:extLst>
              <a:ext uri="{FF2B5EF4-FFF2-40B4-BE49-F238E27FC236}">
                <a16:creationId xmlns:a16="http://schemas.microsoft.com/office/drawing/2014/main" id="{65E533BA-F1B7-CDFC-4907-AC06E9D059DD}"/>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93DB2941-B4C7-10D4-1005-4C6CD9650E8E}"/>
              </a:ext>
            </a:extLst>
          </p:cNvPr>
          <p:cNvSpPr>
            <a:spLocks noGrp="1"/>
          </p:cNvSpPr>
          <p:nvPr>
            <p:ph type="sldNum" sz="quarter" idx="12"/>
          </p:nvPr>
        </p:nvSpPr>
        <p:spPr/>
        <p:txBody>
          <a:bodyPr/>
          <a:lstStyle/>
          <a:p>
            <a:fld id="{95D8ECF5-645F-4258-B2B3-E42037381BDA}" type="slidenum">
              <a:rPr lang="en-US" smtClean="0"/>
              <a:t>‹N°›</a:t>
            </a:fld>
            <a:endParaRPr lang="en-US"/>
          </a:p>
        </p:txBody>
      </p:sp>
    </p:spTree>
    <p:extLst>
      <p:ext uri="{BB962C8B-B14F-4D97-AF65-F5344CB8AC3E}">
        <p14:creationId xmlns:p14="http://schemas.microsoft.com/office/powerpoint/2010/main" val="1521003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64BFCF-E705-7F20-358D-4DAD42BC809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a:extLst>
              <a:ext uri="{FF2B5EF4-FFF2-40B4-BE49-F238E27FC236}">
                <a16:creationId xmlns:a16="http://schemas.microsoft.com/office/drawing/2014/main" id="{3A778711-28EB-F4BC-6A2C-E7E8FED347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C8D6002-EE6C-1395-A3BB-15A9423FB0AC}"/>
              </a:ext>
            </a:extLst>
          </p:cNvPr>
          <p:cNvSpPr>
            <a:spLocks noGrp="1"/>
          </p:cNvSpPr>
          <p:nvPr>
            <p:ph type="dt" sz="half" idx="10"/>
          </p:nvPr>
        </p:nvSpPr>
        <p:spPr/>
        <p:txBody>
          <a:bodyPr/>
          <a:lstStyle/>
          <a:p>
            <a:fld id="{27A67B62-33EE-44D6-B28D-2DDDABDA9E7B}" type="datetimeFigureOut">
              <a:rPr lang="en-US" smtClean="0"/>
              <a:t>1/29/2024</a:t>
            </a:fld>
            <a:endParaRPr lang="en-US"/>
          </a:p>
        </p:txBody>
      </p:sp>
      <p:sp>
        <p:nvSpPr>
          <p:cNvPr id="5" name="Espace réservé du pied de page 4">
            <a:extLst>
              <a:ext uri="{FF2B5EF4-FFF2-40B4-BE49-F238E27FC236}">
                <a16:creationId xmlns:a16="http://schemas.microsoft.com/office/drawing/2014/main" id="{4005794B-9079-9E2F-7ADE-C833ED43F713}"/>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4A1E81D5-4A12-3408-6C69-FB6A9B15C8B6}"/>
              </a:ext>
            </a:extLst>
          </p:cNvPr>
          <p:cNvSpPr>
            <a:spLocks noGrp="1"/>
          </p:cNvSpPr>
          <p:nvPr>
            <p:ph type="sldNum" sz="quarter" idx="12"/>
          </p:nvPr>
        </p:nvSpPr>
        <p:spPr/>
        <p:txBody>
          <a:bodyPr/>
          <a:lstStyle/>
          <a:p>
            <a:fld id="{95D8ECF5-645F-4258-B2B3-E42037381BDA}" type="slidenum">
              <a:rPr lang="en-US" smtClean="0"/>
              <a:t>‹N°›</a:t>
            </a:fld>
            <a:endParaRPr lang="en-US"/>
          </a:p>
        </p:txBody>
      </p:sp>
    </p:spTree>
    <p:extLst>
      <p:ext uri="{BB962C8B-B14F-4D97-AF65-F5344CB8AC3E}">
        <p14:creationId xmlns:p14="http://schemas.microsoft.com/office/powerpoint/2010/main" val="241506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D7B174-0560-46F2-3F16-A0758FBA3B12}"/>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74B435F8-2907-7A09-7A4F-84EDF828D7A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a:extLst>
              <a:ext uri="{FF2B5EF4-FFF2-40B4-BE49-F238E27FC236}">
                <a16:creationId xmlns:a16="http://schemas.microsoft.com/office/drawing/2014/main" id="{76B56DC1-364A-549A-CCB2-A025E68FD39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a:extLst>
              <a:ext uri="{FF2B5EF4-FFF2-40B4-BE49-F238E27FC236}">
                <a16:creationId xmlns:a16="http://schemas.microsoft.com/office/drawing/2014/main" id="{C480C1AC-091C-770F-853F-C1CEF1052E41}"/>
              </a:ext>
            </a:extLst>
          </p:cNvPr>
          <p:cNvSpPr>
            <a:spLocks noGrp="1"/>
          </p:cNvSpPr>
          <p:nvPr>
            <p:ph type="dt" sz="half" idx="10"/>
          </p:nvPr>
        </p:nvSpPr>
        <p:spPr/>
        <p:txBody>
          <a:bodyPr/>
          <a:lstStyle/>
          <a:p>
            <a:fld id="{27A67B62-33EE-44D6-B28D-2DDDABDA9E7B}" type="datetimeFigureOut">
              <a:rPr lang="en-US" smtClean="0"/>
              <a:t>1/29/2024</a:t>
            </a:fld>
            <a:endParaRPr lang="en-US"/>
          </a:p>
        </p:txBody>
      </p:sp>
      <p:sp>
        <p:nvSpPr>
          <p:cNvPr id="6" name="Espace réservé du pied de page 5">
            <a:extLst>
              <a:ext uri="{FF2B5EF4-FFF2-40B4-BE49-F238E27FC236}">
                <a16:creationId xmlns:a16="http://schemas.microsoft.com/office/drawing/2014/main" id="{02958F85-48DA-D9D0-973D-25F0AE2BF4D3}"/>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FCDB3EEC-4CA4-1748-7176-6313BD86DFD5}"/>
              </a:ext>
            </a:extLst>
          </p:cNvPr>
          <p:cNvSpPr>
            <a:spLocks noGrp="1"/>
          </p:cNvSpPr>
          <p:nvPr>
            <p:ph type="sldNum" sz="quarter" idx="12"/>
          </p:nvPr>
        </p:nvSpPr>
        <p:spPr/>
        <p:txBody>
          <a:bodyPr/>
          <a:lstStyle/>
          <a:p>
            <a:fld id="{95D8ECF5-645F-4258-B2B3-E42037381BDA}" type="slidenum">
              <a:rPr lang="en-US" smtClean="0"/>
              <a:t>‹N°›</a:t>
            </a:fld>
            <a:endParaRPr lang="en-US"/>
          </a:p>
        </p:txBody>
      </p:sp>
    </p:spTree>
    <p:extLst>
      <p:ext uri="{BB962C8B-B14F-4D97-AF65-F5344CB8AC3E}">
        <p14:creationId xmlns:p14="http://schemas.microsoft.com/office/powerpoint/2010/main" val="92426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A43870-86B2-0655-5E7A-96006ACA9F96}"/>
              </a:ext>
            </a:extLst>
          </p:cNvPr>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FBE247BF-7B78-488D-5825-90DA640390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53BE7B5-246C-36FB-8419-A4137966292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a:extLst>
              <a:ext uri="{FF2B5EF4-FFF2-40B4-BE49-F238E27FC236}">
                <a16:creationId xmlns:a16="http://schemas.microsoft.com/office/drawing/2014/main" id="{D22BA16A-08AC-8DC0-76A1-EE3550EA66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019ED69-6E65-EC4E-E76A-569B73E4095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a:extLst>
              <a:ext uri="{FF2B5EF4-FFF2-40B4-BE49-F238E27FC236}">
                <a16:creationId xmlns:a16="http://schemas.microsoft.com/office/drawing/2014/main" id="{F2FBDC6B-A76E-083D-9C57-B6C95E0FEEEB}"/>
              </a:ext>
            </a:extLst>
          </p:cNvPr>
          <p:cNvSpPr>
            <a:spLocks noGrp="1"/>
          </p:cNvSpPr>
          <p:nvPr>
            <p:ph type="dt" sz="half" idx="10"/>
          </p:nvPr>
        </p:nvSpPr>
        <p:spPr/>
        <p:txBody>
          <a:bodyPr/>
          <a:lstStyle/>
          <a:p>
            <a:fld id="{27A67B62-33EE-44D6-B28D-2DDDABDA9E7B}" type="datetimeFigureOut">
              <a:rPr lang="en-US" smtClean="0"/>
              <a:t>1/29/2024</a:t>
            </a:fld>
            <a:endParaRPr lang="en-US"/>
          </a:p>
        </p:txBody>
      </p:sp>
      <p:sp>
        <p:nvSpPr>
          <p:cNvPr id="8" name="Espace réservé du pied de page 7">
            <a:extLst>
              <a:ext uri="{FF2B5EF4-FFF2-40B4-BE49-F238E27FC236}">
                <a16:creationId xmlns:a16="http://schemas.microsoft.com/office/drawing/2014/main" id="{B89EE918-2331-E78B-4557-4E0987B9EFE0}"/>
              </a:ext>
            </a:extLst>
          </p:cNvPr>
          <p:cNvSpPr>
            <a:spLocks noGrp="1"/>
          </p:cNvSpPr>
          <p:nvPr>
            <p:ph type="ftr" sz="quarter" idx="11"/>
          </p:nvPr>
        </p:nvSpPr>
        <p:spPr/>
        <p:txBody>
          <a:bodyPr/>
          <a:lstStyle/>
          <a:p>
            <a:endParaRPr lang="en-US"/>
          </a:p>
        </p:txBody>
      </p:sp>
      <p:sp>
        <p:nvSpPr>
          <p:cNvPr id="9" name="Espace réservé du numéro de diapositive 8">
            <a:extLst>
              <a:ext uri="{FF2B5EF4-FFF2-40B4-BE49-F238E27FC236}">
                <a16:creationId xmlns:a16="http://schemas.microsoft.com/office/drawing/2014/main" id="{90D9C71B-280F-D998-7CBA-5AD3BB8FDD06}"/>
              </a:ext>
            </a:extLst>
          </p:cNvPr>
          <p:cNvSpPr>
            <a:spLocks noGrp="1"/>
          </p:cNvSpPr>
          <p:nvPr>
            <p:ph type="sldNum" sz="quarter" idx="12"/>
          </p:nvPr>
        </p:nvSpPr>
        <p:spPr/>
        <p:txBody>
          <a:bodyPr/>
          <a:lstStyle/>
          <a:p>
            <a:fld id="{95D8ECF5-645F-4258-B2B3-E42037381BDA}" type="slidenum">
              <a:rPr lang="en-US" smtClean="0"/>
              <a:t>‹N°›</a:t>
            </a:fld>
            <a:endParaRPr lang="en-US"/>
          </a:p>
        </p:txBody>
      </p:sp>
    </p:spTree>
    <p:extLst>
      <p:ext uri="{BB962C8B-B14F-4D97-AF65-F5344CB8AC3E}">
        <p14:creationId xmlns:p14="http://schemas.microsoft.com/office/powerpoint/2010/main" val="303266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52990D-2B76-D58F-E44C-F6ABA977A0D0}"/>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B131EC8D-3EA7-EC26-03EE-0A0F3F8EC6C9}"/>
              </a:ext>
            </a:extLst>
          </p:cNvPr>
          <p:cNvSpPr>
            <a:spLocks noGrp="1"/>
          </p:cNvSpPr>
          <p:nvPr>
            <p:ph type="dt" sz="half" idx="10"/>
          </p:nvPr>
        </p:nvSpPr>
        <p:spPr/>
        <p:txBody>
          <a:bodyPr/>
          <a:lstStyle/>
          <a:p>
            <a:fld id="{27A67B62-33EE-44D6-B28D-2DDDABDA9E7B}" type="datetimeFigureOut">
              <a:rPr lang="en-US" smtClean="0"/>
              <a:t>1/29/2024</a:t>
            </a:fld>
            <a:endParaRPr lang="en-US"/>
          </a:p>
        </p:txBody>
      </p:sp>
      <p:sp>
        <p:nvSpPr>
          <p:cNvPr id="4" name="Espace réservé du pied de page 3">
            <a:extLst>
              <a:ext uri="{FF2B5EF4-FFF2-40B4-BE49-F238E27FC236}">
                <a16:creationId xmlns:a16="http://schemas.microsoft.com/office/drawing/2014/main" id="{2BFCE3B7-FF5B-55E7-5DEF-672C794B1EF4}"/>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517F0C17-E001-3E0B-4E06-17424FB2BB9C}"/>
              </a:ext>
            </a:extLst>
          </p:cNvPr>
          <p:cNvSpPr>
            <a:spLocks noGrp="1"/>
          </p:cNvSpPr>
          <p:nvPr>
            <p:ph type="sldNum" sz="quarter" idx="12"/>
          </p:nvPr>
        </p:nvSpPr>
        <p:spPr/>
        <p:txBody>
          <a:bodyPr/>
          <a:lstStyle/>
          <a:p>
            <a:fld id="{95D8ECF5-645F-4258-B2B3-E42037381BDA}" type="slidenum">
              <a:rPr lang="en-US" smtClean="0"/>
              <a:t>‹N°›</a:t>
            </a:fld>
            <a:endParaRPr lang="en-US"/>
          </a:p>
        </p:txBody>
      </p:sp>
    </p:spTree>
    <p:extLst>
      <p:ext uri="{BB962C8B-B14F-4D97-AF65-F5344CB8AC3E}">
        <p14:creationId xmlns:p14="http://schemas.microsoft.com/office/powerpoint/2010/main" val="65427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55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D8F64-F3D8-A1AB-94FD-BC306105FE8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a:extLst>
              <a:ext uri="{FF2B5EF4-FFF2-40B4-BE49-F238E27FC236}">
                <a16:creationId xmlns:a16="http://schemas.microsoft.com/office/drawing/2014/main" id="{54E9B248-8760-F301-5604-BDFE1FB0AE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a:extLst>
              <a:ext uri="{FF2B5EF4-FFF2-40B4-BE49-F238E27FC236}">
                <a16:creationId xmlns:a16="http://schemas.microsoft.com/office/drawing/2014/main" id="{4A6C6E60-FB55-5F0B-7AFC-0D3EFA19D0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56EC086-97A2-6C43-35DC-A2121045F1B2}"/>
              </a:ext>
            </a:extLst>
          </p:cNvPr>
          <p:cNvSpPr>
            <a:spLocks noGrp="1"/>
          </p:cNvSpPr>
          <p:nvPr>
            <p:ph type="dt" sz="half" idx="10"/>
          </p:nvPr>
        </p:nvSpPr>
        <p:spPr/>
        <p:txBody>
          <a:bodyPr/>
          <a:lstStyle/>
          <a:p>
            <a:fld id="{27A67B62-33EE-44D6-B28D-2DDDABDA9E7B}" type="datetimeFigureOut">
              <a:rPr lang="en-US" smtClean="0"/>
              <a:t>1/29/2024</a:t>
            </a:fld>
            <a:endParaRPr lang="en-US"/>
          </a:p>
        </p:txBody>
      </p:sp>
      <p:sp>
        <p:nvSpPr>
          <p:cNvPr id="6" name="Espace réservé du pied de page 5">
            <a:extLst>
              <a:ext uri="{FF2B5EF4-FFF2-40B4-BE49-F238E27FC236}">
                <a16:creationId xmlns:a16="http://schemas.microsoft.com/office/drawing/2014/main" id="{12EF6903-B492-7216-9977-93187D5C02A8}"/>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46687416-8B76-D1A6-C440-086184878F31}"/>
              </a:ext>
            </a:extLst>
          </p:cNvPr>
          <p:cNvSpPr>
            <a:spLocks noGrp="1"/>
          </p:cNvSpPr>
          <p:nvPr>
            <p:ph type="sldNum" sz="quarter" idx="12"/>
          </p:nvPr>
        </p:nvSpPr>
        <p:spPr/>
        <p:txBody>
          <a:bodyPr/>
          <a:lstStyle/>
          <a:p>
            <a:fld id="{95D8ECF5-645F-4258-B2B3-E42037381BDA}" type="slidenum">
              <a:rPr lang="en-US" smtClean="0"/>
              <a:t>‹N°›</a:t>
            </a:fld>
            <a:endParaRPr lang="en-US"/>
          </a:p>
        </p:txBody>
      </p:sp>
    </p:spTree>
    <p:extLst>
      <p:ext uri="{BB962C8B-B14F-4D97-AF65-F5344CB8AC3E}">
        <p14:creationId xmlns:p14="http://schemas.microsoft.com/office/powerpoint/2010/main" val="1151729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9BE204-4D9D-6148-8599-521B29DE2E3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a:extLst>
              <a:ext uri="{FF2B5EF4-FFF2-40B4-BE49-F238E27FC236}">
                <a16:creationId xmlns:a16="http://schemas.microsoft.com/office/drawing/2014/main" id="{EAEFB3FD-0903-9E7F-8A51-7D3315C579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a:extLst>
              <a:ext uri="{FF2B5EF4-FFF2-40B4-BE49-F238E27FC236}">
                <a16:creationId xmlns:a16="http://schemas.microsoft.com/office/drawing/2014/main" id="{1146ABEE-0A5F-CCE3-CC8B-72A324140D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4D658BC-4F6D-50E0-46A3-BE3F509D4237}"/>
              </a:ext>
            </a:extLst>
          </p:cNvPr>
          <p:cNvSpPr>
            <a:spLocks noGrp="1"/>
          </p:cNvSpPr>
          <p:nvPr>
            <p:ph type="dt" sz="half" idx="10"/>
          </p:nvPr>
        </p:nvSpPr>
        <p:spPr/>
        <p:txBody>
          <a:bodyPr/>
          <a:lstStyle/>
          <a:p>
            <a:fld id="{27A67B62-33EE-44D6-B28D-2DDDABDA9E7B}" type="datetimeFigureOut">
              <a:rPr lang="en-US" smtClean="0"/>
              <a:t>1/29/2024</a:t>
            </a:fld>
            <a:endParaRPr lang="en-US"/>
          </a:p>
        </p:txBody>
      </p:sp>
      <p:sp>
        <p:nvSpPr>
          <p:cNvPr id="6" name="Espace réservé du pied de page 5">
            <a:extLst>
              <a:ext uri="{FF2B5EF4-FFF2-40B4-BE49-F238E27FC236}">
                <a16:creationId xmlns:a16="http://schemas.microsoft.com/office/drawing/2014/main" id="{C15CEE96-8897-3370-3214-07F6147EC058}"/>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B69741B8-9381-71D0-F91F-6F4493BB7740}"/>
              </a:ext>
            </a:extLst>
          </p:cNvPr>
          <p:cNvSpPr>
            <a:spLocks noGrp="1"/>
          </p:cNvSpPr>
          <p:nvPr>
            <p:ph type="sldNum" sz="quarter" idx="12"/>
          </p:nvPr>
        </p:nvSpPr>
        <p:spPr/>
        <p:txBody>
          <a:bodyPr/>
          <a:lstStyle/>
          <a:p>
            <a:fld id="{95D8ECF5-645F-4258-B2B3-E42037381BDA}" type="slidenum">
              <a:rPr lang="en-US" smtClean="0"/>
              <a:t>‹N°›</a:t>
            </a:fld>
            <a:endParaRPr lang="en-US"/>
          </a:p>
        </p:txBody>
      </p:sp>
    </p:spTree>
    <p:extLst>
      <p:ext uri="{BB962C8B-B14F-4D97-AF65-F5344CB8AC3E}">
        <p14:creationId xmlns:p14="http://schemas.microsoft.com/office/powerpoint/2010/main" val="2061984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333F95B-DBF5-C6B8-4F5D-2F6E7F70FE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98C4D623-68D9-DBEA-C256-60D0629AD6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B641E46E-C17B-0E78-7CB7-433B9F2E24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A67B62-33EE-44D6-B28D-2DDDABDA9E7B}" type="datetimeFigureOut">
              <a:rPr lang="en-US" smtClean="0"/>
              <a:t>1/29/2024</a:t>
            </a:fld>
            <a:endParaRPr lang="en-US"/>
          </a:p>
        </p:txBody>
      </p:sp>
      <p:sp>
        <p:nvSpPr>
          <p:cNvPr id="5" name="Espace réservé du pied de page 4">
            <a:extLst>
              <a:ext uri="{FF2B5EF4-FFF2-40B4-BE49-F238E27FC236}">
                <a16:creationId xmlns:a16="http://schemas.microsoft.com/office/drawing/2014/main" id="{D8C1EBDB-3D26-ED6F-1CC0-E11B2D9319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a:extLst>
              <a:ext uri="{FF2B5EF4-FFF2-40B4-BE49-F238E27FC236}">
                <a16:creationId xmlns:a16="http://schemas.microsoft.com/office/drawing/2014/main" id="{5A2591EE-47A6-29B0-FA9F-4812248FDE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8ECF5-645F-4258-B2B3-E42037381BDA}" type="slidenum">
              <a:rPr lang="en-US" smtClean="0"/>
              <a:t>‹N°›</a:t>
            </a:fld>
            <a:endParaRPr lang="en-US"/>
          </a:p>
        </p:txBody>
      </p:sp>
    </p:spTree>
    <p:extLst>
      <p:ext uri="{BB962C8B-B14F-4D97-AF65-F5344CB8AC3E}">
        <p14:creationId xmlns:p14="http://schemas.microsoft.com/office/powerpoint/2010/main" val="4185189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hyperlink" Target="https://www.youtube.com/watch?v=GN85_hFassA&amp;"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hyperlink" Target="https://www.aimf.asso.fr/wp-content/uploads/2021/11/2021-AG-Declaration-des-Maires-Francophones-egalite-sante.pdf" TargetMode="External"/><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hyperlink" Target="https://www.aimf.asso.fr/actions/initiative-pour-le-renforcement-de-la-gouvernance-locale-genre-et-egalite/" TargetMode="External"/><Relationship Id="rId2" Type="http://schemas.openxmlformats.org/officeDocument/2006/relationships/hyperlink" Target="https://www.aimf.asso.fr/document/diagnostic-efh/"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aimf.asso.fr/actions/prix-egalite-femmes-hommes/"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aimf.asso.fr/wp-content/uploads/2022/08/Guide-Integration-du-Genre-dans-les-actions-de-developpement-des-villes.pdf" TargetMode="External"/><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emf"/><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33.pn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4A9894-BF0B-3F2A-71FA-4A10F69FE4D4}"/>
              </a:ext>
            </a:extLst>
          </p:cNvPr>
          <p:cNvSpPr/>
          <p:nvPr/>
        </p:nvSpPr>
        <p:spPr>
          <a:xfrm>
            <a:off x="0" y="0"/>
            <a:ext cx="332509" cy="6858000"/>
          </a:xfrm>
          <a:prstGeom prst="rect">
            <a:avLst/>
          </a:prstGeom>
          <a:solidFill>
            <a:srgbClr val="2CC3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1">
            <a:extLst>
              <a:ext uri="{FF2B5EF4-FFF2-40B4-BE49-F238E27FC236}">
                <a16:creationId xmlns:a16="http://schemas.microsoft.com/office/drawing/2014/main" id="{15966ACC-7F0C-D798-CE34-CA6ECBF1B91C}"/>
              </a:ext>
            </a:extLst>
          </p:cNvPr>
          <p:cNvSpPr txBox="1">
            <a:spLocks/>
          </p:cNvSpPr>
          <p:nvPr/>
        </p:nvSpPr>
        <p:spPr>
          <a:xfrm>
            <a:off x="508000" y="182131"/>
            <a:ext cx="10409382" cy="7415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dirty="0">
              <a:solidFill>
                <a:srgbClr val="18479E"/>
              </a:solidFill>
              <a:latin typeface="+mn-lt"/>
            </a:endParaRPr>
          </a:p>
        </p:txBody>
      </p:sp>
      <p:sp>
        <p:nvSpPr>
          <p:cNvPr id="8" name="ZoneTexte 7">
            <a:extLst>
              <a:ext uri="{FF2B5EF4-FFF2-40B4-BE49-F238E27FC236}">
                <a16:creationId xmlns:a16="http://schemas.microsoft.com/office/drawing/2014/main" id="{21E6DCCF-D9D5-7BBA-11AF-EA54E1AA9FBE}"/>
              </a:ext>
            </a:extLst>
          </p:cNvPr>
          <p:cNvSpPr txBox="1"/>
          <p:nvPr/>
        </p:nvSpPr>
        <p:spPr>
          <a:xfrm>
            <a:off x="665018" y="1582240"/>
            <a:ext cx="10730569" cy="830997"/>
          </a:xfrm>
          <a:prstGeom prst="rect">
            <a:avLst/>
          </a:prstGeom>
          <a:noFill/>
        </p:spPr>
        <p:txBody>
          <a:bodyPr wrap="square" rtlCol="0">
            <a:spAutoFit/>
          </a:bodyPr>
          <a:lstStyle/>
          <a:p>
            <a:pPr algn="l"/>
            <a:endParaRPr lang="fr-FR" sz="2400" dirty="0">
              <a:solidFill>
                <a:srgbClr val="000000"/>
              </a:solidFill>
              <a:latin typeface="Calibri" panose="020F0502020204030204" pitchFamily="34" charset="0"/>
            </a:endParaRPr>
          </a:p>
          <a:p>
            <a:pPr algn="l"/>
            <a:endParaRPr lang="fr-FR" sz="2400" dirty="0"/>
          </a:p>
        </p:txBody>
      </p:sp>
      <p:sp>
        <p:nvSpPr>
          <p:cNvPr id="2" name="Titre 1">
            <a:extLst>
              <a:ext uri="{FF2B5EF4-FFF2-40B4-BE49-F238E27FC236}">
                <a16:creationId xmlns:a16="http://schemas.microsoft.com/office/drawing/2014/main" id="{57C906D9-E2F6-EC57-2F73-E94B1D24CC26}"/>
              </a:ext>
            </a:extLst>
          </p:cNvPr>
          <p:cNvSpPr txBox="1">
            <a:spLocks/>
          </p:cNvSpPr>
          <p:nvPr/>
        </p:nvSpPr>
        <p:spPr>
          <a:xfrm>
            <a:off x="831272" y="1388853"/>
            <a:ext cx="10409382" cy="3037555"/>
          </a:xfrm>
          <a:prstGeom prst="rect">
            <a:avLst/>
          </a:prstGeom>
        </p:spPr>
        <p:txBody>
          <a:bodyPr>
            <a:normAutofit fontScale="3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fr-FR" dirty="0">
                <a:latin typeface="+mn-lt"/>
              </a:rPr>
            </a:br>
            <a:br>
              <a:rPr lang="fr-FR" dirty="0">
                <a:latin typeface="+mn-lt"/>
              </a:rPr>
            </a:br>
            <a:br>
              <a:rPr lang="fr-FR" dirty="0">
                <a:latin typeface="+mn-lt"/>
              </a:rPr>
            </a:br>
            <a:br>
              <a:rPr lang="fr-FR" dirty="0">
                <a:latin typeface="+mn-lt"/>
              </a:rPr>
            </a:br>
            <a:br>
              <a:rPr lang="fr-FR" sz="13300" b="1" dirty="0">
                <a:solidFill>
                  <a:srgbClr val="18479E"/>
                </a:solidFill>
                <a:latin typeface="+mn-lt"/>
              </a:rPr>
            </a:br>
            <a:r>
              <a:rPr lang="fr-FR" sz="13300" b="1" dirty="0">
                <a:solidFill>
                  <a:srgbClr val="18479E"/>
                </a:solidFill>
                <a:latin typeface="+mn-lt"/>
              </a:rPr>
              <a:t>Stratégie égalité femmes-hommes                                    de l’Association Internationale des Maires Francophones</a:t>
            </a:r>
          </a:p>
        </p:txBody>
      </p:sp>
      <p:sp>
        <p:nvSpPr>
          <p:cNvPr id="3" name="Sous-titre 2">
            <a:extLst>
              <a:ext uri="{FF2B5EF4-FFF2-40B4-BE49-F238E27FC236}">
                <a16:creationId xmlns:a16="http://schemas.microsoft.com/office/drawing/2014/main" id="{5655DB95-0A25-B461-7877-AB09D2F0CCFF}"/>
              </a:ext>
            </a:extLst>
          </p:cNvPr>
          <p:cNvSpPr txBox="1">
            <a:spLocks/>
          </p:cNvSpPr>
          <p:nvPr/>
        </p:nvSpPr>
        <p:spPr>
          <a:xfrm>
            <a:off x="1524000" y="5800725"/>
            <a:ext cx="9144000" cy="105727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FR" dirty="0"/>
          </a:p>
          <a:p>
            <a:pPr algn="l"/>
            <a:r>
              <a:rPr lang="fr-FR" dirty="0">
                <a:solidFill>
                  <a:schemeClr val="accent1"/>
                </a:solidFill>
              </a:rPr>
              <a:t>Les autorités locales eu cœur des nouvelles dynamiques régionales, Nouakchott, 30 janvier 2024. </a:t>
            </a:r>
          </a:p>
        </p:txBody>
      </p:sp>
      <p:pic>
        <p:nvPicPr>
          <p:cNvPr id="7" name="Image 6">
            <a:extLst>
              <a:ext uri="{FF2B5EF4-FFF2-40B4-BE49-F238E27FC236}">
                <a16:creationId xmlns:a16="http://schemas.microsoft.com/office/drawing/2014/main" id="{61A7F1FF-9AF8-A86C-E0EF-9944DA40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332" y="105113"/>
            <a:ext cx="1328571" cy="1122507"/>
          </a:xfrm>
          <a:prstGeom prst="rect">
            <a:avLst/>
          </a:prstGeom>
        </p:spPr>
      </p:pic>
    </p:spTree>
    <p:extLst>
      <p:ext uri="{BB962C8B-B14F-4D97-AF65-F5344CB8AC3E}">
        <p14:creationId xmlns:p14="http://schemas.microsoft.com/office/powerpoint/2010/main" val="3624849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4A9894-BF0B-3F2A-71FA-4A10F69FE4D4}"/>
              </a:ext>
            </a:extLst>
          </p:cNvPr>
          <p:cNvSpPr/>
          <p:nvPr/>
        </p:nvSpPr>
        <p:spPr>
          <a:xfrm>
            <a:off x="0" y="0"/>
            <a:ext cx="332509" cy="6858000"/>
          </a:xfrm>
          <a:prstGeom prst="rect">
            <a:avLst/>
          </a:prstGeom>
          <a:solidFill>
            <a:srgbClr val="2CC3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1">
            <a:extLst>
              <a:ext uri="{FF2B5EF4-FFF2-40B4-BE49-F238E27FC236}">
                <a16:creationId xmlns:a16="http://schemas.microsoft.com/office/drawing/2014/main" id="{15966ACC-7F0C-D798-CE34-CA6ECBF1B91C}"/>
              </a:ext>
            </a:extLst>
          </p:cNvPr>
          <p:cNvSpPr txBox="1">
            <a:spLocks/>
          </p:cNvSpPr>
          <p:nvPr/>
        </p:nvSpPr>
        <p:spPr>
          <a:xfrm>
            <a:off x="508000" y="182131"/>
            <a:ext cx="10409382" cy="7415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18479E"/>
                </a:solidFill>
                <a:latin typeface="+mn-lt"/>
              </a:rPr>
              <a:t>Soutien et mise en valeur du leadership féminin</a:t>
            </a:r>
          </a:p>
        </p:txBody>
      </p:sp>
      <p:sp>
        <p:nvSpPr>
          <p:cNvPr id="2" name="ZoneTexte 1">
            <a:extLst>
              <a:ext uri="{FF2B5EF4-FFF2-40B4-BE49-F238E27FC236}">
                <a16:creationId xmlns:a16="http://schemas.microsoft.com/office/drawing/2014/main" id="{086223FA-E4C8-93B9-D0E8-2261A2ADC960}"/>
              </a:ext>
            </a:extLst>
          </p:cNvPr>
          <p:cNvSpPr txBox="1"/>
          <p:nvPr/>
        </p:nvSpPr>
        <p:spPr>
          <a:xfrm>
            <a:off x="609600" y="1604288"/>
            <a:ext cx="7493001" cy="5509200"/>
          </a:xfrm>
          <a:prstGeom prst="rect">
            <a:avLst/>
          </a:prstGeom>
          <a:noFill/>
        </p:spPr>
        <p:txBody>
          <a:bodyPr wrap="square" rtlCol="0">
            <a:spAutoFit/>
          </a:bodyPr>
          <a:lstStyle/>
          <a:p>
            <a:pPr marL="342900" indent="-342900">
              <a:spcAft>
                <a:spcPts val="600"/>
              </a:spcAft>
              <a:buFontTx/>
              <a:buChar char="-"/>
            </a:pPr>
            <a:r>
              <a:rPr lang="fr-FR" sz="2400" b="1" dirty="0"/>
              <a:t>Renforcement du leadership politique</a:t>
            </a:r>
          </a:p>
          <a:p>
            <a:pPr>
              <a:spcAft>
                <a:spcPts val="600"/>
              </a:spcAft>
            </a:pPr>
            <a:r>
              <a:rPr lang="fr-FR" sz="2400" dirty="0"/>
              <a:t>Soutenir les Réseaux des Femmes Elues Locales d’Afrique – REFELA : au Cameroun, Guinée, Djibouti, Togo … </a:t>
            </a:r>
          </a:p>
          <a:p>
            <a:pPr>
              <a:spcAft>
                <a:spcPts val="600"/>
              </a:spcAft>
            </a:pPr>
            <a:r>
              <a:rPr lang="fr-FR" sz="2400" dirty="0"/>
              <a:t>Soutenir les plaidoyers en amont des élections locales (expérience test au Bénin en 2020) </a:t>
            </a:r>
          </a:p>
          <a:p>
            <a:pPr>
              <a:spcAft>
                <a:spcPts val="600"/>
              </a:spcAft>
            </a:pPr>
            <a:endParaRPr lang="fr-FR" sz="2400" dirty="0"/>
          </a:p>
          <a:p>
            <a:pPr marL="342900" indent="-342900">
              <a:spcAft>
                <a:spcPts val="600"/>
              </a:spcAft>
              <a:buFontTx/>
              <a:buChar char="-"/>
            </a:pPr>
            <a:r>
              <a:rPr lang="fr-FR" sz="2400" b="1" dirty="0"/>
              <a:t>Participation accrue des femmes à la vie des territoires</a:t>
            </a:r>
            <a:endParaRPr lang="fr-FR" sz="2400" dirty="0"/>
          </a:p>
          <a:p>
            <a:pPr>
              <a:spcAft>
                <a:spcPts val="600"/>
              </a:spcAft>
            </a:pPr>
            <a:r>
              <a:rPr lang="fr-FR" sz="2400" dirty="0"/>
              <a:t>Prix AIMF de la Femme Francophone (société civile)</a:t>
            </a:r>
          </a:p>
          <a:p>
            <a:pPr>
              <a:spcAft>
                <a:spcPts val="600"/>
              </a:spcAft>
            </a:pPr>
            <a:r>
              <a:rPr lang="fr-FR" sz="2400" dirty="0"/>
              <a:t>Grands Lacs : dialogue structuré transfrontalier entre organisations de femmes (Burundi, RDC, Rwanda – PALGL)</a:t>
            </a:r>
          </a:p>
          <a:p>
            <a:pPr>
              <a:spcAft>
                <a:spcPts val="600"/>
              </a:spcAft>
            </a:pPr>
            <a:r>
              <a:rPr lang="fr-FR" sz="2400" dirty="0"/>
              <a:t>Soutien au développement du Réseau des Femmes Leader Maghrébines (RFLM)</a:t>
            </a:r>
          </a:p>
          <a:p>
            <a:pPr>
              <a:spcAft>
                <a:spcPts val="600"/>
              </a:spcAft>
            </a:pPr>
            <a:endParaRPr lang="fr-FR" sz="2400" dirty="0"/>
          </a:p>
        </p:txBody>
      </p:sp>
      <p:pic>
        <p:nvPicPr>
          <p:cNvPr id="6" name="Image 5">
            <a:extLst>
              <a:ext uri="{FF2B5EF4-FFF2-40B4-BE49-F238E27FC236}">
                <a16:creationId xmlns:a16="http://schemas.microsoft.com/office/drawing/2014/main" id="{A2297C34-56E2-9869-C69A-51AFD42BA0A0}"/>
              </a:ext>
            </a:extLst>
          </p:cNvPr>
          <p:cNvPicPr>
            <a:picLocks noChangeAspect="1"/>
          </p:cNvPicPr>
          <p:nvPr/>
        </p:nvPicPr>
        <p:blipFill>
          <a:blip r:embed="rId2"/>
          <a:stretch>
            <a:fillRect/>
          </a:stretch>
        </p:blipFill>
        <p:spPr>
          <a:xfrm>
            <a:off x="8102600" y="1055195"/>
            <a:ext cx="4002721" cy="2667119"/>
          </a:xfrm>
          <a:prstGeom prst="rect">
            <a:avLst/>
          </a:prstGeom>
        </p:spPr>
      </p:pic>
      <p:pic>
        <p:nvPicPr>
          <p:cNvPr id="8" name="Image 7">
            <a:extLst>
              <a:ext uri="{FF2B5EF4-FFF2-40B4-BE49-F238E27FC236}">
                <a16:creationId xmlns:a16="http://schemas.microsoft.com/office/drawing/2014/main" id="{CE963654-C340-BEBD-1275-9FE839FF01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2599" y="3919471"/>
            <a:ext cx="4002721" cy="2668481"/>
          </a:xfrm>
          <a:prstGeom prst="rect">
            <a:avLst/>
          </a:prstGeom>
        </p:spPr>
      </p:pic>
    </p:spTree>
    <p:extLst>
      <p:ext uri="{BB962C8B-B14F-4D97-AF65-F5344CB8AC3E}">
        <p14:creationId xmlns:p14="http://schemas.microsoft.com/office/powerpoint/2010/main" val="1470988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4A9894-BF0B-3F2A-71FA-4A10F69FE4D4}"/>
              </a:ext>
            </a:extLst>
          </p:cNvPr>
          <p:cNvSpPr/>
          <p:nvPr/>
        </p:nvSpPr>
        <p:spPr>
          <a:xfrm>
            <a:off x="0" y="0"/>
            <a:ext cx="332509" cy="6858000"/>
          </a:xfrm>
          <a:prstGeom prst="rect">
            <a:avLst/>
          </a:prstGeom>
          <a:solidFill>
            <a:srgbClr val="2CC3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1">
            <a:extLst>
              <a:ext uri="{FF2B5EF4-FFF2-40B4-BE49-F238E27FC236}">
                <a16:creationId xmlns:a16="http://schemas.microsoft.com/office/drawing/2014/main" id="{15966ACC-7F0C-D798-CE34-CA6ECBF1B91C}"/>
              </a:ext>
            </a:extLst>
          </p:cNvPr>
          <p:cNvSpPr txBox="1">
            <a:spLocks/>
          </p:cNvSpPr>
          <p:nvPr/>
        </p:nvSpPr>
        <p:spPr>
          <a:xfrm>
            <a:off x="508000" y="182131"/>
            <a:ext cx="10409382" cy="7415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18479E"/>
                </a:solidFill>
                <a:latin typeface="+mn-lt"/>
              </a:rPr>
              <a:t>Déclaration de Kigali</a:t>
            </a:r>
          </a:p>
        </p:txBody>
      </p:sp>
      <p:pic>
        <p:nvPicPr>
          <p:cNvPr id="14" name="Image 5">
            <a:extLst>
              <a:ext uri="{FF2B5EF4-FFF2-40B4-BE49-F238E27FC236}">
                <a16:creationId xmlns:a16="http://schemas.microsoft.com/office/drawing/2014/main" id="{1CE2CBAC-6CBC-2133-F6C5-3FEA51DF78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8909" y="3372648"/>
            <a:ext cx="3303639" cy="185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10">
            <a:extLst>
              <a:ext uri="{FF2B5EF4-FFF2-40B4-BE49-F238E27FC236}">
                <a16:creationId xmlns:a16="http://schemas.microsoft.com/office/drawing/2014/main" id="{57944541-B063-AD0F-457C-6258EDD2B1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8909" y="1113607"/>
            <a:ext cx="3296445" cy="219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ZoneTexte 16">
            <a:extLst>
              <a:ext uri="{FF2B5EF4-FFF2-40B4-BE49-F238E27FC236}">
                <a16:creationId xmlns:a16="http://schemas.microsoft.com/office/drawing/2014/main" id="{AC9E5E6F-F73D-F6B6-23E1-20B3491D984F}"/>
              </a:ext>
            </a:extLst>
          </p:cNvPr>
          <p:cNvSpPr txBox="1"/>
          <p:nvPr/>
        </p:nvSpPr>
        <p:spPr>
          <a:xfrm>
            <a:off x="665018" y="1031633"/>
            <a:ext cx="7493001" cy="6158609"/>
          </a:xfrm>
          <a:prstGeom prst="rect">
            <a:avLst/>
          </a:prstGeom>
          <a:noFill/>
        </p:spPr>
        <p:txBody>
          <a:bodyPr wrap="square" rtlCol="0">
            <a:spAutoFit/>
          </a:bodyPr>
          <a:lstStyle/>
          <a:p>
            <a:pPr>
              <a:spcAft>
                <a:spcPts val="600"/>
              </a:spcAft>
            </a:pPr>
            <a:r>
              <a:rPr lang="fr-FR" sz="2400" b="1" dirty="0"/>
              <a:t>En faveur des Droits et Santé Sexuels et Reproductifs</a:t>
            </a:r>
          </a:p>
          <a:p>
            <a:pPr>
              <a:spcAft>
                <a:spcPts val="600"/>
              </a:spcAft>
            </a:pPr>
            <a:r>
              <a:rPr lang="fr-FR" sz="2400" dirty="0"/>
              <a:t>En lien avec le Forum Génération Égalité 2021</a:t>
            </a:r>
          </a:p>
          <a:p>
            <a:pPr>
              <a:spcAft>
                <a:spcPts val="600"/>
              </a:spcAft>
            </a:pPr>
            <a:r>
              <a:rPr lang="fr-FR" sz="1600" dirty="0">
                <a:hlinkClick r:id="rId5"/>
              </a:rPr>
              <a:t>https://www.aimf.asso.fr/wp-content/uploads/2021/11/2021-AG-Declaration-des-Maires-Francophones-egalite-sante.pdf</a:t>
            </a:r>
            <a:r>
              <a:rPr lang="fr-FR" sz="1600" dirty="0"/>
              <a:t> </a:t>
            </a:r>
          </a:p>
          <a:p>
            <a:pPr>
              <a:spcAft>
                <a:spcPts val="600"/>
              </a:spcAft>
            </a:pPr>
            <a:endParaRPr lang="fr-FR" sz="1600" dirty="0"/>
          </a:p>
          <a:p>
            <a:pPr marL="800100" lvl="1" indent="-342900" algn="just" eaLnBrk="1" hangingPunct="1">
              <a:lnSpc>
                <a:spcPct val="80000"/>
              </a:lnSpc>
              <a:buFont typeface="Wingdings" pitchFamily="2" charset="2"/>
              <a:buChar char="ü"/>
              <a:defRPr/>
            </a:pPr>
            <a:r>
              <a:rPr lang="fr-FR" sz="2300" dirty="0">
                <a:solidFill>
                  <a:srgbClr val="000000"/>
                </a:solidFill>
                <a:latin typeface="Calibri" panose="020F0502020204030204" pitchFamily="34" charset="0"/>
              </a:rPr>
              <a:t>+90 Maires signataires</a:t>
            </a:r>
          </a:p>
          <a:p>
            <a:pPr marL="800100" lvl="1" indent="-342900" algn="just" eaLnBrk="1" hangingPunct="1">
              <a:lnSpc>
                <a:spcPct val="80000"/>
              </a:lnSpc>
              <a:buFont typeface="Wingdings" pitchFamily="2" charset="2"/>
              <a:buChar char="ü"/>
              <a:defRPr/>
            </a:pPr>
            <a:r>
              <a:rPr lang="fr-FR" sz="2300" dirty="0">
                <a:solidFill>
                  <a:srgbClr val="000000"/>
                </a:solidFill>
                <a:latin typeface="Calibri" panose="020F0502020204030204" pitchFamily="34" charset="0"/>
              </a:rPr>
              <a:t>Engagement des Maires à contribuer aux </a:t>
            </a:r>
            <a:r>
              <a:rPr lang="fr-FR" sz="2300" b="1" dirty="0">
                <a:solidFill>
                  <a:srgbClr val="000000"/>
                </a:solidFill>
                <a:latin typeface="Calibri" panose="020F0502020204030204" pitchFamily="34" charset="0"/>
              </a:rPr>
              <a:t>efforts mondiaux</a:t>
            </a:r>
            <a:r>
              <a:rPr lang="fr-FR" sz="2300" dirty="0">
                <a:solidFill>
                  <a:srgbClr val="000000"/>
                </a:solidFill>
                <a:latin typeface="Calibri" panose="020F0502020204030204" pitchFamily="34" charset="0"/>
              </a:rPr>
              <a:t>, à leur échelle, en matière de leadership féminin et de DSSR (localisation).</a:t>
            </a:r>
          </a:p>
          <a:p>
            <a:pPr marL="800100" lvl="1" indent="-342900" algn="just" eaLnBrk="1" hangingPunct="1">
              <a:lnSpc>
                <a:spcPct val="80000"/>
              </a:lnSpc>
              <a:buFont typeface="Wingdings" pitchFamily="2" charset="2"/>
              <a:buChar char="ü"/>
              <a:defRPr/>
            </a:pPr>
            <a:r>
              <a:rPr lang="fr-FR" sz="2300" dirty="0">
                <a:solidFill>
                  <a:srgbClr val="000000"/>
                </a:solidFill>
                <a:latin typeface="Calibri" panose="020F0502020204030204" pitchFamily="34" charset="0"/>
              </a:rPr>
              <a:t>Engagement du SP de l’AIMF de : </a:t>
            </a:r>
          </a:p>
          <a:p>
            <a:pPr lvl="1" algn="just" eaLnBrk="1" hangingPunct="1">
              <a:lnSpc>
                <a:spcPct val="80000"/>
              </a:lnSpc>
              <a:defRPr/>
            </a:pPr>
            <a:endParaRPr lang="fr-FR" sz="2300" dirty="0">
              <a:solidFill>
                <a:srgbClr val="000000"/>
              </a:solidFill>
              <a:latin typeface="Calibri" panose="020F0502020204030204" pitchFamily="34" charset="0"/>
            </a:endParaRPr>
          </a:p>
          <a:p>
            <a:pPr marL="1257300" lvl="2" indent="-342900" algn="just" eaLnBrk="1" hangingPunct="1">
              <a:lnSpc>
                <a:spcPct val="80000"/>
              </a:lnSpc>
              <a:buFont typeface="Wingdings" pitchFamily="2" charset="2"/>
              <a:buChar char="ü"/>
              <a:defRPr/>
            </a:pPr>
            <a:r>
              <a:rPr lang="fr-FR" sz="2300" b="1" dirty="0">
                <a:solidFill>
                  <a:srgbClr val="000000"/>
                </a:solidFill>
                <a:latin typeface="Calibri" panose="020F0502020204030204" pitchFamily="34" charset="0"/>
              </a:rPr>
              <a:t>Partager les meilleurs pratiques </a:t>
            </a:r>
            <a:r>
              <a:rPr lang="fr-FR" sz="2300" dirty="0">
                <a:solidFill>
                  <a:srgbClr val="000000"/>
                </a:solidFill>
                <a:latin typeface="Calibri" panose="020F0502020204030204" pitchFamily="34" charset="0"/>
              </a:rPr>
              <a:t>et progrès accomplis</a:t>
            </a:r>
          </a:p>
          <a:p>
            <a:pPr lvl="2" algn="just" eaLnBrk="1" hangingPunct="1">
              <a:lnSpc>
                <a:spcPct val="80000"/>
              </a:lnSpc>
              <a:defRPr/>
            </a:pPr>
            <a:endParaRPr lang="fr-FR" sz="2300" dirty="0">
              <a:solidFill>
                <a:srgbClr val="000000"/>
              </a:solidFill>
              <a:latin typeface="Calibri" panose="020F0502020204030204" pitchFamily="34" charset="0"/>
            </a:endParaRPr>
          </a:p>
          <a:p>
            <a:pPr marL="1257300" lvl="2" indent="-342900" algn="just" eaLnBrk="1" hangingPunct="1">
              <a:lnSpc>
                <a:spcPct val="80000"/>
              </a:lnSpc>
              <a:buFont typeface="Wingdings" pitchFamily="2" charset="2"/>
              <a:buChar char="ü"/>
              <a:defRPr/>
            </a:pPr>
            <a:r>
              <a:rPr lang="fr-FR" sz="2300" dirty="0">
                <a:solidFill>
                  <a:srgbClr val="000000"/>
                </a:solidFill>
                <a:latin typeface="Calibri" panose="020F0502020204030204" pitchFamily="34" charset="0"/>
              </a:rPr>
              <a:t>Encourager le </a:t>
            </a:r>
            <a:r>
              <a:rPr lang="fr-FR" sz="2300" b="1" dirty="0">
                <a:solidFill>
                  <a:srgbClr val="000000"/>
                </a:solidFill>
                <a:latin typeface="Calibri" panose="020F0502020204030204" pitchFamily="34" charset="0"/>
              </a:rPr>
              <a:t>changement</a:t>
            </a:r>
          </a:p>
          <a:p>
            <a:pPr lvl="2" algn="just" eaLnBrk="1" hangingPunct="1">
              <a:lnSpc>
                <a:spcPct val="80000"/>
              </a:lnSpc>
              <a:defRPr/>
            </a:pPr>
            <a:endParaRPr lang="fr-FR" sz="2300" b="1" dirty="0">
              <a:solidFill>
                <a:srgbClr val="000000"/>
              </a:solidFill>
              <a:latin typeface="Calibri" panose="020F0502020204030204" pitchFamily="34" charset="0"/>
            </a:endParaRPr>
          </a:p>
          <a:p>
            <a:pPr marL="1257300" lvl="2" indent="-342900" algn="just" eaLnBrk="1" hangingPunct="1">
              <a:lnSpc>
                <a:spcPct val="80000"/>
              </a:lnSpc>
              <a:buFont typeface="Wingdings" pitchFamily="2" charset="2"/>
              <a:buChar char="ü"/>
              <a:defRPr/>
            </a:pPr>
            <a:r>
              <a:rPr lang="fr-FR" sz="2300" dirty="0">
                <a:solidFill>
                  <a:srgbClr val="000000"/>
                </a:solidFill>
                <a:latin typeface="Calibri" panose="020F0502020204030204" pitchFamily="34" charset="0"/>
              </a:rPr>
              <a:t>Développer un système de </a:t>
            </a:r>
            <a:r>
              <a:rPr lang="fr-FR" sz="2300" b="1" dirty="0">
                <a:solidFill>
                  <a:srgbClr val="000000"/>
                </a:solidFill>
                <a:latin typeface="Calibri" panose="020F0502020204030204" pitchFamily="34" charset="0"/>
              </a:rPr>
              <a:t>monitoring</a:t>
            </a:r>
            <a:r>
              <a:rPr lang="fr-FR" sz="2300" dirty="0">
                <a:solidFill>
                  <a:srgbClr val="000000"/>
                </a:solidFill>
                <a:latin typeface="Calibri" panose="020F0502020204030204" pitchFamily="34" charset="0"/>
              </a:rPr>
              <a:t>, la production de méthodes et de données</a:t>
            </a:r>
            <a:r>
              <a:rPr lang="fr-FR" sz="2300" dirty="0">
                <a:solidFill>
                  <a:schemeClr val="bg2">
                    <a:lumMod val="75000"/>
                  </a:schemeClr>
                </a:solidFill>
                <a:latin typeface="Calibri" pitchFamily="34" charset="0"/>
                <a:cs typeface="Calibri" pitchFamily="34" charset="0"/>
              </a:rPr>
              <a:t>. </a:t>
            </a:r>
          </a:p>
          <a:p>
            <a:pPr>
              <a:spcAft>
                <a:spcPts val="600"/>
              </a:spcAft>
            </a:pPr>
            <a:endParaRPr lang="fr-FR" sz="1600" dirty="0"/>
          </a:p>
          <a:p>
            <a:pPr>
              <a:spcAft>
                <a:spcPts val="600"/>
              </a:spcAft>
            </a:pPr>
            <a:endParaRPr lang="fr-FR" dirty="0"/>
          </a:p>
        </p:txBody>
      </p:sp>
      <p:pic>
        <p:nvPicPr>
          <p:cNvPr id="18" name="Image 17">
            <a:extLst>
              <a:ext uri="{FF2B5EF4-FFF2-40B4-BE49-F238E27FC236}">
                <a16:creationId xmlns:a16="http://schemas.microsoft.com/office/drawing/2014/main" id="{786FE5D0-A84C-716B-FDEC-88C7536F84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98909" y="5560101"/>
            <a:ext cx="3173427" cy="1127955"/>
          </a:xfrm>
          <a:prstGeom prst="rect">
            <a:avLst/>
          </a:prstGeom>
        </p:spPr>
      </p:pic>
      <p:sp>
        <p:nvSpPr>
          <p:cNvPr id="2" name="ZoneTexte 1">
            <a:extLst>
              <a:ext uri="{FF2B5EF4-FFF2-40B4-BE49-F238E27FC236}">
                <a16:creationId xmlns:a16="http://schemas.microsoft.com/office/drawing/2014/main" id="{0BE472C7-99C1-0BD0-52C0-81ACC71BEB47}"/>
              </a:ext>
            </a:extLst>
          </p:cNvPr>
          <p:cNvSpPr txBox="1"/>
          <p:nvPr/>
        </p:nvSpPr>
        <p:spPr>
          <a:xfrm>
            <a:off x="6170763" y="382650"/>
            <a:ext cx="6096000" cy="369332"/>
          </a:xfrm>
          <a:prstGeom prst="rect">
            <a:avLst/>
          </a:prstGeom>
          <a:noFill/>
        </p:spPr>
        <p:txBody>
          <a:bodyPr wrap="square">
            <a:spAutoFit/>
          </a:bodyPr>
          <a:lstStyle/>
          <a:p>
            <a:r>
              <a:rPr lang="en-US" dirty="0">
                <a:hlinkClick r:id="rId7"/>
              </a:rPr>
              <a:t>https://www.youtube.com/watch?v=GN85_hFassA&amp;</a:t>
            </a:r>
            <a:r>
              <a:rPr lang="en-US" dirty="0"/>
              <a:t>  </a:t>
            </a:r>
          </a:p>
        </p:txBody>
      </p:sp>
    </p:spTree>
    <p:extLst>
      <p:ext uri="{BB962C8B-B14F-4D97-AF65-F5344CB8AC3E}">
        <p14:creationId xmlns:p14="http://schemas.microsoft.com/office/powerpoint/2010/main" val="1836747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4A9894-BF0B-3F2A-71FA-4A10F69FE4D4}"/>
              </a:ext>
            </a:extLst>
          </p:cNvPr>
          <p:cNvSpPr/>
          <p:nvPr/>
        </p:nvSpPr>
        <p:spPr>
          <a:xfrm>
            <a:off x="0" y="0"/>
            <a:ext cx="332509" cy="6858000"/>
          </a:xfrm>
          <a:prstGeom prst="rect">
            <a:avLst/>
          </a:prstGeom>
          <a:solidFill>
            <a:srgbClr val="2CC3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C3338FDC-7E54-5C02-8F5A-560340C1EFE2}"/>
              </a:ext>
            </a:extLst>
          </p:cNvPr>
          <p:cNvSpPr txBox="1"/>
          <p:nvPr/>
        </p:nvSpPr>
        <p:spPr>
          <a:xfrm>
            <a:off x="618372" y="1252810"/>
            <a:ext cx="7493001" cy="6601807"/>
          </a:xfrm>
          <a:prstGeom prst="rect">
            <a:avLst/>
          </a:prstGeom>
          <a:noFill/>
        </p:spPr>
        <p:txBody>
          <a:bodyPr wrap="square" rtlCol="0">
            <a:spAutoFit/>
          </a:bodyPr>
          <a:lstStyle/>
          <a:p>
            <a:pPr>
              <a:spcAft>
                <a:spcPts val="600"/>
              </a:spcAft>
            </a:pPr>
            <a:r>
              <a:rPr lang="fr-FR" sz="2400" b="1" dirty="0"/>
              <a:t>Partenariat Ville de Genève – AIMF pour la période 2023 – 2026 </a:t>
            </a:r>
          </a:p>
          <a:p>
            <a:pPr>
              <a:spcAft>
                <a:spcPts val="600"/>
              </a:spcAft>
            </a:pPr>
            <a:endParaRPr lang="fr-FR" sz="2400" b="1" dirty="0"/>
          </a:p>
          <a:p>
            <a:pPr>
              <a:spcAft>
                <a:spcPts val="600"/>
              </a:spcAft>
            </a:pPr>
            <a:r>
              <a:rPr lang="fr-FR" sz="2400" b="1" dirty="0"/>
              <a:t>1. Identifier </a:t>
            </a:r>
            <a:r>
              <a:rPr lang="fr-FR" sz="2400" dirty="0"/>
              <a:t>le développement des thématiques liées à l’égalité femmes hommes au sein du réseau, les </a:t>
            </a:r>
            <a:r>
              <a:rPr lang="fr-FR" sz="2400" b="1" dirty="0"/>
              <a:t>besoins et compétences</a:t>
            </a:r>
            <a:r>
              <a:rPr lang="fr-FR" sz="2400" dirty="0"/>
              <a:t>.</a:t>
            </a:r>
          </a:p>
          <a:p>
            <a:pPr algn="l"/>
            <a:endParaRPr lang="fr-FR" sz="2400" b="1" dirty="0"/>
          </a:p>
          <a:p>
            <a:pPr algn="l"/>
            <a:r>
              <a:rPr lang="fr-FR" sz="2400" b="1" dirty="0"/>
              <a:t>2. Offrir un soutien technique aux CTD </a:t>
            </a:r>
            <a:r>
              <a:rPr lang="fr-FR" sz="2400" b="0" i="0" dirty="0">
                <a:solidFill>
                  <a:srgbClr val="303B21"/>
                </a:solidFill>
                <a:effectLst/>
              </a:rPr>
              <a:t>dans le développement de leurs politiques de </a:t>
            </a:r>
            <a:r>
              <a:rPr lang="fr-FR" sz="2400" b="0" i="1" dirty="0" err="1">
                <a:solidFill>
                  <a:srgbClr val="303B21"/>
                </a:solidFill>
                <a:effectLst/>
              </a:rPr>
              <a:t>transversalisation</a:t>
            </a:r>
            <a:r>
              <a:rPr lang="fr-FR" sz="2400" b="0" i="0" dirty="0">
                <a:solidFill>
                  <a:srgbClr val="303B21"/>
                </a:solidFill>
                <a:effectLst/>
              </a:rPr>
              <a:t> du genre et de promotion de l’égalité femmes-hommes</a:t>
            </a:r>
          </a:p>
          <a:p>
            <a:pPr algn="l"/>
            <a:endParaRPr lang="fr-FR" sz="2400" b="0" i="0" dirty="0">
              <a:solidFill>
                <a:srgbClr val="303B21"/>
              </a:solidFill>
              <a:effectLst/>
            </a:endParaRPr>
          </a:p>
          <a:p>
            <a:pPr algn="l"/>
            <a:r>
              <a:rPr lang="fr-FR" sz="2400" b="1" i="0" dirty="0">
                <a:solidFill>
                  <a:srgbClr val="303B21"/>
                </a:solidFill>
                <a:effectLst/>
              </a:rPr>
              <a:t>3. Promouvoir des initiatives exemplaires et transformatives</a:t>
            </a:r>
            <a:r>
              <a:rPr lang="fr-FR" sz="2400" b="0" i="0" dirty="0">
                <a:solidFill>
                  <a:srgbClr val="303B21"/>
                </a:solidFill>
                <a:effectLst/>
              </a:rPr>
              <a:t> en matière d’égalité de droits femmes-hommes au sein du réseau</a:t>
            </a:r>
          </a:p>
          <a:p>
            <a:pPr algn="l"/>
            <a:endParaRPr lang="fr-FR" sz="2400" b="0" i="0" dirty="0">
              <a:solidFill>
                <a:srgbClr val="303B21"/>
              </a:solidFill>
              <a:effectLst/>
            </a:endParaRPr>
          </a:p>
          <a:p>
            <a:pPr algn="l"/>
            <a:endParaRPr lang="fr-FR" sz="2400" b="0" i="0" dirty="0">
              <a:solidFill>
                <a:srgbClr val="303B21"/>
              </a:solidFill>
              <a:effectLst/>
            </a:endParaRPr>
          </a:p>
          <a:p>
            <a:pPr>
              <a:spcAft>
                <a:spcPts val="600"/>
              </a:spcAft>
            </a:pPr>
            <a:endParaRPr lang="fr-FR" sz="2400" dirty="0"/>
          </a:p>
        </p:txBody>
      </p:sp>
      <p:pic>
        <p:nvPicPr>
          <p:cNvPr id="8" name="Image 7">
            <a:extLst>
              <a:ext uri="{FF2B5EF4-FFF2-40B4-BE49-F238E27FC236}">
                <a16:creationId xmlns:a16="http://schemas.microsoft.com/office/drawing/2014/main" id="{926215BF-EEE0-B0F6-E886-65D4DB28D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237" y="1503581"/>
            <a:ext cx="3598118" cy="5088394"/>
          </a:xfrm>
          <a:prstGeom prst="rect">
            <a:avLst/>
          </a:prstGeom>
        </p:spPr>
      </p:pic>
      <p:sp>
        <p:nvSpPr>
          <p:cNvPr id="3" name="Titre 1">
            <a:extLst>
              <a:ext uri="{FF2B5EF4-FFF2-40B4-BE49-F238E27FC236}">
                <a16:creationId xmlns:a16="http://schemas.microsoft.com/office/drawing/2014/main" id="{E4CA2ACD-FB1E-8E9A-0D13-8D6E6AE3E1CF}"/>
              </a:ext>
            </a:extLst>
          </p:cNvPr>
          <p:cNvSpPr txBox="1">
            <a:spLocks/>
          </p:cNvSpPr>
          <p:nvPr/>
        </p:nvSpPr>
        <p:spPr>
          <a:xfrm>
            <a:off x="553971" y="266025"/>
            <a:ext cx="10409382" cy="7415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18479E"/>
                </a:solidFill>
                <a:latin typeface="+mn-lt"/>
              </a:rPr>
              <a:t>Initiative « Egalité femmes-hommes »</a:t>
            </a:r>
          </a:p>
        </p:txBody>
      </p:sp>
    </p:spTree>
    <p:extLst>
      <p:ext uri="{BB962C8B-B14F-4D97-AF65-F5344CB8AC3E}">
        <p14:creationId xmlns:p14="http://schemas.microsoft.com/office/powerpoint/2010/main" val="1511290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4A9894-BF0B-3F2A-71FA-4A10F69FE4D4}"/>
              </a:ext>
            </a:extLst>
          </p:cNvPr>
          <p:cNvSpPr/>
          <p:nvPr/>
        </p:nvSpPr>
        <p:spPr>
          <a:xfrm>
            <a:off x="0" y="0"/>
            <a:ext cx="332509" cy="6858000"/>
          </a:xfrm>
          <a:prstGeom prst="rect">
            <a:avLst/>
          </a:prstGeom>
          <a:solidFill>
            <a:srgbClr val="2CC3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1">
            <a:extLst>
              <a:ext uri="{FF2B5EF4-FFF2-40B4-BE49-F238E27FC236}">
                <a16:creationId xmlns:a16="http://schemas.microsoft.com/office/drawing/2014/main" id="{15966ACC-7F0C-D798-CE34-CA6ECBF1B91C}"/>
              </a:ext>
            </a:extLst>
          </p:cNvPr>
          <p:cNvSpPr txBox="1">
            <a:spLocks/>
          </p:cNvSpPr>
          <p:nvPr/>
        </p:nvSpPr>
        <p:spPr>
          <a:xfrm>
            <a:off x="508000" y="182131"/>
            <a:ext cx="10409382" cy="7415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18479E"/>
                </a:solidFill>
                <a:latin typeface="+mn-lt"/>
              </a:rPr>
              <a:t>Initiative « Egalité femmes-hommes »</a:t>
            </a:r>
          </a:p>
          <a:p>
            <a:r>
              <a:rPr lang="fr-FR" dirty="0">
                <a:solidFill>
                  <a:srgbClr val="18479E"/>
                </a:solidFill>
                <a:latin typeface="+mn-lt"/>
              </a:rPr>
              <a:t>Priorités 2024</a:t>
            </a:r>
          </a:p>
        </p:txBody>
      </p:sp>
      <p:sp>
        <p:nvSpPr>
          <p:cNvPr id="6" name="ZoneTexte 5">
            <a:extLst>
              <a:ext uri="{FF2B5EF4-FFF2-40B4-BE49-F238E27FC236}">
                <a16:creationId xmlns:a16="http://schemas.microsoft.com/office/drawing/2014/main" id="{35D3F3FB-1B5F-52BE-50C4-D58B71A9B90E}"/>
              </a:ext>
            </a:extLst>
          </p:cNvPr>
          <p:cNvSpPr txBox="1"/>
          <p:nvPr/>
        </p:nvSpPr>
        <p:spPr>
          <a:xfrm>
            <a:off x="627948" y="1333411"/>
            <a:ext cx="11212350" cy="5524589"/>
          </a:xfrm>
          <a:prstGeom prst="rect">
            <a:avLst/>
          </a:prstGeom>
          <a:noFill/>
        </p:spPr>
        <p:txBody>
          <a:bodyPr wrap="square" rtlCol="0">
            <a:spAutoFit/>
          </a:bodyPr>
          <a:lstStyle/>
          <a:p>
            <a:pPr>
              <a:spcAft>
                <a:spcPts val="600"/>
              </a:spcAft>
            </a:pPr>
            <a:r>
              <a:rPr lang="fr-FR" sz="2200" dirty="0"/>
              <a:t>Diagnostic </a:t>
            </a:r>
            <a:r>
              <a:rPr lang="fr-FR" sz="2200" b="1" dirty="0"/>
              <a:t>des attentes et des besoins </a:t>
            </a:r>
          </a:p>
          <a:p>
            <a:pPr>
              <a:spcAft>
                <a:spcPts val="600"/>
              </a:spcAft>
            </a:pPr>
            <a:endParaRPr lang="fr-FR" sz="2200" b="1" dirty="0"/>
          </a:p>
          <a:p>
            <a:pPr>
              <a:spcAft>
                <a:spcPts val="600"/>
              </a:spcAft>
            </a:pPr>
            <a:r>
              <a:rPr lang="fr-FR" sz="2200" b="1" dirty="0"/>
              <a:t>Renforcement des capacités : </a:t>
            </a:r>
          </a:p>
          <a:p>
            <a:pPr>
              <a:spcAft>
                <a:spcPts val="600"/>
              </a:spcAft>
            </a:pPr>
            <a:r>
              <a:rPr lang="fr-FR" sz="2200" b="1" dirty="0"/>
              <a:t>- formations</a:t>
            </a:r>
            <a:r>
              <a:rPr lang="fr-FR" sz="2200" dirty="0"/>
              <a:t> – </a:t>
            </a:r>
            <a:r>
              <a:rPr lang="fr-FR" sz="2200" b="1" dirty="0"/>
              <a:t>sensibilisation</a:t>
            </a:r>
            <a:r>
              <a:rPr lang="fr-FR" sz="2200" dirty="0"/>
              <a:t> selon des modules standardisés, progressivement dans chaque </a:t>
            </a:r>
            <a:r>
              <a:rPr lang="fr-FR" sz="2200" b="1" dirty="0"/>
              <a:t>Sous-Région</a:t>
            </a:r>
            <a:r>
              <a:rPr lang="fr-FR" sz="2200" dirty="0"/>
              <a:t> avec le soutien de l’</a:t>
            </a:r>
            <a:r>
              <a:rPr lang="fr-FR" sz="2200" b="1" dirty="0"/>
              <a:t>Union Européenne </a:t>
            </a:r>
            <a:r>
              <a:rPr lang="fr-FR" sz="2200" dirty="0"/>
              <a:t>(plateformes sous-régionales) : Afrique Centrale; de l’Ouest; du Nord; Pays des Grands Lacs; Océan Indien; Asie du Sud-Est. </a:t>
            </a:r>
          </a:p>
          <a:p>
            <a:pPr>
              <a:spcAft>
                <a:spcPts val="600"/>
              </a:spcAft>
            </a:pPr>
            <a:r>
              <a:rPr lang="fr-FR" sz="2200" dirty="0"/>
              <a:t>- </a:t>
            </a:r>
            <a:r>
              <a:rPr lang="fr-FR" sz="2200" b="1" dirty="0"/>
              <a:t>groupe de travail technique</a:t>
            </a:r>
            <a:r>
              <a:rPr lang="fr-FR" sz="2200" dirty="0"/>
              <a:t> pour répondre aux besoins de renforcement et mettre en réseau : ressources et bibliographies, échanges entre pairs, webinaires. </a:t>
            </a:r>
          </a:p>
          <a:p>
            <a:pPr>
              <a:spcAft>
                <a:spcPts val="600"/>
              </a:spcAft>
            </a:pPr>
            <a:endParaRPr lang="fr-FR" sz="2200" dirty="0"/>
          </a:p>
          <a:p>
            <a:pPr>
              <a:spcAft>
                <a:spcPts val="600"/>
              </a:spcAft>
            </a:pPr>
            <a:r>
              <a:rPr lang="fr-FR" sz="2200" dirty="0"/>
              <a:t>Création d’un </a:t>
            </a:r>
            <a:r>
              <a:rPr lang="fr-FR" sz="2200" b="1" dirty="0"/>
              <a:t>prix AIMF </a:t>
            </a:r>
            <a:r>
              <a:rPr lang="fr-FR" sz="2200" dirty="0"/>
              <a:t>récompensant les meilleures pratiques Genre et Egalité : acté à la dernière réunion du Bureau, en cours de montage pour lancement en 2024. </a:t>
            </a:r>
          </a:p>
          <a:p>
            <a:pPr>
              <a:spcAft>
                <a:spcPts val="600"/>
              </a:spcAft>
            </a:pPr>
            <a:r>
              <a:rPr lang="fr-FR" sz="2200" dirty="0"/>
              <a:t>3 projets par an : </a:t>
            </a:r>
            <a:r>
              <a:rPr lang="fr-FR" sz="2200" b="1" dirty="0"/>
              <a:t>30 000€</a:t>
            </a:r>
            <a:r>
              <a:rPr lang="fr-FR" sz="2200" dirty="0"/>
              <a:t>, valorisation en </a:t>
            </a:r>
            <a:r>
              <a:rPr lang="fr-FR" sz="2200" b="1" dirty="0"/>
              <a:t>AG</a:t>
            </a:r>
            <a:r>
              <a:rPr lang="fr-FR" sz="2200" dirty="0"/>
              <a:t>, </a:t>
            </a:r>
            <a:r>
              <a:rPr lang="fr-FR" sz="2200" b="1" dirty="0"/>
              <a:t>communication</a:t>
            </a:r>
            <a:r>
              <a:rPr lang="fr-FR" sz="2200" dirty="0"/>
              <a:t> et visibilité (reportages …).</a:t>
            </a:r>
          </a:p>
          <a:p>
            <a:pPr>
              <a:spcAft>
                <a:spcPts val="600"/>
              </a:spcAft>
            </a:pPr>
            <a:endParaRPr lang="fr-FR" sz="2200" b="0" i="0" dirty="0">
              <a:solidFill>
                <a:srgbClr val="303B21"/>
              </a:solidFill>
              <a:effectLst/>
            </a:endParaRPr>
          </a:p>
          <a:p>
            <a:pPr>
              <a:spcAft>
                <a:spcPts val="600"/>
              </a:spcAft>
            </a:pPr>
            <a:r>
              <a:rPr lang="fr-FR" sz="2200" b="0" i="0" dirty="0">
                <a:solidFill>
                  <a:srgbClr val="303B21"/>
                </a:solidFill>
                <a:effectLst/>
              </a:rPr>
              <a:t>Structuration de la </a:t>
            </a:r>
            <a:r>
              <a:rPr lang="fr-FR" sz="2200" b="1" i="0" dirty="0">
                <a:solidFill>
                  <a:srgbClr val="303B21"/>
                </a:solidFill>
                <a:effectLst/>
              </a:rPr>
              <a:t>stratégie AIMF</a:t>
            </a:r>
            <a:r>
              <a:rPr lang="fr-FR" sz="2200" b="0" i="0" dirty="0">
                <a:solidFill>
                  <a:srgbClr val="303B21"/>
                </a:solidFill>
                <a:effectLst/>
              </a:rPr>
              <a:t> avec </a:t>
            </a:r>
            <a:r>
              <a:rPr lang="fr-FR" sz="2200" b="1" i="0" dirty="0">
                <a:solidFill>
                  <a:srgbClr val="303B21"/>
                </a:solidFill>
                <a:effectLst/>
              </a:rPr>
              <a:t>indicateurs</a:t>
            </a:r>
            <a:r>
              <a:rPr lang="fr-FR" sz="2200" b="0" i="0" dirty="0">
                <a:solidFill>
                  <a:srgbClr val="303B21"/>
                </a:solidFill>
                <a:effectLst/>
              </a:rPr>
              <a:t> de suivi (FDC, PTF, travaux thématiques …)</a:t>
            </a:r>
            <a:endParaRPr lang="fr-FR" sz="2400" dirty="0"/>
          </a:p>
        </p:txBody>
      </p:sp>
    </p:spTree>
    <p:extLst>
      <p:ext uri="{BB962C8B-B14F-4D97-AF65-F5344CB8AC3E}">
        <p14:creationId xmlns:p14="http://schemas.microsoft.com/office/powerpoint/2010/main" val="1371151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4A9894-BF0B-3F2A-71FA-4A10F69FE4D4}"/>
              </a:ext>
            </a:extLst>
          </p:cNvPr>
          <p:cNvSpPr/>
          <p:nvPr/>
        </p:nvSpPr>
        <p:spPr>
          <a:xfrm>
            <a:off x="0" y="0"/>
            <a:ext cx="332509" cy="6858000"/>
          </a:xfrm>
          <a:prstGeom prst="rect">
            <a:avLst/>
          </a:prstGeom>
          <a:solidFill>
            <a:srgbClr val="2CC3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1">
            <a:extLst>
              <a:ext uri="{FF2B5EF4-FFF2-40B4-BE49-F238E27FC236}">
                <a16:creationId xmlns:a16="http://schemas.microsoft.com/office/drawing/2014/main" id="{15966ACC-7F0C-D798-CE34-CA6ECBF1B91C}"/>
              </a:ext>
            </a:extLst>
          </p:cNvPr>
          <p:cNvSpPr txBox="1">
            <a:spLocks/>
          </p:cNvSpPr>
          <p:nvPr/>
        </p:nvSpPr>
        <p:spPr>
          <a:xfrm>
            <a:off x="508000" y="182131"/>
            <a:ext cx="10409382" cy="7415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18479E"/>
                </a:solidFill>
                <a:latin typeface="+mn-lt"/>
              </a:rPr>
              <a:t>Initiative « Egalité femmes-hommes »                                  Ville de Genève-AIMF</a:t>
            </a:r>
          </a:p>
        </p:txBody>
      </p:sp>
      <p:pic>
        <p:nvPicPr>
          <p:cNvPr id="3" name="Image 2">
            <a:extLst>
              <a:ext uri="{FF2B5EF4-FFF2-40B4-BE49-F238E27FC236}">
                <a16:creationId xmlns:a16="http://schemas.microsoft.com/office/drawing/2014/main" id="{6145FD47-EB46-97B7-A7BD-EFFA822B5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314" y="0"/>
            <a:ext cx="1352686" cy="1050321"/>
          </a:xfrm>
          <a:prstGeom prst="rect">
            <a:avLst/>
          </a:prstGeom>
        </p:spPr>
      </p:pic>
      <p:sp>
        <p:nvSpPr>
          <p:cNvPr id="6" name="ZoneTexte 5">
            <a:extLst>
              <a:ext uri="{FF2B5EF4-FFF2-40B4-BE49-F238E27FC236}">
                <a16:creationId xmlns:a16="http://schemas.microsoft.com/office/drawing/2014/main" id="{35D3F3FB-1B5F-52BE-50C4-D58B71A9B90E}"/>
              </a:ext>
            </a:extLst>
          </p:cNvPr>
          <p:cNvSpPr txBox="1"/>
          <p:nvPr/>
        </p:nvSpPr>
        <p:spPr>
          <a:xfrm>
            <a:off x="588342" y="1394767"/>
            <a:ext cx="6689788" cy="4385816"/>
          </a:xfrm>
          <a:prstGeom prst="rect">
            <a:avLst/>
          </a:prstGeom>
          <a:noFill/>
        </p:spPr>
        <p:txBody>
          <a:bodyPr wrap="square" rtlCol="0">
            <a:spAutoFit/>
          </a:bodyPr>
          <a:lstStyle/>
          <a:p>
            <a:pPr>
              <a:spcAft>
                <a:spcPts val="600"/>
              </a:spcAft>
            </a:pPr>
            <a:r>
              <a:rPr lang="fr-FR" sz="2400" b="1" dirty="0"/>
              <a:t>Diagnostic des attentes et besoins du réseau </a:t>
            </a:r>
          </a:p>
          <a:p>
            <a:pPr>
              <a:spcAft>
                <a:spcPts val="600"/>
              </a:spcAft>
            </a:pPr>
            <a:r>
              <a:rPr lang="fr-FR" sz="2400" dirty="0"/>
              <a:t>Questionnaire à l’échelle du réseau : besoins, compétences et contacts. 90 réponses représentatives du réseau (espace francophone: 2/3 réponses du Sud Global, maj. Grandes Villes). </a:t>
            </a:r>
          </a:p>
          <a:p>
            <a:pPr>
              <a:spcAft>
                <a:spcPts val="600"/>
              </a:spcAft>
            </a:pPr>
            <a:r>
              <a:rPr lang="fr-FR" sz="2400" dirty="0"/>
              <a:t>2 focus group d’approfondissement. 3 réunions du Copil. </a:t>
            </a:r>
          </a:p>
          <a:p>
            <a:pPr algn="l"/>
            <a:endParaRPr lang="fr-FR" sz="2400" b="0" i="0" dirty="0">
              <a:solidFill>
                <a:srgbClr val="303B21"/>
              </a:solidFill>
              <a:effectLst/>
            </a:endParaRPr>
          </a:p>
          <a:p>
            <a:pPr algn="l"/>
            <a:endParaRPr lang="fr-FR" sz="2400" b="0" i="0" dirty="0">
              <a:solidFill>
                <a:srgbClr val="303B21"/>
              </a:solidFill>
              <a:effectLst/>
            </a:endParaRPr>
          </a:p>
          <a:p>
            <a:pPr algn="l"/>
            <a:endParaRPr lang="fr-FR" sz="2400" b="0" i="0" dirty="0">
              <a:solidFill>
                <a:srgbClr val="303B21"/>
              </a:solidFill>
              <a:effectLst/>
            </a:endParaRPr>
          </a:p>
          <a:p>
            <a:pPr>
              <a:spcAft>
                <a:spcPts val="600"/>
              </a:spcAft>
            </a:pPr>
            <a:endParaRPr lang="fr-FR" sz="2400" dirty="0"/>
          </a:p>
        </p:txBody>
      </p:sp>
      <p:pic>
        <p:nvPicPr>
          <p:cNvPr id="2" name="image15.png" descr="Tableau des réponses au formulaire Forms. Titre de la question : 2.8.  Votre aire géographique. Nombre de réponses : 40 réponses.">
            <a:extLst>
              <a:ext uri="{FF2B5EF4-FFF2-40B4-BE49-F238E27FC236}">
                <a16:creationId xmlns:a16="http://schemas.microsoft.com/office/drawing/2014/main" id="{85130E00-4569-2187-081A-73FCAB9DCE8B}"/>
              </a:ext>
            </a:extLst>
          </p:cNvPr>
          <p:cNvPicPr/>
          <p:nvPr/>
        </p:nvPicPr>
        <p:blipFill>
          <a:blip r:embed="rId4"/>
          <a:srcRect l="18286" t="23568" r="7977" b="8513"/>
          <a:stretch>
            <a:fillRect/>
          </a:stretch>
        </p:blipFill>
        <p:spPr>
          <a:xfrm>
            <a:off x="756529" y="4304264"/>
            <a:ext cx="5588000" cy="2317937"/>
          </a:xfrm>
          <a:prstGeom prst="rect">
            <a:avLst/>
          </a:prstGeom>
          <a:ln/>
        </p:spPr>
      </p:pic>
      <p:pic>
        <p:nvPicPr>
          <p:cNvPr id="7" name="image10.png">
            <a:extLst>
              <a:ext uri="{FF2B5EF4-FFF2-40B4-BE49-F238E27FC236}">
                <a16:creationId xmlns:a16="http://schemas.microsoft.com/office/drawing/2014/main" id="{A1940C4D-5527-E22D-1041-3640E0F374D5}"/>
              </a:ext>
            </a:extLst>
          </p:cNvPr>
          <p:cNvPicPr/>
          <p:nvPr/>
        </p:nvPicPr>
        <p:blipFill>
          <a:blip r:embed="rId5"/>
          <a:srcRect/>
          <a:stretch>
            <a:fillRect/>
          </a:stretch>
        </p:blipFill>
        <p:spPr>
          <a:xfrm>
            <a:off x="7278130" y="1232452"/>
            <a:ext cx="4913870" cy="5625547"/>
          </a:xfrm>
          <a:prstGeom prst="rect">
            <a:avLst/>
          </a:prstGeom>
          <a:ln/>
        </p:spPr>
      </p:pic>
    </p:spTree>
    <p:extLst>
      <p:ext uri="{BB962C8B-B14F-4D97-AF65-F5344CB8AC3E}">
        <p14:creationId xmlns:p14="http://schemas.microsoft.com/office/powerpoint/2010/main" val="1010878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4A9894-BF0B-3F2A-71FA-4A10F69FE4D4}"/>
              </a:ext>
            </a:extLst>
          </p:cNvPr>
          <p:cNvSpPr/>
          <p:nvPr/>
        </p:nvSpPr>
        <p:spPr>
          <a:xfrm>
            <a:off x="0" y="0"/>
            <a:ext cx="332509" cy="6858000"/>
          </a:xfrm>
          <a:prstGeom prst="rect">
            <a:avLst/>
          </a:prstGeom>
          <a:solidFill>
            <a:srgbClr val="2CC3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1">
            <a:extLst>
              <a:ext uri="{FF2B5EF4-FFF2-40B4-BE49-F238E27FC236}">
                <a16:creationId xmlns:a16="http://schemas.microsoft.com/office/drawing/2014/main" id="{15966ACC-7F0C-D798-CE34-CA6ECBF1B91C}"/>
              </a:ext>
            </a:extLst>
          </p:cNvPr>
          <p:cNvSpPr txBox="1">
            <a:spLocks/>
          </p:cNvSpPr>
          <p:nvPr/>
        </p:nvSpPr>
        <p:spPr>
          <a:xfrm>
            <a:off x="508000" y="182131"/>
            <a:ext cx="10409382" cy="7415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18479E"/>
                </a:solidFill>
                <a:latin typeface="+mn-lt"/>
              </a:rPr>
              <a:t>Enquête réseau: données qualitatives</a:t>
            </a:r>
          </a:p>
        </p:txBody>
      </p:sp>
      <p:sp>
        <p:nvSpPr>
          <p:cNvPr id="2" name="ZoneTexte 1">
            <a:extLst>
              <a:ext uri="{FF2B5EF4-FFF2-40B4-BE49-F238E27FC236}">
                <a16:creationId xmlns:a16="http://schemas.microsoft.com/office/drawing/2014/main" id="{C3338FDC-7E54-5C02-8F5A-560340C1EFE2}"/>
              </a:ext>
            </a:extLst>
          </p:cNvPr>
          <p:cNvSpPr txBox="1"/>
          <p:nvPr/>
        </p:nvSpPr>
        <p:spPr>
          <a:xfrm>
            <a:off x="665018" y="1572407"/>
            <a:ext cx="7493001" cy="1200329"/>
          </a:xfrm>
          <a:prstGeom prst="rect">
            <a:avLst/>
          </a:prstGeom>
          <a:noFill/>
        </p:spPr>
        <p:txBody>
          <a:bodyPr wrap="square" rtlCol="0">
            <a:spAutoFit/>
          </a:bodyPr>
          <a:lstStyle/>
          <a:p>
            <a:pPr algn="l"/>
            <a:endParaRPr lang="fr-FR" sz="2400" b="0" i="0" dirty="0">
              <a:solidFill>
                <a:srgbClr val="303B21"/>
              </a:solidFill>
              <a:effectLst/>
            </a:endParaRPr>
          </a:p>
          <a:p>
            <a:pPr algn="l"/>
            <a:endParaRPr lang="fr-FR" sz="2400" b="0" i="0" dirty="0">
              <a:solidFill>
                <a:srgbClr val="303B21"/>
              </a:solidFill>
              <a:effectLst/>
            </a:endParaRPr>
          </a:p>
          <a:p>
            <a:pPr>
              <a:spcAft>
                <a:spcPts val="600"/>
              </a:spcAft>
            </a:pPr>
            <a:endParaRPr lang="fr-FR" sz="2400" dirty="0"/>
          </a:p>
        </p:txBody>
      </p:sp>
      <p:sp>
        <p:nvSpPr>
          <p:cNvPr id="6" name="ZoneTexte 5">
            <a:extLst>
              <a:ext uri="{FF2B5EF4-FFF2-40B4-BE49-F238E27FC236}">
                <a16:creationId xmlns:a16="http://schemas.microsoft.com/office/drawing/2014/main" id="{96C1E74A-5C43-7DE6-672A-73E3A228DC6C}"/>
              </a:ext>
            </a:extLst>
          </p:cNvPr>
          <p:cNvSpPr txBox="1"/>
          <p:nvPr/>
        </p:nvSpPr>
        <p:spPr>
          <a:xfrm>
            <a:off x="332509" y="923637"/>
            <a:ext cx="11859491" cy="5847755"/>
          </a:xfrm>
          <a:prstGeom prst="rect">
            <a:avLst/>
          </a:prstGeom>
          <a:noFill/>
        </p:spPr>
        <p:txBody>
          <a:bodyPr wrap="square">
            <a:spAutoFit/>
          </a:bodyPr>
          <a:lstStyle/>
          <a:p>
            <a:pPr marL="0" indent="0" algn="just" defTabSz="609630">
              <a:buNone/>
              <a:tabLst>
                <a:tab pos="178868" algn="l"/>
              </a:tabLst>
              <a:defRPr/>
            </a:pPr>
            <a:r>
              <a:rPr lang="fr-FR" sz="2200" b="1" dirty="0">
                <a:solidFill>
                  <a:sysClr val="windowText" lastClr="000000"/>
                </a:solidFill>
                <a:latin typeface="Calibri" panose="020F0502020204030204" pitchFamily="34" charset="0"/>
                <a:cs typeface="Calibri" panose="020F0502020204030204" pitchFamily="34" charset="0"/>
              </a:rPr>
              <a:t>Synthèse de </a:t>
            </a:r>
            <a:r>
              <a:rPr lang="fr-FR" sz="2200" b="1" dirty="0">
                <a:solidFill>
                  <a:sysClr val="windowText" lastClr="000000"/>
                </a:solidFill>
                <a:latin typeface="Calibri" panose="020F0502020204030204" pitchFamily="34" charset="0"/>
                <a:cs typeface="Calibri" panose="020F0502020204030204" pitchFamily="34" charset="0"/>
                <a:hlinkClick r:id="rId2"/>
              </a:rPr>
              <a:t>l’enquête 2023 </a:t>
            </a:r>
            <a:r>
              <a:rPr lang="fr-FR" sz="2200" b="1" dirty="0">
                <a:solidFill>
                  <a:sysClr val="windowText" lastClr="000000"/>
                </a:solidFill>
                <a:latin typeface="Calibri" panose="020F0502020204030204" pitchFamily="34" charset="0"/>
                <a:cs typeface="Calibri" panose="020F0502020204030204" pitchFamily="34" charset="0"/>
              </a:rPr>
              <a:t>conduite dans le cadre de l’initiative </a:t>
            </a:r>
            <a:r>
              <a:rPr lang="fr-FR" sz="2200" b="1" dirty="0">
                <a:solidFill>
                  <a:sysClr val="windowText" lastClr="000000"/>
                </a:solidFill>
                <a:latin typeface="Calibri" panose="020F0502020204030204" pitchFamily="34" charset="0"/>
                <a:cs typeface="Calibri" panose="020F0502020204030204" pitchFamily="34" charset="0"/>
                <a:hlinkClick r:id="rId3"/>
              </a:rPr>
              <a:t>Ville de Genève-AIMF</a:t>
            </a:r>
            <a:endParaRPr lang="fr-FR" sz="2200" b="1" dirty="0">
              <a:solidFill>
                <a:sysClr val="windowText" lastClr="000000"/>
              </a:solidFill>
              <a:latin typeface="Calibri" panose="020F0502020204030204" pitchFamily="34" charset="0"/>
              <a:cs typeface="Calibri" panose="020F0502020204030204" pitchFamily="34" charset="0"/>
            </a:endParaRPr>
          </a:p>
          <a:p>
            <a:pPr marL="0" indent="0" algn="just" defTabSz="609630">
              <a:buNone/>
              <a:tabLst>
                <a:tab pos="178868" algn="l"/>
              </a:tabLst>
              <a:defRPr/>
            </a:pPr>
            <a:endParaRPr lang="fr-FR" sz="2200" dirty="0">
              <a:solidFill>
                <a:sysClr val="windowText" lastClr="000000"/>
              </a:solidFill>
              <a:latin typeface="Calibri" panose="020F0502020204030204" pitchFamily="34" charset="0"/>
              <a:cs typeface="Calibri" panose="020F0502020204030204" pitchFamily="34" charset="0"/>
            </a:endParaRPr>
          </a:p>
          <a:p>
            <a:pPr marL="0" marR="351490" indent="0" algn="just">
              <a:lnSpc>
                <a:spcPct val="100000"/>
              </a:lnSpc>
              <a:buFont typeface="Arial" panose="020B0604020202020204" pitchFamily="34" charset="0"/>
              <a:buChar char="•"/>
            </a:pPr>
            <a:r>
              <a:rPr lang="fr-FR" sz="2200" dirty="0">
                <a:solidFill>
                  <a:prstClr val="black"/>
                </a:solidFill>
                <a:cs typeface="Calibri" panose="020F0502020204030204" pitchFamily="34" charset="0"/>
              </a:rPr>
              <a:t> Une </a:t>
            </a:r>
            <a:r>
              <a:rPr lang="fr-FR" sz="2200" b="1" dirty="0">
                <a:solidFill>
                  <a:prstClr val="black"/>
                </a:solidFill>
                <a:cs typeface="Calibri" panose="020F0502020204030204" pitchFamily="34" charset="0"/>
              </a:rPr>
              <a:t>féminisation très relative des postes de décision </a:t>
            </a:r>
            <a:r>
              <a:rPr lang="fr-FR" sz="2200" dirty="0">
                <a:solidFill>
                  <a:prstClr val="black"/>
                </a:solidFill>
                <a:cs typeface="Calibri" panose="020F0502020204030204" pitchFamily="34" charset="0"/>
              </a:rPr>
              <a:t>à l’échelle du réseau (moins de 25% des exécutifs locaux et directions des administrations), mais des </a:t>
            </a:r>
            <a:r>
              <a:rPr lang="fr-FR" sz="2200" b="1" dirty="0">
                <a:solidFill>
                  <a:prstClr val="black"/>
                </a:solidFill>
                <a:cs typeface="Calibri" panose="020F0502020204030204" pitchFamily="34" charset="0"/>
              </a:rPr>
              <a:t>actions régulières </a:t>
            </a:r>
            <a:r>
              <a:rPr lang="fr-FR" sz="2200" dirty="0">
                <a:solidFill>
                  <a:prstClr val="black"/>
                </a:solidFill>
                <a:cs typeface="Calibri" panose="020F0502020204030204" pitchFamily="34" charset="0"/>
              </a:rPr>
              <a:t>en matière de promotion de l’égalité femmes-hommes (EFH) pour l’essentiel des villes (91% des réponses). </a:t>
            </a:r>
          </a:p>
          <a:p>
            <a:pPr marL="0" marR="351490" indent="0" algn="just">
              <a:lnSpc>
                <a:spcPct val="100000"/>
              </a:lnSpc>
              <a:buFont typeface="Arial" panose="020B0604020202020204" pitchFamily="34" charset="0"/>
              <a:buChar char="•"/>
            </a:pPr>
            <a:endParaRPr lang="fr-FR" sz="2200" dirty="0">
              <a:solidFill>
                <a:prstClr val="black"/>
              </a:solidFill>
              <a:cs typeface="Calibri" panose="020F0502020204030204" pitchFamily="34" charset="0"/>
            </a:endParaRPr>
          </a:p>
          <a:p>
            <a:pPr marL="0" marR="351490" indent="0" algn="just">
              <a:lnSpc>
                <a:spcPct val="100000"/>
              </a:lnSpc>
              <a:buFont typeface="Arial" panose="020B0604020202020204" pitchFamily="34" charset="0"/>
              <a:buChar char="•"/>
            </a:pPr>
            <a:r>
              <a:rPr lang="fr-FR" sz="2200" dirty="0">
                <a:solidFill>
                  <a:prstClr val="black"/>
                </a:solidFill>
                <a:cs typeface="Calibri" panose="020F0502020204030204" pitchFamily="34" charset="0"/>
              </a:rPr>
              <a:t>Plus de la moitié ont élaboré des </a:t>
            </a:r>
            <a:r>
              <a:rPr lang="fr-FR" sz="2200" b="1" dirty="0">
                <a:solidFill>
                  <a:prstClr val="black"/>
                </a:solidFill>
                <a:cs typeface="Calibri" panose="020F0502020204030204" pitchFamily="34" charset="0"/>
              </a:rPr>
              <a:t>plans d’action </a:t>
            </a:r>
            <a:r>
              <a:rPr lang="fr-FR" sz="2200" dirty="0">
                <a:solidFill>
                  <a:prstClr val="black"/>
                </a:solidFill>
                <a:cs typeface="Calibri" panose="020F0502020204030204" pitchFamily="34" charset="0"/>
              </a:rPr>
              <a:t>sur </a:t>
            </a:r>
            <a:r>
              <a:rPr lang="fr-FR" sz="2200" b="1" dirty="0">
                <a:solidFill>
                  <a:prstClr val="black"/>
                </a:solidFill>
                <a:cs typeface="Calibri" panose="020F0502020204030204" pitchFamily="34" charset="0"/>
              </a:rPr>
              <a:t>l’égalité professionnelle </a:t>
            </a:r>
            <a:r>
              <a:rPr lang="fr-FR" sz="2200" dirty="0">
                <a:solidFill>
                  <a:prstClr val="black"/>
                </a:solidFill>
                <a:cs typeface="Calibri" panose="020F0502020204030204" pitchFamily="34" charset="0"/>
              </a:rPr>
              <a:t>ou d’EFH dans leurs </a:t>
            </a:r>
            <a:r>
              <a:rPr lang="fr-FR" sz="2200" b="1" dirty="0">
                <a:solidFill>
                  <a:prstClr val="black"/>
                </a:solidFill>
                <a:cs typeface="Calibri" panose="020F0502020204030204" pitchFamily="34" charset="0"/>
              </a:rPr>
              <a:t>politiques publiques</a:t>
            </a:r>
            <a:r>
              <a:rPr lang="fr-FR" sz="2200" dirty="0">
                <a:solidFill>
                  <a:prstClr val="black"/>
                </a:solidFill>
                <a:cs typeface="Calibri" panose="020F0502020204030204" pitchFamily="34" charset="0"/>
              </a:rPr>
              <a:t>. Les outils de </a:t>
            </a:r>
            <a:r>
              <a:rPr lang="fr-FR" sz="2200" b="1" dirty="0">
                <a:solidFill>
                  <a:prstClr val="black"/>
                </a:solidFill>
                <a:cs typeface="Calibri" panose="020F0502020204030204" pitchFamily="34" charset="0"/>
              </a:rPr>
              <a:t>budgétisation</a:t>
            </a:r>
            <a:r>
              <a:rPr lang="fr-FR" sz="2200" dirty="0">
                <a:solidFill>
                  <a:prstClr val="black"/>
                </a:solidFill>
                <a:cs typeface="Calibri" panose="020F0502020204030204" pitchFamily="34" charset="0"/>
              </a:rPr>
              <a:t> sensibles au genre sont en revanche </a:t>
            </a:r>
            <a:r>
              <a:rPr lang="fr-FR" sz="2200" b="1" dirty="0">
                <a:solidFill>
                  <a:prstClr val="black"/>
                </a:solidFill>
                <a:cs typeface="Calibri" panose="020F0502020204030204" pitchFamily="34" charset="0"/>
              </a:rPr>
              <a:t>peu développés.</a:t>
            </a:r>
          </a:p>
          <a:p>
            <a:pPr marL="0" marR="351490" indent="0" algn="just">
              <a:lnSpc>
                <a:spcPct val="100000"/>
              </a:lnSpc>
              <a:buFont typeface="Arial" panose="020B0604020202020204" pitchFamily="34" charset="0"/>
              <a:buChar char="•"/>
            </a:pPr>
            <a:endParaRPr lang="fr-FR" sz="2200" dirty="0">
              <a:solidFill>
                <a:prstClr val="black"/>
              </a:solidFill>
              <a:cs typeface="Calibri" panose="020F0502020204030204" pitchFamily="34" charset="0"/>
            </a:endParaRPr>
          </a:p>
          <a:p>
            <a:pPr marL="0" marR="351490" indent="0" algn="just">
              <a:lnSpc>
                <a:spcPct val="100000"/>
              </a:lnSpc>
              <a:buFont typeface="Arial" panose="020B0604020202020204" pitchFamily="34" charset="0"/>
              <a:buChar char="•"/>
            </a:pPr>
            <a:r>
              <a:rPr lang="fr-FR" sz="2200" dirty="0">
                <a:solidFill>
                  <a:prstClr val="black"/>
                </a:solidFill>
                <a:cs typeface="Calibri" panose="020F0502020204030204" pitchFamily="34" charset="0"/>
              </a:rPr>
              <a:t> Thématiques : l’accès à la prise de </a:t>
            </a:r>
            <a:r>
              <a:rPr lang="fr-FR" sz="2200" b="1" dirty="0">
                <a:solidFill>
                  <a:prstClr val="black"/>
                </a:solidFill>
                <a:cs typeface="Calibri" panose="020F0502020204030204" pitchFamily="34" charset="0"/>
              </a:rPr>
              <a:t>décision</a:t>
            </a:r>
            <a:r>
              <a:rPr lang="fr-FR" sz="2200" dirty="0">
                <a:solidFill>
                  <a:prstClr val="black"/>
                </a:solidFill>
                <a:cs typeface="Calibri" panose="020F0502020204030204" pitchFamily="34" charset="0"/>
              </a:rPr>
              <a:t> et les enjeux de </a:t>
            </a:r>
            <a:r>
              <a:rPr lang="fr-FR" sz="2200" b="1" dirty="0">
                <a:solidFill>
                  <a:prstClr val="black"/>
                </a:solidFill>
                <a:cs typeface="Calibri" panose="020F0502020204030204" pitchFamily="34" charset="0"/>
              </a:rPr>
              <a:t>violences</a:t>
            </a:r>
            <a:r>
              <a:rPr lang="fr-FR" sz="2200" dirty="0">
                <a:solidFill>
                  <a:prstClr val="black"/>
                </a:solidFill>
                <a:cs typeface="Calibri" panose="020F0502020204030204" pitchFamily="34" charset="0"/>
              </a:rPr>
              <a:t> sont cités au Nord comme au Sud. L’accès à la </a:t>
            </a:r>
            <a:r>
              <a:rPr lang="fr-FR" sz="2200" b="1" dirty="0">
                <a:solidFill>
                  <a:prstClr val="black"/>
                </a:solidFill>
                <a:cs typeface="Calibri" panose="020F0502020204030204" pitchFamily="34" charset="0"/>
              </a:rPr>
              <a:t>culture</a:t>
            </a:r>
            <a:r>
              <a:rPr lang="fr-FR" sz="2200" dirty="0">
                <a:solidFill>
                  <a:prstClr val="black"/>
                </a:solidFill>
                <a:cs typeface="Calibri" panose="020F0502020204030204" pitchFamily="34" charset="0"/>
              </a:rPr>
              <a:t>, au </a:t>
            </a:r>
            <a:r>
              <a:rPr lang="fr-FR" sz="2200" b="1" dirty="0">
                <a:solidFill>
                  <a:prstClr val="black"/>
                </a:solidFill>
                <a:cs typeface="Calibri" panose="020F0502020204030204" pitchFamily="34" charset="0"/>
              </a:rPr>
              <a:t>sport</a:t>
            </a:r>
            <a:r>
              <a:rPr lang="fr-FR" sz="2200" dirty="0">
                <a:solidFill>
                  <a:prstClr val="black"/>
                </a:solidFill>
                <a:cs typeface="Calibri" panose="020F0502020204030204" pitchFamily="34" charset="0"/>
              </a:rPr>
              <a:t> et à </a:t>
            </a:r>
            <a:r>
              <a:rPr lang="fr-FR" sz="2200" b="1" dirty="0">
                <a:solidFill>
                  <a:prstClr val="black"/>
                </a:solidFill>
                <a:cs typeface="Calibri" panose="020F0502020204030204" pitchFamily="34" charset="0"/>
              </a:rPr>
              <a:t>l’espace public </a:t>
            </a:r>
            <a:r>
              <a:rPr lang="fr-FR" sz="2200" dirty="0">
                <a:solidFill>
                  <a:prstClr val="black"/>
                </a:solidFill>
                <a:cs typeface="Calibri" panose="020F0502020204030204" pitchFamily="34" charset="0"/>
              </a:rPr>
              <a:t>sont plus visibles au Nord, quand </a:t>
            </a:r>
            <a:r>
              <a:rPr lang="fr-FR" sz="2200" b="1" dirty="0">
                <a:solidFill>
                  <a:prstClr val="black"/>
                </a:solidFill>
                <a:cs typeface="Calibri" panose="020F0502020204030204" pitchFamily="34" charset="0"/>
              </a:rPr>
              <a:t>l’accès aux services essentiels </a:t>
            </a:r>
            <a:r>
              <a:rPr lang="fr-FR" sz="2200" dirty="0">
                <a:solidFill>
                  <a:prstClr val="black"/>
                </a:solidFill>
                <a:cs typeface="Calibri" panose="020F0502020204030204" pitchFamily="34" charset="0"/>
              </a:rPr>
              <a:t>(emploi, eau, éducation, assainissement et santé) sont des enjeux davantage priorisés au Sud. </a:t>
            </a:r>
          </a:p>
          <a:p>
            <a:pPr marL="0" marR="351490" indent="0" algn="just">
              <a:lnSpc>
                <a:spcPct val="100000"/>
              </a:lnSpc>
              <a:buNone/>
            </a:pPr>
            <a:r>
              <a:rPr lang="fr-FR" sz="2200" dirty="0">
                <a:solidFill>
                  <a:prstClr val="black"/>
                </a:solidFill>
                <a:cs typeface="Calibri" panose="020F0502020204030204" pitchFamily="34" charset="0"/>
              </a:rPr>
              <a:t> </a:t>
            </a:r>
          </a:p>
          <a:p>
            <a:pPr marL="0" marR="351490" indent="0" algn="just">
              <a:lnSpc>
                <a:spcPct val="100000"/>
              </a:lnSpc>
              <a:buFont typeface="Arial" panose="020B0604020202020204" pitchFamily="34" charset="0"/>
              <a:buChar char="•"/>
            </a:pPr>
            <a:r>
              <a:rPr lang="fr-FR" sz="2200" dirty="0">
                <a:solidFill>
                  <a:prstClr val="black"/>
                </a:solidFill>
                <a:cs typeface="Calibri" panose="020F0502020204030204" pitchFamily="34" charset="0"/>
              </a:rPr>
              <a:t> En termes d’obstacles rencontrés, des </a:t>
            </a:r>
            <a:r>
              <a:rPr lang="fr-FR" sz="2200" b="1" dirty="0">
                <a:solidFill>
                  <a:prstClr val="black"/>
                </a:solidFill>
                <a:cs typeface="Calibri" panose="020F0502020204030204" pitchFamily="34" charset="0"/>
              </a:rPr>
              <a:t>spécificités sous-régionales assez fortes </a:t>
            </a:r>
            <a:r>
              <a:rPr lang="fr-FR" sz="2200" dirty="0">
                <a:solidFill>
                  <a:prstClr val="black"/>
                </a:solidFill>
                <a:cs typeface="Calibri" panose="020F0502020204030204" pitchFamily="34" charset="0"/>
              </a:rPr>
              <a:t>(poids des traditions abordé plus fortement en Afrique, lente évolution des mentalités davantage en Europe…)  </a:t>
            </a:r>
            <a:endParaRPr lang="fr-FR" sz="2200" dirty="0">
              <a:solidFill>
                <a:sysClr val="windowText" lastClr="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6643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4A9894-BF0B-3F2A-71FA-4A10F69FE4D4}"/>
              </a:ext>
            </a:extLst>
          </p:cNvPr>
          <p:cNvSpPr/>
          <p:nvPr/>
        </p:nvSpPr>
        <p:spPr>
          <a:xfrm>
            <a:off x="0" y="0"/>
            <a:ext cx="332509" cy="6858000"/>
          </a:xfrm>
          <a:prstGeom prst="rect">
            <a:avLst/>
          </a:prstGeom>
          <a:solidFill>
            <a:srgbClr val="2CC3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1">
            <a:extLst>
              <a:ext uri="{FF2B5EF4-FFF2-40B4-BE49-F238E27FC236}">
                <a16:creationId xmlns:a16="http://schemas.microsoft.com/office/drawing/2014/main" id="{15966ACC-7F0C-D798-CE34-CA6ECBF1B91C}"/>
              </a:ext>
            </a:extLst>
          </p:cNvPr>
          <p:cNvSpPr txBox="1">
            <a:spLocks/>
          </p:cNvSpPr>
          <p:nvPr/>
        </p:nvSpPr>
        <p:spPr>
          <a:xfrm>
            <a:off x="508000" y="182131"/>
            <a:ext cx="10409382" cy="7415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18479E"/>
                </a:solidFill>
                <a:latin typeface="+mn-lt"/>
              </a:rPr>
              <a:t>Enquête réseau: données qualitatives</a:t>
            </a:r>
          </a:p>
        </p:txBody>
      </p:sp>
      <p:sp>
        <p:nvSpPr>
          <p:cNvPr id="2" name="ZoneTexte 1">
            <a:extLst>
              <a:ext uri="{FF2B5EF4-FFF2-40B4-BE49-F238E27FC236}">
                <a16:creationId xmlns:a16="http://schemas.microsoft.com/office/drawing/2014/main" id="{C3338FDC-7E54-5C02-8F5A-560340C1EFE2}"/>
              </a:ext>
            </a:extLst>
          </p:cNvPr>
          <p:cNvSpPr txBox="1"/>
          <p:nvPr/>
        </p:nvSpPr>
        <p:spPr>
          <a:xfrm>
            <a:off x="665018" y="1572407"/>
            <a:ext cx="7493001" cy="1200329"/>
          </a:xfrm>
          <a:prstGeom prst="rect">
            <a:avLst/>
          </a:prstGeom>
          <a:noFill/>
        </p:spPr>
        <p:txBody>
          <a:bodyPr wrap="square" rtlCol="0">
            <a:spAutoFit/>
          </a:bodyPr>
          <a:lstStyle/>
          <a:p>
            <a:pPr algn="l"/>
            <a:endParaRPr lang="fr-FR" sz="2400" b="0" i="0" dirty="0">
              <a:solidFill>
                <a:srgbClr val="303B21"/>
              </a:solidFill>
              <a:effectLst/>
            </a:endParaRPr>
          </a:p>
          <a:p>
            <a:pPr algn="l"/>
            <a:endParaRPr lang="fr-FR" sz="2400" b="0" i="0" dirty="0">
              <a:solidFill>
                <a:srgbClr val="303B21"/>
              </a:solidFill>
              <a:effectLst/>
            </a:endParaRPr>
          </a:p>
          <a:p>
            <a:pPr>
              <a:spcAft>
                <a:spcPts val="600"/>
              </a:spcAft>
            </a:pPr>
            <a:endParaRPr lang="fr-FR" sz="2400" dirty="0"/>
          </a:p>
        </p:txBody>
      </p:sp>
      <p:sp>
        <p:nvSpPr>
          <p:cNvPr id="7" name="ZoneTexte 6">
            <a:extLst>
              <a:ext uri="{FF2B5EF4-FFF2-40B4-BE49-F238E27FC236}">
                <a16:creationId xmlns:a16="http://schemas.microsoft.com/office/drawing/2014/main" id="{FF159D77-12F8-ABC3-E4D2-E84B78EA6D6F}"/>
              </a:ext>
            </a:extLst>
          </p:cNvPr>
          <p:cNvSpPr txBox="1"/>
          <p:nvPr/>
        </p:nvSpPr>
        <p:spPr>
          <a:xfrm>
            <a:off x="427985" y="1374699"/>
            <a:ext cx="11336029" cy="4154984"/>
          </a:xfrm>
          <a:prstGeom prst="rect">
            <a:avLst/>
          </a:prstGeom>
          <a:noFill/>
        </p:spPr>
        <p:txBody>
          <a:bodyPr wrap="square">
            <a:spAutoFit/>
          </a:bodyPr>
          <a:lstStyle/>
          <a:p>
            <a:pPr marL="0" indent="0" defTabSz="609630">
              <a:buNone/>
              <a:tabLst>
                <a:tab pos="178868" algn="l"/>
              </a:tabLst>
              <a:defRPr/>
            </a:pPr>
            <a:endParaRPr lang="fr-FR" sz="2400" b="1" dirty="0">
              <a:solidFill>
                <a:sysClr val="windowText" lastClr="000000"/>
              </a:solidFill>
              <a:latin typeface="Calibri" panose="020F0502020204030204" pitchFamily="34" charset="0"/>
              <a:cs typeface="Calibri" panose="020F0502020204030204" pitchFamily="34" charset="0"/>
            </a:endParaRPr>
          </a:p>
          <a:p>
            <a:pPr marL="0" indent="0" defTabSz="609630">
              <a:buNone/>
              <a:tabLst>
                <a:tab pos="178868" algn="l"/>
              </a:tabLst>
              <a:defRPr/>
            </a:pPr>
            <a:r>
              <a:rPr lang="fr-FR" sz="2400" b="1" dirty="0">
                <a:solidFill>
                  <a:sysClr val="windowText" lastClr="000000"/>
                </a:solidFill>
                <a:latin typeface="Calibri" panose="020F0502020204030204" pitchFamily="34" charset="0"/>
                <a:cs typeface="Calibri" panose="020F0502020204030204" pitchFamily="34" charset="0"/>
              </a:rPr>
              <a:t>Axes de travail prioritaires pour le réseau AIMF, identifiés suite à l’enquête </a:t>
            </a:r>
          </a:p>
          <a:p>
            <a:pPr marL="0" indent="0" defTabSz="609630">
              <a:buNone/>
              <a:tabLst>
                <a:tab pos="178868" algn="l"/>
              </a:tabLst>
              <a:defRPr/>
            </a:pPr>
            <a:endParaRPr lang="fr-FR" sz="2400" dirty="0">
              <a:solidFill>
                <a:sysClr val="windowText" lastClr="000000"/>
              </a:solidFill>
              <a:latin typeface="Calibri" panose="020F0502020204030204" pitchFamily="34" charset="0"/>
              <a:cs typeface="Calibri" panose="020F0502020204030204" pitchFamily="34" charset="0"/>
            </a:endParaRPr>
          </a:p>
          <a:p>
            <a:pPr marL="0" marR="351490" indent="0">
              <a:lnSpc>
                <a:spcPct val="100000"/>
              </a:lnSpc>
              <a:buFont typeface="Arial" panose="020B0604020202020204" pitchFamily="34" charset="0"/>
              <a:buChar char="•"/>
            </a:pPr>
            <a:r>
              <a:rPr lang="fr-FR" sz="2400" dirty="0">
                <a:solidFill>
                  <a:prstClr val="black"/>
                </a:solidFill>
                <a:cs typeface="Calibri" panose="020F0502020204030204" pitchFamily="34" charset="0"/>
              </a:rPr>
              <a:t>La montée en </a:t>
            </a:r>
            <a:r>
              <a:rPr lang="fr-FR" sz="2400" b="1" dirty="0">
                <a:solidFill>
                  <a:prstClr val="black"/>
                </a:solidFill>
                <a:cs typeface="Calibri" panose="020F0502020204030204" pitchFamily="34" charset="0"/>
              </a:rPr>
              <a:t>compétences</a:t>
            </a:r>
            <a:r>
              <a:rPr lang="fr-FR" sz="2400" dirty="0">
                <a:solidFill>
                  <a:prstClr val="black"/>
                </a:solidFill>
                <a:cs typeface="Calibri" panose="020F0502020204030204" pitchFamily="34" charset="0"/>
              </a:rPr>
              <a:t> sur les réalités et enjeux de l’égalité femmes-hommes</a:t>
            </a:r>
          </a:p>
          <a:p>
            <a:pPr marL="0" marR="351490" indent="0">
              <a:lnSpc>
                <a:spcPct val="100000"/>
              </a:lnSpc>
              <a:buFont typeface="Arial" panose="020B0604020202020204" pitchFamily="34" charset="0"/>
              <a:buChar char="•"/>
            </a:pPr>
            <a:r>
              <a:rPr lang="fr-FR" sz="2400" dirty="0">
                <a:solidFill>
                  <a:prstClr val="black"/>
                </a:solidFill>
                <a:cs typeface="Calibri" panose="020F0502020204030204" pitchFamily="34" charset="0"/>
              </a:rPr>
              <a:t>L’accès à des </a:t>
            </a:r>
            <a:r>
              <a:rPr lang="fr-FR" sz="2400" b="1" dirty="0">
                <a:solidFill>
                  <a:prstClr val="black"/>
                </a:solidFill>
                <a:cs typeface="Calibri" panose="020F0502020204030204" pitchFamily="34" charset="0"/>
              </a:rPr>
              <a:t>données</a:t>
            </a:r>
            <a:r>
              <a:rPr lang="fr-FR" sz="2400" dirty="0">
                <a:solidFill>
                  <a:prstClr val="black"/>
                </a:solidFill>
                <a:cs typeface="Calibri" panose="020F0502020204030204" pitchFamily="34" charset="0"/>
              </a:rPr>
              <a:t> sur l’égalité femmes-hommes</a:t>
            </a:r>
          </a:p>
          <a:p>
            <a:pPr marL="0" marR="351490" indent="0">
              <a:lnSpc>
                <a:spcPct val="100000"/>
              </a:lnSpc>
              <a:buFont typeface="Arial" panose="020B0604020202020204" pitchFamily="34" charset="0"/>
              <a:buChar char="•"/>
            </a:pPr>
            <a:r>
              <a:rPr lang="fr-FR" sz="2400" dirty="0">
                <a:solidFill>
                  <a:prstClr val="black"/>
                </a:solidFill>
                <a:cs typeface="Calibri" panose="020F0502020204030204" pitchFamily="34" charset="0"/>
              </a:rPr>
              <a:t>L’accès à des outils de </a:t>
            </a:r>
            <a:r>
              <a:rPr lang="fr-FR" sz="2400" b="1" dirty="0">
                <a:solidFill>
                  <a:prstClr val="black"/>
                </a:solidFill>
                <a:cs typeface="Calibri" panose="020F0502020204030204" pitchFamily="34" charset="0"/>
              </a:rPr>
              <a:t>planification</a:t>
            </a:r>
            <a:r>
              <a:rPr lang="fr-FR" sz="2400" dirty="0">
                <a:solidFill>
                  <a:prstClr val="black"/>
                </a:solidFill>
                <a:cs typeface="Calibri" panose="020F0502020204030204" pitchFamily="34" charset="0"/>
              </a:rPr>
              <a:t> (budgétisation sensible au genre)</a:t>
            </a:r>
          </a:p>
          <a:p>
            <a:pPr marL="0" marR="351490" indent="0">
              <a:lnSpc>
                <a:spcPct val="100000"/>
              </a:lnSpc>
              <a:buFont typeface="Arial" panose="020B0604020202020204" pitchFamily="34" charset="0"/>
              <a:buChar char="•"/>
            </a:pPr>
            <a:r>
              <a:rPr lang="fr-FR" sz="2400" dirty="0">
                <a:solidFill>
                  <a:prstClr val="black"/>
                </a:solidFill>
                <a:cs typeface="Calibri" panose="020F0502020204030204" pitchFamily="34" charset="0"/>
              </a:rPr>
              <a:t>La connaissance d’</a:t>
            </a:r>
            <a:r>
              <a:rPr lang="fr-FR" sz="2400" b="1" dirty="0">
                <a:solidFill>
                  <a:prstClr val="black"/>
                </a:solidFill>
                <a:cs typeface="Calibri" panose="020F0502020204030204" pitchFamily="34" charset="0"/>
              </a:rPr>
              <a:t>actions impactantes </a:t>
            </a:r>
            <a:r>
              <a:rPr lang="fr-FR" sz="2400" dirty="0">
                <a:solidFill>
                  <a:prstClr val="black"/>
                </a:solidFill>
                <a:cs typeface="Calibri" panose="020F0502020204030204" pitchFamily="34" charset="0"/>
              </a:rPr>
              <a:t>(échanges de bonnes pratiques)</a:t>
            </a:r>
          </a:p>
          <a:p>
            <a:pPr marL="0" marR="351490" indent="0">
              <a:lnSpc>
                <a:spcPct val="100000"/>
              </a:lnSpc>
              <a:buFont typeface="Arial" panose="020B0604020202020204" pitchFamily="34" charset="0"/>
              <a:buChar char="•"/>
            </a:pPr>
            <a:r>
              <a:rPr lang="fr-FR" sz="2400" dirty="0">
                <a:solidFill>
                  <a:prstClr val="black"/>
                </a:solidFill>
                <a:cs typeface="Calibri" panose="020F0502020204030204" pitchFamily="34" charset="0"/>
              </a:rPr>
              <a:t>La capitalisation/</a:t>
            </a:r>
            <a:r>
              <a:rPr lang="fr-FR" sz="2400" b="1" dirty="0">
                <a:solidFill>
                  <a:prstClr val="black"/>
                </a:solidFill>
                <a:cs typeface="Calibri" panose="020F0502020204030204" pitchFamily="34" charset="0"/>
              </a:rPr>
              <a:t>valorisation</a:t>
            </a:r>
            <a:r>
              <a:rPr lang="fr-FR" sz="2400" dirty="0">
                <a:solidFill>
                  <a:prstClr val="black"/>
                </a:solidFill>
                <a:cs typeface="Calibri" panose="020F0502020204030204" pitchFamily="34" charset="0"/>
              </a:rPr>
              <a:t> des actions (dans des récits, des fiches etc.)</a:t>
            </a:r>
          </a:p>
          <a:p>
            <a:pPr marL="0" marR="351490" indent="0">
              <a:lnSpc>
                <a:spcPct val="100000"/>
              </a:lnSpc>
              <a:buFont typeface="Arial" panose="020B0604020202020204" pitchFamily="34" charset="0"/>
              <a:buChar char="•"/>
            </a:pPr>
            <a:r>
              <a:rPr lang="fr-FR" sz="2400" dirty="0">
                <a:solidFill>
                  <a:prstClr val="black"/>
                </a:solidFill>
                <a:cs typeface="Calibri" panose="020F0502020204030204" pitchFamily="34" charset="0"/>
              </a:rPr>
              <a:t>La </a:t>
            </a:r>
            <a:r>
              <a:rPr lang="fr-FR" sz="2400" b="1" dirty="0">
                <a:solidFill>
                  <a:prstClr val="black"/>
                </a:solidFill>
                <a:cs typeface="Calibri" panose="020F0502020204030204" pitchFamily="34" charset="0"/>
              </a:rPr>
              <a:t>synergie</a:t>
            </a:r>
            <a:r>
              <a:rPr lang="fr-FR" sz="2400" dirty="0">
                <a:solidFill>
                  <a:prstClr val="black"/>
                </a:solidFill>
                <a:cs typeface="Calibri" panose="020F0502020204030204" pitchFamily="34" charset="0"/>
              </a:rPr>
              <a:t> entre les acteurs du territoire et du réseau</a:t>
            </a:r>
          </a:p>
          <a:p>
            <a:pPr marL="0" marR="351490" indent="0">
              <a:lnSpc>
                <a:spcPct val="100000"/>
              </a:lnSpc>
              <a:buFont typeface="Arial" panose="020B0604020202020204" pitchFamily="34" charset="0"/>
              <a:buChar char="•"/>
            </a:pPr>
            <a:r>
              <a:rPr lang="fr-FR" sz="2400" dirty="0">
                <a:solidFill>
                  <a:prstClr val="black"/>
                </a:solidFill>
                <a:cs typeface="Calibri" panose="020F0502020204030204" pitchFamily="34" charset="0"/>
              </a:rPr>
              <a:t>Des </a:t>
            </a:r>
            <a:r>
              <a:rPr lang="fr-FR" sz="2400" b="1" dirty="0">
                <a:solidFill>
                  <a:prstClr val="black"/>
                </a:solidFill>
                <a:cs typeface="Calibri" panose="020F0502020204030204" pitchFamily="34" charset="0"/>
              </a:rPr>
              <a:t>appuis techniques et/ou financiers </a:t>
            </a:r>
            <a:r>
              <a:rPr lang="fr-FR" sz="2400" dirty="0">
                <a:solidFill>
                  <a:prstClr val="black"/>
                </a:solidFill>
                <a:cs typeface="Calibri" panose="020F0502020204030204" pitchFamily="34" charset="0"/>
              </a:rPr>
              <a:t>pour répondre à ces besoins et monter des projets</a:t>
            </a:r>
          </a:p>
        </p:txBody>
      </p:sp>
    </p:spTree>
    <p:extLst>
      <p:ext uri="{BB962C8B-B14F-4D97-AF65-F5344CB8AC3E}">
        <p14:creationId xmlns:p14="http://schemas.microsoft.com/office/powerpoint/2010/main" val="3990418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EB7C4E-09B0-3C8B-ECCE-927C6B68CA13}"/>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3D8F5E15-A46D-2189-A2D3-AF53493B23CA}"/>
              </a:ext>
            </a:extLst>
          </p:cNvPr>
          <p:cNvSpPr>
            <a:spLocks noGrp="1"/>
          </p:cNvSpPr>
          <p:nvPr>
            <p:ph type="subTitle" idx="1"/>
          </p:nvPr>
        </p:nvSpPr>
        <p:spPr/>
        <p:txBody>
          <a:bodyPr/>
          <a:lstStyle/>
          <a:p>
            <a:endParaRPr lang="fr-FR"/>
          </a:p>
        </p:txBody>
      </p:sp>
      <p:pic>
        <p:nvPicPr>
          <p:cNvPr id="5" name="Image 4" descr="Une image contenant texte, graphisme, logo, Graphique">
            <a:extLst>
              <a:ext uri="{FF2B5EF4-FFF2-40B4-BE49-F238E27FC236}">
                <a16:creationId xmlns:a16="http://schemas.microsoft.com/office/drawing/2014/main" id="{0FCFE91C-7E83-214B-4773-605B396A5A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3245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4A9894-BF0B-3F2A-71FA-4A10F69FE4D4}"/>
              </a:ext>
            </a:extLst>
          </p:cNvPr>
          <p:cNvSpPr/>
          <p:nvPr/>
        </p:nvSpPr>
        <p:spPr>
          <a:xfrm>
            <a:off x="0" y="0"/>
            <a:ext cx="332509" cy="6858000"/>
          </a:xfrm>
          <a:prstGeom prst="rect">
            <a:avLst/>
          </a:prstGeom>
          <a:solidFill>
            <a:srgbClr val="2CC3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1">
            <a:extLst>
              <a:ext uri="{FF2B5EF4-FFF2-40B4-BE49-F238E27FC236}">
                <a16:creationId xmlns:a16="http://schemas.microsoft.com/office/drawing/2014/main" id="{15966ACC-7F0C-D798-CE34-CA6ECBF1B91C}"/>
              </a:ext>
            </a:extLst>
          </p:cNvPr>
          <p:cNvSpPr txBox="1">
            <a:spLocks/>
          </p:cNvSpPr>
          <p:nvPr/>
        </p:nvSpPr>
        <p:spPr>
          <a:xfrm>
            <a:off x="508000" y="182131"/>
            <a:ext cx="10409382" cy="7415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18479E"/>
                </a:solidFill>
                <a:latin typeface="+mn-lt"/>
              </a:rPr>
              <a:t>Candidatures ouvertes </a:t>
            </a:r>
          </a:p>
          <a:p>
            <a:endParaRPr lang="fr-FR" sz="2000" b="1" u="sng" dirty="0">
              <a:solidFill>
                <a:srgbClr val="ED5C57"/>
              </a:solidFill>
              <a:latin typeface="Calibri" panose="020F0502020204030204" pitchFamily="34" charset="0"/>
              <a:ea typeface="Calibri" panose="020F0502020204030204" pitchFamily="34" charset="0"/>
            </a:endParaRPr>
          </a:p>
          <a:p>
            <a:r>
              <a:rPr lang="fr-FR" dirty="0">
                <a:latin typeface="Calibri" panose="020F0502020204030204" pitchFamily="34" charset="0"/>
                <a:ea typeface="Calibri" panose="020F0502020204030204" pitchFamily="34" charset="0"/>
              </a:rPr>
              <a:t> </a:t>
            </a:r>
            <a:r>
              <a:rPr lang="fr-FR" dirty="0">
                <a:solidFill>
                  <a:srgbClr val="18479E"/>
                </a:solidFill>
              </a:rPr>
              <a:t>3 catégories </a:t>
            </a:r>
          </a:p>
          <a:p>
            <a:endParaRPr lang="fr-FR" dirty="0">
              <a:latin typeface="Calibri" panose="020F0502020204030204" pitchFamily="34" charset="0"/>
              <a:ea typeface="Calibri" panose="020F0502020204030204" pitchFamily="34" charset="0"/>
            </a:endParaRPr>
          </a:p>
          <a:p>
            <a:endParaRPr lang="fr-FR" dirty="0">
              <a:solidFill>
                <a:srgbClr val="18479E"/>
              </a:solidFill>
              <a:latin typeface="+mn-lt"/>
            </a:endParaRPr>
          </a:p>
        </p:txBody>
      </p:sp>
      <p:sp>
        <p:nvSpPr>
          <p:cNvPr id="7" name="ZoneTexte 6">
            <a:extLst>
              <a:ext uri="{FF2B5EF4-FFF2-40B4-BE49-F238E27FC236}">
                <a16:creationId xmlns:a16="http://schemas.microsoft.com/office/drawing/2014/main" id="{FF159D77-12F8-ABC3-E4D2-E84B78EA6D6F}"/>
              </a:ext>
            </a:extLst>
          </p:cNvPr>
          <p:cNvSpPr txBox="1"/>
          <p:nvPr/>
        </p:nvSpPr>
        <p:spPr>
          <a:xfrm>
            <a:off x="508000" y="2158814"/>
            <a:ext cx="11336029" cy="4062651"/>
          </a:xfrm>
          <a:prstGeom prst="rect">
            <a:avLst/>
          </a:prstGeom>
          <a:noFill/>
        </p:spPr>
        <p:txBody>
          <a:bodyPr wrap="square">
            <a:spAutoFit/>
          </a:bodyPr>
          <a:lstStyle/>
          <a:p>
            <a:r>
              <a:rPr lang="fr-FR" sz="1800" b="1" dirty="0">
                <a:effectLst/>
                <a:latin typeface="Calibri" panose="020F0502020204030204" pitchFamily="34" charset="0"/>
                <a:ea typeface="Calibri" panose="020F0502020204030204" pitchFamily="34" charset="0"/>
              </a:rPr>
              <a:t> </a:t>
            </a:r>
            <a:endParaRPr lang="fr-FR" sz="2400" b="1"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fr-FR" sz="2400" b="1" dirty="0">
                <a:solidFill>
                  <a:srgbClr val="424242"/>
                </a:solidFill>
                <a:effectLst/>
              </a:rPr>
              <a:t>Catégorie Collectivité Locale</a:t>
            </a:r>
          </a:p>
          <a:p>
            <a:pPr marL="342900" lvl="0" indent="-342900">
              <a:buSzPts val="1000"/>
              <a:buFont typeface="Symbol" panose="05050102010706020507" pitchFamily="18" charset="2"/>
              <a:buChar char=""/>
              <a:tabLst>
                <a:tab pos="457200" algn="l"/>
              </a:tabLst>
            </a:pPr>
            <a:r>
              <a:rPr lang="fr-FR" sz="2400" b="1" dirty="0">
                <a:solidFill>
                  <a:srgbClr val="424242"/>
                </a:solidFill>
                <a:effectLst/>
              </a:rPr>
              <a:t>Catégorie Faîtières et Autorités Locales</a:t>
            </a:r>
          </a:p>
          <a:p>
            <a:pPr marL="342900" lvl="0" indent="-342900">
              <a:buSzPts val="1000"/>
              <a:buFont typeface="Symbol" panose="05050102010706020507" pitchFamily="18" charset="2"/>
              <a:buChar char=""/>
              <a:tabLst>
                <a:tab pos="457200" algn="l"/>
              </a:tabLst>
            </a:pPr>
            <a:r>
              <a:rPr lang="fr-FR" sz="2400" b="1" dirty="0">
                <a:solidFill>
                  <a:srgbClr val="424242"/>
                </a:solidFill>
                <a:effectLst/>
              </a:rPr>
              <a:t>Catégorie Organisations de la société civile</a:t>
            </a:r>
          </a:p>
          <a:p>
            <a:r>
              <a:rPr lang="fr-FR" sz="2400" b="1" dirty="0">
                <a:effectLst/>
                <a:latin typeface="Calibri" panose="020F0502020204030204" pitchFamily="34" charset="0"/>
                <a:ea typeface="Calibri" panose="020F0502020204030204" pitchFamily="34" charset="0"/>
              </a:rPr>
              <a:t> </a:t>
            </a:r>
          </a:p>
          <a:p>
            <a:r>
              <a:rPr lang="fr-FR" sz="2400" b="1" spc="-30" dirty="0">
                <a:solidFill>
                  <a:srgbClr val="424242"/>
                </a:solidFill>
                <a:latin typeface="Calibri" panose="020F0502020204030204" pitchFamily="34" charset="0"/>
                <a:ea typeface="Calibri" panose="020F0502020204030204" pitchFamily="34" charset="0"/>
              </a:rPr>
              <a:t>Le projet lauréat, dans chaque catégorie : 30 000 euros</a:t>
            </a:r>
          </a:p>
          <a:p>
            <a:endParaRPr lang="fr-FR" sz="2400" b="1" spc="-30" dirty="0">
              <a:solidFill>
                <a:srgbClr val="424242"/>
              </a:solidFill>
              <a:effectLst/>
              <a:latin typeface="Calibri" panose="020F0502020204030204" pitchFamily="34" charset="0"/>
              <a:ea typeface="Calibri" panose="020F0502020204030204" pitchFamily="34" charset="0"/>
            </a:endParaRPr>
          </a:p>
          <a:p>
            <a:r>
              <a:rPr lang="fr-FR" sz="2400" b="1" u="sng" dirty="0">
                <a:solidFill>
                  <a:srgbClr val="ED5C57"/>
                </a:solidFill>
                <a:latin typeface="Calibri" panose="020F0502020204030204" pitchFamily="34" charset="0"/>
                <a:ea typeface="Calibri" panose="020F0502020204030204" pitchFamily="34" charset="0"/>
              </a:rPr>
              <a:t>Date limite : 15 MARS 2024.</a:t>
            </a:r>
            <a:endParaRPr lang="fr-FR" sz="2400" dirty="0">
              <a:latin typeface="Calibri" panose="020F0502020204030204" pitchFamily="34" charset="0"/>
              <a:ea typeface="Calibri" panose="020F0502020204030204" pitchFamily="34" charset="0"/>
            </a:endParaRPr>
          </a:p>
          <a:p>
            <a:endParaRPr lang="fr-FR" sz="2400" b="1" dirty="0">
              <a:effectLst/>
              <a:latin typeface="Calibri" panose="020F0502020204030204" pitchFamily="34" charset="0"/>
              <a:ea typeface="Calibri" panose="020F0502020204030204" pitchFamily="34" charset="0"/>
            </a:endParaRPr>
          </a:p>
          <a:p>
            <a:r>
              <a:rPr lang="fr-FR" sz="2400" b="1" dirty="0">
                <a:effectLst/>
                <a:latin typeface="Calibri" panose="020F0502020204030204" pitchFamily="34" charset="0"/>
                <a:ea typeface="Calibri" panose="020F0502020204030204" pitchFamily="34" charset="0"/>
              </a:rPr>
              <a:t> </a:t>
            </a:r>
            <a:r>
              <a:rPr lang="fr-FR" sz="2400" b="1" dirty="0">
                <a:solidFill>
                  <a:srgbClr val="424242"/>
                </a:solidFill>
                <a:latin typeface="Calibri" panose="020F0502020204030204" pitchFamily="34" charset="0"/>
                <a:ea typeface="Calibri" panose="020F0502020204030204" pitchFamily="34" charset="0"/>
              </a:rPr>
              <a:t>T</a:t>
            </a:r>
            <a:r>
              <a:rPr lang="fr-FR" sz="2400" b="1" dirty="0">
                <a:solidFill>
                  <a:srgbClr val="424242"/>
                </a:solidFill>
                <a:effectLst/>
                <a:latin typeface="Calibri" panose="020F0502020204030204" pitchFamily="34" charset="0"/>
                <a:ea typeface="Calibri" panose="020F0502020204030204" pitchFamily="34" charset="0"/>
              </a:rPr>
              <a:t>outes les informations sont sur le site de </a:t>
            </a:r>
            <a:r>
              <a:rPr lang="fr-FR" sz="2400" u="sng" dirty="0">
                <a:solidFill>
                  <a:srgbClr val="424242"/>
                </a:solidFill>
                <a:latin typeface="Calibri" panose="020F0502020204030204" pitchFamily="34" charset="0"/>
                <a:ea typeface="Calibri" panose="020F0502020204030204" pitchFamily="34" charset="0"/>
              </a:rPr>
              <a:t>l</a:t>
            </a:r>
            <a:r>
              <a:rPr lang="fr-FR" sz="2400" u="sng" dirty="0">
                <a:solidFill>
                  <a:srgbClr val="424242"/>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’AIMF, à la page : </a:t>
            </a:r>
            <a:r>
              <a:rPr lang="fr-FR" sz="2400" b="1" dirty="0">
                <a:hlinkClick r:id="rId3"/>
              </a:rPr>
              <a:t>Prix Égalité Femmes-Hommes — AIMF</a:t>
            </a:r>
            <a:endParaRPr lang="fr-FR" sz="2400" b="1" dirty="0">
              <a:solidFill>
                <a:sysClr val="windowText" lastClr="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5142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4A9894-BF0B-3F2A-71FA-4A10F69FE4D4}"/>
              </a:ext>
            </a:extLst>
          </p:cNvPr>
          <p:cNvSpPr/>
          <p:nvPr/>
        </p:nvSpPr>
        <p:spPr>
          <a:xfrm>
            <a:off x="0" y="0"/>
            <a:ext cx="332509" cy="6858000"/>
          </a:xfrm>
          <a:prstGeom prst="rect">
            <a:avLst/>
          </a:prstGeom>
          <a:solidFill>
            <a:srgbClr val="2CC3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1">
            <a:extLst>
              <a:ext uri="{FF2B5EF4-FFF2-40B4-BE49-F238E27FC236}">
                <a16:creationId xmlns:a16="http://schemas.microsoft.com/office/drawing/2014/main" id="{15966ACC-7F0C-D798-CE34-CA6ECBF1B91C}"/>
              </a:ext>
            </a:extLst>
          </p:cNvPr>
          <p:cNvSpPr txBox="1">
            <a:spLocks/>
          </p:cNvSpPr>
          <p:nvPr/>
        </p:nvSpPr>
        <p:spPr>
          <a:xfrm>
            <a:off x="532714" y="2509218"/>
            <a:ext cx="10409382" cy="7415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800" b="1" dirty="0">
                <a:solidFill>
                  <a:srgbClr val="18479E"/>
                </a:solidFill>
                <a:latin typeface="+mn-lt"/>
              </a:rPr>
              <a:t>MERCI POUR VOTRE ATTENTION</a:t>
            </a:r>
            <a:r>
              <a:rPr lang="fr-FR" dirty="0">
                <a:solidFill>
                  <a:srgbClr val="18479E"/>
                </a:solidFill>
                <a:latin typeface="+mn-lt"/>
              </a:rPr>
              <a:t> </a:t>
            </a:r>
          </a:p>
          <a:p>
            <a:endParaRPr lang="fr-FR" sz="2000" b="1" u="sng" dirty="0">
              <a:solidFill>
                <a:srgbClr val="ED5C57"/>
              </a:solidFill>
              <a:latin typeface="Calibri" panose="020F0502020204030204" pitchFamily="34" charset="0"/>
              <a:ea typeface="Calibri" panose="020F0502020204030204" pitchFamily="34" charset="0"/>
            </a:endParaRPr>
          </a:p>
          <a:p>
            <a:endParaRPr lang="fr-FR" dirty="0">
              <a:latin typeface="Calibri" panose="020F0502020204030204" pitchFamily="34" charset="0"/>
              <a:ea typeface="Calibri" panose="020F0502020204030204" pitchFamily="34" charset="0"/>
            </a:endParaRPr>
          </a:p>
          <a:p>
            <a:endParaRPr lang="fr-FR" dirty="0">
              <a:solidFill>
                <a:srgbClr val="18479E"/>
              </a:solidFill>
              <a:latin typeface="+mn-lt"/>
            </a:endParaRPr>
          </a:p>
          <a:p>
            <a:endParaRPr lang="fr-FR" dirty="0">
              <a:solidFill>
                <a:srgbClr val="18479E"/>
              </a:solidFill>
              <a:latin typeface="+mn-lt"/>
            </a:endParaRPr>
          </a:p>
          <a:p>
            <a:endParaRPr lang="fr-FR" dirty="0">
              <a:solidFill>
                <a:srgbClr val="18479E"/>
              </a:solidFill>
              <a:latin typeface="+mn-lt"/>
            </a:endParaRPr>
          </a:p>
          <a:p>
            <a:r>
              <a:rPr lang="fr-FR" sz="2800" dirty="0">
                <a:solidFill>
                  <a:srgbClr val="18479E"/>
                </a:solidFill>
                <a:latin typeface="+mn-lt"/>
              </a:rPr>
              <a:t>Arianna Ardesi</a:t>
            </a:r>
          </a:p>
          <a:p>
            <a:r>
              <a:rPr lang="fr-FR" sz="2800" dirty="0">
                <a:solidFill>
                  <a:srgbClr val="18479E"/>
                </a:solidFill>
                <a:latin typeface="+mn-lt"/>
              </a:rPr>
              <a:t>AIMF, a.ardesi@aimf.asso.fr</a:t>
            </a:r>
          </a:p>
        </p:txBody>
      </p:sp>
    </p:spTree>
    <p:extLst>
      <p:ext uri="{BB962C8B-B14F-4D97-AF65-F5344CB8AC3E}">
        <p14:creationId xmlns:p14="http://schemas.microsoft.com/office/powerpoint/2010/main" val="198979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4A9894-BF0B-3F2A-71FA-4A10F69FE4D4}"/>
              </a:ext>
            </a:extLst>
          </p:cNvPr>
          <p:cNvSpPr/>
          <p:nvPr/>
        </p:nvSpPr>
        <p:spPr>
          <a:xfrm>
            <a:off x="0" y="0"/>
            <a:ext cx="332509" cy="6858000"/>
          </a:xfrm>
          <a:prstGeom prst="rect">
            <a:avLst/>
          </a:prstGeom>
          <a:solidFill>
            <a:srgbClr val="2CC3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1">
            <a:extLst>
              <a:ext uri="{FF2B5EF4-FFF2-40B4-BE49-F238E27FC236}">
                <a16:creationId xmlns:a16="http://schemas.microsoft.com/office/drawing/2014/main" id="{15966ACC-7F0C-D798-CE34-CA6ECBF1B91C}"/>
              </a:ext>
            </a:extLst>
          </p:cNvPr>
          <p:cNvSpPr txBox="1">
            <a:spLocks/>
          </p:cNvSpPr>
          <p:nvPr/>
        </p:nvSpPr>
        <p:spPr>
          <a:xfrm>
            <a:off x="508000" y="182131"/>
            <a:ext cx="10409382" cy="7415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18479E"/>
                </a:solidFill>
                <a:latin typeface="+mn-lt"/>
              </a:rPr>
              <a:t>Pourquoi une stratégie égalité femmes-hommes pour le réseau des Maires Francophones ?</a:t>
            </a:r>
          </a:p>
        </p:txBody>
      </p:sp>
      <p:sp>
        <p:nvSpPr>
          <p:cNvPr id="8" name="ZoneTexte 7">
            <a:extLst>
              <a:ext uri="{FF2B5EF4-FFF2-40B4-BE49-F238E27FC236}">
                <a16:creationId xmlns:a16="http://schemas.microsoft.com/office/drawing/2014/main" id="{21E6DCCF-D9D5-7BBA-11AF-EA54E1AA9FBE}"/>
              </a:ext>
            </a:extLst>
          </p:cNvPr>
          <p:cNvSpPr txBox="1"/>
          <p:nvPr/>
        </p:nvSpPr>
        <p:spPr>
          <a:xfrm>
            <a:off x="508000" y="2108451"/>
            <a:ext cx="10730569" cy="5416868"/>
          </a:xfrm>
          <a:prstGeom prst="rect">
            <a:avLst/>
          </a:prstGeom>
          <a:noFill/>
        </p:spPr>
        <p:txBody>
          <a:bodyPr wrap="square" rtlCol="0">
            <a:spAutoFit/>
          </a:bodyPr>
          <a:lstStyle/>
          <a:p>
            <a:pPr marL="342900" indent="-342900">
              <a:spcAft>
                <a:spcPts val="600"/>
              </a:spcAft>
              <a:buFontTx/>
              <a:buChar char="-"/>
            </a:pPr>
            <a:r>
              <a:rPr lang="fr-FR" sz="2400" b="1" dirty="0"/>
              <a:t>Principes </a:t>
            </a:r>
          </a:p>
          <a:p>
            <a:r>
              <a:rPr lang="fr-FR" sz="2400" b="0" i="0" u="none" strike="noStrike" baseline="0" dirty="0">
                <a:solidFill>
                  <a:srgbClr val="000000"/>
                </a:solidFill>
                <a:latin typeface="Calibri" panose="020F0502020204030204" pitchFamily="34" charset="0"/>
              </a:rPr>
              <a:t>Egalité entre femmes et hommes et autonomisation des femmes : fondamentales en termes de </a:t>
            </a:r>
            <a:r>
              <a:rPr lang="fr-FR" sz="2400" b="1" i="0" u="none" strike="noStrike" baseline="0" dirty="0">
                <a:solidFill>
                  <a:srgbClr val="000000"/>
                </a:solidFill>
                <a:latin typeface="Calibri" panose="020F0502020204030204" pitchFamily="34" charset="0"/>
              </a:rPr>
              <a:t>Droits Humains</a:t>
            </a:r>
            <a:r>
              <a:rPr lang="fr-FR" sz="2400" b="0" i="0" u="none" strike="noStrike" baseline="0" dirty="0">
                <a:solidFill>
                  <a:srgbClr val="000000"/>
                </a:solidFill>
                <a:latin typeface="Calibri" panose="020F0502020204030204" pitchFamily="34" charset="0"/>
              </a:rPr>
              <a:t>; essentielles pour un </a:t>
            </a:r>
            <a:r>
              <a:rPr lang="fr-FR" sz="2400" b="1" i="0" u="none" strike="noStrike" baseline="0" dirty="0">
                <a:solidFill>
                  <a:srgbClr val="000000"/>
                </a:solidFill>
                <a:latin typeface="Calibri" panose="020F0502020204030204" pitchFamily="34" charset="0"/>
              </a:rPr>
              <a:t>développement durable</a:t>
            </a:r>
            <a:r>
              <a:rPr lang="fr-FR" sz="2400" b="0" i="0" u="none" strike="noStrike" baseline="0" dirty="0">
                <a:solidFill>
                  <a:srgbClr val="000000"/>
                </a:solidFill>
                <a:latin typeface="Calibri" panose="020F0502020204030204" pitchFamily="34" charset="0"/>
              </a:rPr>
              <a:t>. </a:t>
            </a:r>
          </a:p>
          <a:p>
            <a:pPr algn="l"/>
            <a:r>
              <a:rPr lang="fr-FR" sz="2400" b="0" i="0" u="none" strike="noStrike" baseline="0" dirty="0">
                <a:solidFill>
                  <a:srgbClr val="000000"/>
                </a:solidFill>
                <a:latin typeface="Calibri" panose="020F0502020204030204" pitchFamily="34" charset="0"/>
              </a:rPr>
              <a:t>Maires et responsables des CTD peuvent agir contre les inégalités systémiques :  accompagner les </a:t>
            </a:r>
            <a:r>
              <a:rPr lang="fr-FR" sz="2400" b="1" i="0" u="none" strike="noStrike" baseline="0" dirty="0">
                <a:solidFill>
                  <a:srgbClr val="000000"/>
                </a:solidFill>
                <a:latin typeface="Calibri" panose="020F0502020204030204" pitchFamily="34" charset="0"/>
              </a:rPr>
              <a:t>évolutions sociétales</a:t>
            </a:r>
            <a:r>
              <a:rPr lang="fr-FR" sz="2400" b="0" i="0" u="none" strike="noStrike" baseline="0" dirty="0">
                <a:solidFill>
                  <a:srgbClr val="000000"/>
                </a:solidFill>
                <a:latin typeface="Calibri" panose="020F0502020204030204" pitchFamily="34" charset="0"/>
              </a:rPr>
              <a:t> et conduire des politiques dédiées; accès égal aux </a:t>
            </a:r>
            <a:r>
              <a:rPr lang="fr-FR" sz="2400" b="1" i="0" u="none" strike="noStrike" baseline="0" dirty="0">
                <a:solidFill>
                  <a:srgbClr val="000000"/>
                </a:solidFill>
                <a:latin typeface="Calibri" panose="020F0502020204030204" pitchFamily="34" charset="0"/>
              </a:rPr>
              <a:t>services publics</a:t>
            </a:r>
            <a:r>
              <a:rPr lang="fr-FR" sz="2400" b="0" i="0" u="none" strike="noStrike" baseline="0" dirty="0">
                <a:solidFill>
                  <a:srgbClr val="000000"/>
                </a:solidFill>
                <a:latin typeface="Calibri" panose="020F0502020204030204" pitchFamily="34" charset="0"/>
              </a:rPr>
              <a:t>, aux </a:t>
            </a:r>
            <a:r>
              <a:rPr lang="fr-FR" sz="2400" b="1" i="0" u="none" strike="noStrike" baseline="0" dirty="0">
                <a:solidFill>
                  <a:srgbClr val="000000"/>
                </a:solidFill>
                <a:latin typeface="Calibri" panose="020F0502020204030204" pitchFamily="34" charset="0"/>
              </a:rPr>
              <a:t>opportunités</a:t>
            </a:r>
            <a:r>
              <a:rPr lang="fr-FR" sz="2400" b="0" i="0" u="none" strike="noStrike" baseline="0" dirty="0">
                <a:solidFill>
                  <a:srgbClr val="000000"/>
                </a:solidFill>
                <a:latin typeface="Calibri" panose="020F0502020204030204" pitchFamily="34" charset="0"/>
              </a:rPr>
              <a:t> et aux </a:t>
            </a:r>
            <a:r>
              <a:rPr lang="fr-FR" sz="2400" b="1" i="0" u="none" strike="noStrike" baseline="0" dirty="0">
                <a:solidFill>
                  <a:srgbClr val="000000"/>
                </a:solidFill>
                <a:latin typeface="Calibri" panose="020F0502020204030204" pitchFamily="34" charset="0"/>
              </a:rPr>
              <a:t>droits</a:t>
            </a:r>
            <a:r>
              <a:rPr lang="fr-FR" sz="2400" b="0" i="0" u="none" strike="noStrike" baseline="0" dirty="0">
                <a:solidFill>
                  <a:srgbClr val="000000"/>
                </a:solidFill>
                <a:latin typeface="Calibri" panose="020F0502020204030204" pitchFamily="34" charset="0"/>
              </a:rPr>
              <a:t>. </a:t>
            </a:r>
          </a:p>
          <a:p>
            <a:pPr algn="l"/>
            <a:endParaRPr lang="fr-FR" sz="2400" dirty="0">
              <a:solidFill>
                <a:srgbClr val="000000"/>
              </a:solidFill>
              <a:latin typeface="Calibri" panose="020F0502020204030204" pitchFamily="34" charset="0"/>
            </a:endParaRPr>
          </a:p>
          <a:p>
            <a:pPr marL="342900" indent="-342900">
              <a:spcAft>
                <a:spcPts val="600"/>
              </a:spcAft>
              <a:buFontTx/>
              <a:buChar char="-"/>
            </a:pPr>
            <a:r>
              <a:rPr lang="fr-FR" sz="2400" b="1" dirty="0"/>
              <a:t>Evolution du réseau et féminisation</a:t>
            </a:r>
          </a:p>
          <a:p>
            <a:pPr algn="l"/>
            <a:r>
              <a:rPr lang="fr-FR" sz="2400" dirty="0">
                <a:solidFill>
                  <a:srgbClr val="000000"/>
                </a:solidFill>
                <a:latin typeface="Calibri" panose="020F0502020204030204" pitchFamily="34" charset="0"/>
              </a:rPr>
              <a:t>Axe transversal de la </a:t>
            </a:r>
            <a:r>
              <a:rPr lang="fr-FR" sz="2400" b="1" dirty="0">
                <a:solidFill>
                  <a:srgbClr val="000000"/>
                </a:solidFill>
                <a:latin typeface="Calibri" panose="020F0502020204030204" pitchFamily="34" charset="0"/>
              </a:rPr>
              <a:t>programmation stratégique de l’AIMF</a:t>
            </a:r>
            <a:r>
              <a:rPr lang="fr-FR" sz="2400" dirty="0">
                <a:solidFill>
                  <a:srgbClr val="000000"/>
                </a:solidFill>
                <a:latin typeface="Calibri" panose="020F0502020204030204" pitchFamily="34" charset="0"/>
              </a:rPr>
              <a:t>, en lien avec les priorités de la </a:t>
            </a:r>
            <a:r>
              <a:rPr lang="fr-FR" sz="2400" b="1" dirty="0">
                <a:solidFill>
                  <a:srgbClr val="000000"/>
                </a:solidFill>
                <a:latin typeface="Calibri" panose="020F0502020204030204" pitchFamily="34" charset="0"/>
              </a:rPr>
              <a:t>Francophonie</a:t>
            </a:r>
            <a:r>
              <a:rPr lang="fr-FR" sz="2400" dirty="0">
                <a:solidFill>
                  <a:srgbClr val="000000"/>
                </a:solidFill>
                <a:latin typeface="Calibri" panose="020F0502020204030204" pitchFamily="34" charset="0"/>
              </a:rPr>
              <a:t>, thème de travail de longue date.</a:t>
            </a:r>
          </a:p>
          <a:p>
            <a:pPr algn="l"/>
            <a:r>
              <a:rPr lang="fr-FR" sz="2400" b="1" dirty="0">
                <a:solidFill>
                  <a:srgbClr val="000000"/>
                </a:solidFill>
                <a:latin typeface="Calibri" panose="020F0502020204030204" pitchFamily="34" charset="0"/>
              </a:rPr>
              <a:t>Féminisation</a:t>
            </a:r>
            <a:r>
              <a:rPr lang="fr-FR" sz="2400" dirty="0">
                <a:solidFill>
                  <a:srgbClr val="000000"/>
                </a:solidFill>
                <a:latin typeface="Calibri" panose="020F0502020204030204" pitchFamily="34" charset="0"/>
              </a:rPr>
              <a:t> des instances AIMF : impulsion donnée par la Présidence d’Anne Hidalgo; parité des Vice-Présidences. </a:t>
            </a:r>
          </a:p>
          <a:p>
            <a:pPr algn="l"/>
            <a:endParaRPr lang="fr-FR" sz="2400" dirty="0">
              <a:solidFill>
                <a:srgbClr val="000000"/>
              </a:solidFill>
              <a:latin typeface="Calibri" panose="020F0502020204030204" pitchFamily="34" charset="0"/>
            </a:endParaRPr>
          </a:p>
          <a:p>
            <a:pPr algn="l"/>
            <a:endParaRPr lang="fr-FR" sz="2400" dirty="0"/>
          </a:p>
        </p:txBody>
      </p:sp>
    </p:spTree>
    <p:extLst>
      <p:ext uri="{BB962C8B-B14F-4D97-AF65-F5344CB8AC3E}">
        <p14:creationId xmlns:p14="http://schemas.microsoft.com/office/powerpoint/2010/main" val="521198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4A9894-BF0B-3F2A-71FA-4A10F69FE4D4}"/>
              </a:ext>
            </a:extLst>
          </p:cNvPr>
          <p:cNvSpPr/>
          <p:nvPr/>
        </p:nvSpPr>
        <p:spPr>
          <a:xfrm>
            <a:off x="0" y="0"/>
            <a:ext cx="332509" cy="6858000"/>
          </a:xfrm>
          <a:prstGeom prst="rect">
            <a:avLst/>
          </a:prstGeom>
          <a:solidFill>
            <a:srgbClr val="2CC3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1">
            <a:extLst>
              <a:ext uri="{FF2B5EF4-FFF2-40B4-BE49-F238E27FC236}">
                <a16:creationId xmlns:a16="http://schemas.microsoft.com/office/drawing/2014/main" id="{15966ACC-7F0C-D798-CE34-CA6ECBF1B91C}"/>
              </a:ext>
            </a:extLst>
          </p:cNvPr>
          <p:cNvSpPr txBox="1">
            <a:spLocks/>
          </p:cNvSpPr>
          <p:nvPr/>
        </p:nvSpPr>
        <p:spPr>
          <a:xfrm>
            <a:off x="508000" y="182131"/>
            <a:ext cx="10409382" cy="7415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18479E"/>
                </a:solidFill>
                <a:latin typeface="+mn-lt"/>
              </a:rPr>
              <a:t>Fondamentaux de la stratégie AIMF</a:t>
            </a:r>
          </a:p>
        </p:txBody>
      </p:sp>
      <p:sp>
        <p:nvSpPr>
          <p:cNvPr id="8" name="ZoneTexte 7">
            <a:extLst>
              <a:ext uri="{FF2B5EF4-FFF2-40B4-BE49-F238E27FC236}">
                <a16:creationId xmlns:a16="http://schemas.microsoft.com/office/drawing/2014/main" id="{21E6DCCF-D9D5-7BBA-11AF-EA54E1AA9FBE}"/>
              </a:ext>
            </a:extLst>
          </p:cNvPr>
          <p:cNvSpPr txBox="1"/>
          <p:nvPr/>
        </p:nvSpPr>
        <p:spPr>
          <a:xfrm>
            <a:off x="711786" y="923637"/>
            <a:ext cx="7493001" cy="7278916"/>
          </a:xfrm>
          <a:prstGeom prst="rect">
            <a:avLst/>
          </a:prstGeom>
          <a:noFill/>
        </p:spPr>
        <p:txBody>
          <a:bodyPr wrap="square" rtlCol="0">
            <a:spAutoFit/>
          </a:bodyPr>
          <a:lstStyle/>
          <a:p>
            <a:pPr marL="342900" indent="-342900">
              <a:spcAft>
                <a:spcPts val="600"/>
              </a:spcAft>
              <a:buFontTx/>
              <a:buChar char="-"/>
            </a:pPr>
            <a:r>
              <a:rPr lang="fr-FR" sz="2400" b="1" dirty="0"/>
              <a:t>Cohérence avec la Stratégie de l’OIF</a:t>
            </a:r>
          </a:p>
          <a:p>
            <a:pPr>
              <a:spcAft>
                <a:spcPts val="600"/>
              </a:spcAft>
            </a:pPr>
            <a:r>
              <a:rPr lang="fr-FR" sz="2200" b="0" i="0" u="none" strike="noStrike" baseline="0" dirty="0">
                <a:solidFill>
                  <a:srgbClr val="000000"/>
                </a:solidFill>
                <a:latin typeface="Calibri" panose="020F0502020204030204" pitchFamily="34" charset="0"/>
              </a:rPr>
              <a:t>Renforcer les capacités des femmes. </a:t>
            </a:r>
          </a:p>
          <a:p>
            <a:pPr>
              <a:spcAft>
                <a:spcPts val="600"/>
              </a:spcAft>
            </a:pPr>
            <a:r>
              <a:rPr lang="fr-FR" sz="2200" b="0" i="0" u="none" strike="noStrike" baseline="0" dirty="0">
                <a:solidFill>
                  <a:srgbClr val="000000"/>
                </a:solidFill>
                <a:latin typeface="Calibri" panose="020F0502020204030204" pitchFamily="34" charset="0"/>
              </a:rPr>
              <a:t>Adopter une approche inclusive et intergénérationnelle, qui prend en compte discriminations et violences.</a:t>
            </a:r>
          </a:p>
          <a:p>
            <a:pPr>
              <a:spcAft>
                <a:spcPts val="600"/>
              </a:spcAft>
            </a:pPr>
            <a:r>
              <a:rPr lang="fr-FR" sz="2200" b="0" i="0" u="none" strike="noStrike" baseline="0" dirty="0">
                <a:solidFill>
                  <a:srgbClr val="000000"/>
                </a:solidFill>
                <a:latin typeface="Calibri" panose="020F0502020204030204" pitchFamily="34" charset="0"/>
              </a:rPr>
              <a:t>Assurer la participation</a:t>
            </a:r>
            <a:r>
              <a:rPr lang="fr-FR" sz="2200" dirty="0">
                <a:solidFill>
                  <a:srgbClr val="000000"/>
                </a:solidFill>
                <a:latin typeface="Calibri" panose="020F0502020204030204" pitchFamily="34" charset="0"/>
              </a:rPr>
              <a:t> des hommes. </a:t>
            </a:r>
          </a:p>
          <a:p>
            <a:pPr>
              <a:spcAft>
                <a:spcPts val="600"/>
              </a:spcAft>
            </a:pPr>
            <a:r>
              <a:rPr lang="fr-FR" sz="2200" dirty="0">
                <a:solidFill>
                  <a:srgbClr val="000000"/>
                </a:solidFill>
                <a:latin typeface="Calibri" panose="020F0502020204030204" pitchFamily="34" charset="0"/>
              </a:rPr>
              <a:t>Mobiliser la jeunesse. </a:t>
            </a:r>
          </a:p>
          <a:p>
            <a:pPr>
              <a:spcAft>
                <a:spcPts val="600"/>
              </a:spcAft>
            </a:pPr>
            <a:endParaRPr lang="fr-FR" sz="2400" dirty="0">
              <a:solidFill>
                <a:srgbClr val="000000"/>
              </a:solidFill>
              <a:latin typeface="Calibri" panose="020F0502020204030204" pitchFamily="34" charset="0"/>
            </a:endParaRPr>
          </a:p>
          <a:p>
            <a:pPr>
              <a:spcAft>
                <a:spcPts val="600"/>
              </a:spcAft>
            </a:pPr>
            <a:r>
              <a:rPr lang="fr-FR" sz="2400" b="1" dirty="0"/>
              <a:t>- Planification stratégique AIMF </a:t>
            </a:r>
            <a:r>
              <a:rPr lang="fr-FR" sz="2400" dirty="0"/>
              <a:t>: </a:t>
            </a:r>
          </a:p>
          <a:p>
            <a:pPr>
              <a:spcAft>
                <a:spcPts val="600"/>
              </a:spcAft>
            </a:pPr>
            <a:r>
              <a:rPr lang="fr-FR" sz="2200" dirty="0">
                <a:solidFill>
                  <a:srgbClr val="000000"/>
                </a:solidFill>
                <a:latin typeface="Calibri" panose="020F0502020204030204" pitchFamily="34" charset="0"/>
              </a:rPr>
              <a:t>Schéma programmatique 2019-2023 et renforcement pour la période en cours 2024-2028. </a:t>
            </a:r>
          </a:p>
          <a:p>
            <a:pPr>
              <a:spcAft>
                <a:spcPts val="600"/>
              </a:spcAft>
            </a:pPr>
            <a:endParaRPr lang="fr-FR" sz="2400" b="0" i="0" u="none" strike="noStrike" baseline="0" dirty="0">
              <a:solidFill>
                <a:srgbClr val="000000"/>
              </a:solidFill>
              <a:latin typeface="Calibri" panose="020F0502020204030204" pitchFamily="34" charset="0"/>
            </a:endParaRPr>
          </a:p>
          <a:p>
            <a:pPr marL="342900" indent="-342900">
              <a:spcAft>
                <a:spcPts val="600"/>
              </a:spcAft>
              <a:buFontTx/>
              <a:buChar char="-"/>
            </a:pPr>
            <a:r>
              <a:rPr lang="fr-FR" sz="2400" b="1" dirty="0"/>
              <a:t>Ressources </a:t>
            </a:r>
            <a:r>
              <a:rPr lang="fr-FR" sz="2400" dirty="0"/>
              <a:t>: </a:t>
            </a:r>
            <a:r>
              <a:rPr lang="fr-FR" sz="2200" dirty="0"/>
              <a:t>Publications, Guide pratique d’intégration dans les projets de développement des CTD</a:t>
            </a:r>
          </a:p>
          <a:p>
            <a:pPr>
              <a:spcAft>
                <a:spcPts val="600"/>
              </a:spcAft>
            </a:pPr>
            <a:r>
              <a:rPr lang="fr-FR" sz="1600" dirty="0">
                <a:hlinkClick r:id="rId3"/>
              </a:rPr>
              <a:t>https://www.aimf.asso.fr/wp-content/uploads/2022/08/Guide-Integration-du-Genre-dans-les-actions-de-developpement-des-villes.pdf</a:t>
            </a:r>
            <a:r>
              <a:rPr lang="fr-FR" sz="1600" dirty="0"/>
              <a:t>  </a:t>
            </a:r>
          </a:p>
          <a:p>
            <a:pPr>
              <a:spcAft>
                <a:spcPts val="600"/>
              </a:spcAft>
            </a:pPr>
            <a:endParaRPr lang="fr-FR" sz="2400" b="1" dirty="0"/>
          </a:p>
          <a:p>
            <a:pPr>
              <a:spcAft>
                <a:spcPts val="600"/>
              </a:spcAft>
            </a:pPr>
            <a:endParaRPr lang="fr-FR" sz="1600" dirty="0"/>
          </a:p>
          <a:p>
            <a:pPr>
              <a:spcAft>
                <a:spcPts val="600"/>
              </a:spcAft>
            </a:pPr>
            <a:endParaRPr lang="fr-FR" dirty="0"/>
          </a:p>
        </p:txBody>
      </p:sp>
      <p:pic>
        <p:nvPicPr>
          <p:cNvPr id="6" name="Image 5">
            <a:extLst>
              <a:ext uri="{FF2B5EF4-FFF2-40B4-BE49-F238E27FC236}">
                <a16:creationId xmlns:a16="http://schemas.microsoft.com/office/drawing/2014/main" id="{DE198FD5-2D52-B3CC-BBE3-B4562AFD1951}"/>
              </a:ext>
            </a:extLst>
          </p:cNvPr>
          <p:cNvPicPr>
            <a:picLocks noChangeAspect="1"/>
          </p:cNvPicPr>
          <p:nvPr/>
        </p:nvPicPr>
        <p:blipFill>
          <a:blip r:embed="rId4"/>
          <a:stretch>
            <a:fillRect/>
          </a:stretch>
        </p:blipFill>
        <p:spPr>
          <a:xfrm>
            <a:off x="8587140" y="2611386"/>
            <a:ext cx="1446768" cy="1440532"/>
          </a:xfrm>
          <a:prstGeom prst="rect">
            <a:avLst/>
          </a:prstGeom>
        </p:spPr>
      </p:pic>
      <p:pic>
        <p:nvPicPr>
          <p:cNvPr id="7" name="Image 6">
            <a:extLst>
              <a:ext uri="{FF2B5EF4-FFF2-40B4-BE49-F238E27FC236}">
                <a16:creationId xmlns:a16="http://schemas.microsoft.com/office/drawing/2014/main" id="{DB0FD2B6-C04E-CA24-7513-DBF4D03E44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60005" y="1919720"/>
            <a:ext cx="1931995" cy="2732193"/>
          </a:xfrm>
          <a:prstGeom prst="rect">
            <a:avLst/>
          </a:prstGeom>
        </p:spPr>
      </p:pic>
      <p:pic>
        <p:nvPicPr>
          <p:cNvPr id="12" name="Image 3">
            <a:extLst>
              <a:ext uri="{FF2B5EF4-FFF2-40B4-BE49-F238E27FC236}">
                <a16:creationId xmlns:a16="http://schemas.microsoft.com/office/drawing/2014/main" id="{70B620F9-CB6D-E2DF-BA32-F8DD8BA80D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5707" y="76190"/>
            <a:ext cx="3263511" cy="1614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4">
            <a:extLst>
              <a:ext uri="{FF2B5EF4-FFF2-40B4-BE49-F238E27FC236}">
                <a16:creationId xmlns:a16="http://schemas.microsoft.com/office/drawing/2014/main" id="{34494504-BA4F-5571-7ED7-D9EFB0E3CC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44858" y="4651913"/>
            <a:ext cx="25781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1334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4A9894-BF0B-3F2A-71FA-4A10F69FE4D4}"/>
              </a:ext>
            </a:extLst>
          </p:cNvPr>
          <p:cNvSpPr/>
          <p:nvPr/>
        </p:nvSpPr>
        <p:spPr>
          <a:xfrm>
            <a:off x="0" y="0"/>
            <a:ext cx="332509" cy="6858000"/>
          </a:xfrm>
          <a:prstGeom prst="rect">
            <a:avLst/>
          </a:prstGeom>
          <a:solidFill>
            <a:srgbClr val="2CC3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1">
            <a:extLst>
              <a:ext uri="{FF2B5EF4-FFF2-40B4-BE49-F238E27FC236}">
                <a16:creationId xmlns:a16="http://schemas.microsoft.com/office/drawing/2014/main" id="{15966ACC-7F0C-D798-CE34-CA6ECBF1B91C}"/>
              </a:ext>
            </a:extLst>
          </p:cNvPr>
          <p:cNvSpPr txBox="1">
            <a:spLocks/>
          </p:cNvSpPr>
          <p:nvPr/>
        </p:nvSpPr>
        <p:spPr>
          <a:xfrm>
            <a:off x="508000" y="182131"/>
            <a:ext cx="10409382" cy="7415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dirty="0">
              <a:solidFill>
                <a:srgbClr val="18479E"/>
              </a:solidFill>
              <a:latin typeface="+mn-lt"/>
            </a:endParaRPr>
          </a:p>
        </p:txBody>
      </p:sp>
      <p:graphicFrame>
        <p:nvGraphicFramePr>
          <p:cNvPr id="2" name="Tableau 1">
            <a:extLst>
              <a:ext uri="{FF2B5EF4-FFF2-40B4-BE49-F238E27FC236}">
                <a16:creationId xmlns:a16="http://schemas.microsoft.com/office/drawing/2014/main" id="{74B4C53B-D46B-4DF9-48CD-D7DA8FD4AC7A}"/>
              </a:ext>
            </a:extLst>
          </p:cNvPr>
          <p:cNvGraphicFramePr>
            <a:graphicFrameLocks noGrp="1"/>
          </p:cNvGraphicFramePr>
          <p:nvPr>
            <p:extLst>
              <p:ext uri="{D42A27DB-BD31-4B8C-83A1-F6EECF244321}">
                <p14:modId xmlns:p14="http://schemas.microsoft.com/office/powerpoint/2010/main" val="3020376138"/>
              </p:ext>
            </p:extLst>
          </p:nvPr>
        </p:nvGraphicFramePr>
        <p:xfrm>
          <a:off x="332509" y="0"/>
          <a:ext cx="11859491" cy="6858001"/>
        </p:xfrm>
        <a:graphic>
          <a:graphicData uri="http://schemas.openxmlformats.org/drawingml/2006/table">
            <a:tbl>
              <a:tblPr firstRow="1" bandRow="1">
                <a:tableStyleId>{5C22544A-7EE6-4342-B048-85BDC9FD1C3A}</a:tableStyleId>
              </a:tblPr>
              <a:tblGrid>
                <a:gridCol w="1311197">
                  <a:extLst>
                    <a:ext uri="{9D8B030D-6E8A-4147-A177-3AD203B41FA5}">
                      <a16:colId xmlns:a16="http://schemas.microsoft.com/office/drawing/2014/main" val="20000"/>
                    </a:ext>
                  </a:extLst>
                </a:gridCol>
                <a:gridCol w="10548294">
                  <a:extLst>
                    <a:ext uri="{9D8B030D-6E8A-4147-A177-3AD203B41FA5}">
                      <a16:colId xmlns:a16="http://schemas.microsoft.com/office/drawing/2014/main" val="20001"/>
                    </a:ext>
                  </a:extLst>
                </a:gridCol>
              </a:tblGrid>
              <a:tr h="840239">
                <a:tc>
                  <a:txBody>
                    <a:bodyPr/>
                    <a:lstStyle/>
                    <a:p>
                      <a:endParaRPr lang="fr-FR" sz="2100" b="0" dirty="0">
                        <a:solidFill>
                          <a:schemeClr val="bg1"/>
                        </a:solidFill>
                        <a:latin typeface="Cambria" panose="02040503050406030204" pitchFamily="18" charset="0"/>
                        <a:ea typeface="Cambria" panose="02040503050406030204" pitchFamily="18" charset="0"/>
                        <a:cs typeface="Calibri" pitchFamily="34" charset="0"/>
                      </a:endParaRPr>
                    </a:p>
                  </a:txBody>
                  <a:tcPr marL="91445" marR="91445" marT="45724" marB="4572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dirty="0">
                          <a:solidFill>
                            <a:schemeClr val="bg1"/>
                          </a:solidFill>
                          <a:latin typeface="+mn-lt"/>
                        </a:rPr>
                        <a:t>Principales étapes</a:t>
                      </a:r>
                      <a:endParaRPr lang="fr-FR" sz="2100" b="0" dirty="0">
                        <a:solidFill>
                          <a:schemeClr val="bg1"/>
                        </a:solidFill>
                        <a:latin typeface="Cambria" panose="02040503050406030204" pitchFamily="18" charset="0"/>
                        <a:ea typeface="Cambria" panose="02040503050406030204" pitchFamily="18" charset="0"/>
                        <a:cs typeface="Calibri" pitchFamily="34" charset="0"/>
                      </a:endParaRPr>
                    </a:p>
                  </a:txBody>
                  <a:tcPr marL="91445" marR="91445" marT="45724" marB="45724"/>
                </a:tc>
                <a:extLst>
                  <a:ext uri="{0D108BD9-81ED-4DB2-BD59-A6C34878D82A}">
                    <a16:rowId xmlns:a16="http://schemas.microsoft.com/office/drawing/2014/main" val="10000"/>
                  </a:ext>
                </a:extLst>
              </a:tr>
              <a:tr h="580407">
                <a:tc>
                  <a:txBody>
                    <a:bodyPr/>
                    <a:lstStyle/>
                    <a:p>
                      <a:r>
                        <a:rPr lang="fr-FR" sz="2100" b="0" dirty="0">
                          <a:solidFill>
                            <a:schemeClr val="tx1"/>
                          </a:solidFill>
                        </a:rPr>
                        <a:t>2014</a:t>
                      </a:r>
                      <a:endParaRPr lang="fr-FR" sz="2100" b="0" dirty="0">
                        <a:solidFill>
                          <a:schemeClr val="tx1"/>
                        </a:solidFill>
                        <a:latin typeface="Cambria" panose="02040503050406030204" pitchFamily="18" charset="0"/>
                        <a:ea typeface="Cambria" panose="02040503050406030204" pitchFamily="18" charset="0"/>
                        <a:cs typeface="Calibri" pitchFamily="34" charset="0"/>
                      </a:endParaRPr>
                    </a:p>
                  </a:txBody>
                  <a:tcPr marL="91445" marR="91445" marT="45724" marB="45724"/>
                </a:tc>
                <a:tc>
                  <a:txBody>
                    <a:bodyPr/>
                    <a:lstStyle/>
                    <a:p>
                      <a:r>
                        <a:rPr lang="fr-FR" sz="2100" b="0" dirty="0">
                          <a:solidFill>
                            <a:schemeClr val="tx1"/>
                          </a:solidFill>
                        </a:rPr>
                        <a:t>Impulsion renforcée par la Présidente de l’AIMF, Anne Hidalgo </a:t>
                      </a:r>
                      <a:endParaRPr lang="fr-FR" sz="2100" b="0" dirty="0">
                        <a:solidFill>
                          <a:schemeClr val="tx1"/>
                        </a:solidFill>
                        <a:latin typeface="Cambria" panose="02040503050406030204" pitchFamily="18" charset="0"/>
                        <a:ea typeface="Cambria" panose="02040503050406030204" pitchFamily="18" charset="0"/>
                        <a:cs typeface="Calibri" pitchFamily="34" charset="0"/>
                      </a:endParaRPr>
                    </a:p>
                  </a:txBody>
                  <a:tcPr marL="91445" marR="91445" marT="45724" marB="45724"/>
                </a:tc>
                <a:extLst>
                  <a:ext uri="{0D108BD9-81ED-4DB2-BD59-A6C34878D82A}">
                    <a16:rowId xmlns:a16="http://schemas.microsoft.com/office/drawing/2014/main" val="10001"/>
                  </a:ext>
                </a:extLst>
              </a:tr>
              <a:tr h="869330">
                <a:tc>
                  <a:txBody>
                    <a:bodyPr/>
                    <a:lstStyle/>
                    <a:p>
                      <a:r>
                        <a:rPr lang="fr-FR" sz="2100" b="0" dirty="0">
                          <a:solidFill>
                            <a:schemeClr val="tx1"/>
                          </a:solidFill>
                        </a:rPr>
                        <a:t>2016</a:t>
                      </a:r>
                      <a:endParaRPr lang="fr-FR" sz="2100" b="0" dirty="0">
                        <a:solidFill>
                          <a:schemeClr val="tx1"/>
                        </a:solidFill>
                        <a:latin typeface="Cambria" panose="02040503050406030204" pitchFamily="18" charset="0"/>
                        <a:ea typeface="Cambria" panose="02040503050406030204" pitchFamily="18" charset="0"/>
                        <a:cs typeface="Calibri" pitchFamily="34" charset="0"/>
                      </a:endParaRPr>
                    </a:p>
                  </a:txBody>
                  <a:tcPr marL="91445" marR="91445" marT="45724" marB="45724"/>
                </a:tc>
                <a:tc>
                  <a:txBody>
                    <a:bodyPr/>
                    <a:lstStyle/>
                    <a:p>
                      <a:r>
                        <a:rPr lang="fr-FR" sz="2100" b="0" dirty="0">
                          <a:solidFill>
                            <a:schemeClr val="tx1"/>
                          </a:solidFill>
                        </a:rPr>
                        <a:t>- Création du Prix AIMF de la Femme Francophone</a:t>
                      </a:r>
                    </a:p>
                    <a:p>
                      <a:r>
                        <a:rPr lang="fr-FR" sz="2100" b="0" kern="1200" dirty="0">
                          <a:solidFill>
                            <a:schemeClr val="tx1"/>
                          </a:solidFill>
                          <a:latin typeface="+mn-lt"/>
                          <a:ea typeface="+mn-ea"/>
                          <a:cs typeface="+mn-cs"/>
                        </a:rPr>
                        <a:t>- Démarrage du projet « Femmes et Energie Durable au Cameroun »</a:t>
                      </a:r>
                    </a:p>
                  </a:txBody>
                  <a:tcPr marL="91445" marR="91445" marT="45724" marB="45724"/>
                </a:tc>
                <a:extLst>
                  <a:ext uri="{0D108BD9-81ED-4DB2-BD59-A6C34878D82A}">
                    <a16:rowId xmlns:a16="http://schemas.microsoft.com/office/drawing/2014/main" val="10002"/>
                  </a:ext>
                </a:extLst>
              </a:tr>
              <a:tr h="1629985">
                <a:tc>
                  <a:txBody>
                    <a:bodyPr/>
                    <a:lstStyle/>
                    <a:p>
                      <a:r>
                        <a:rPr lang="fr-FR" sz="2100" b="0" dirty="0">
                          <a:solidFill>
                            <a:schemeClr val="tx1"/>
                          </a:solidFill>
                        </a:rPr>
                        <a:t>2017</a:t>
                      </a:r>
                      <a:endParaRPr lang="fr-FR" sz="2100" b="0" dirty="0">
                        <a:solidFill>
                          <a:schemeClr val="tx1"/>
                        </a:solidFill>
                        <a:latin typeface="Cambria" panose="02040503050406030204" pitchFamily="18" charset="0"/>
                        <a:ea typeface="Cambria" panose="02040503050406030204" pitchFamily="18" charset="0"/>
                        <a:cs typeface="Calibri" pitchFamily="34" charset="0"/>
                      </a:endParaRPr>
                    </a:p>
                  </a:txBody>
                  <a:tcPr marL="91445" marR="91445" marT="45724" marB="45724"/>
                </a:tc>
                <a:tc>
                  <a:txBody>
                    <a:bodyPr/>
                    <a:lstStyle/>
                    <a:p>
                      <a:r>
                        <a:rPr lang="fr-FR" sz="2100" b="0" dirty="0">
                          <a:solidFill>
                            <a:schemeClr val="tx1"/>
                          </a:solidFill>
                        </a:rPr>
                        <a:t>-    Appui à la création du Réseau des Femmes Leader du Maghreb</a:t>
                      </a:r>
                    </a:p>
                    <a:p>
                      <a:pPr marL="285750" indent="-285750">
                        <a:buFontTx/>
                        <a:buChar char="-"/>
                      </a:pPr>
                      <a:r>
                        <a:rPr lang="fr-FR" sz="2100" b="0" dirty="0">
                          <a:solidFill>
                            <a:schemeClr val="tx1"/>
                          </a:solidFill>
                        </a:rPr>
                        <a:t>Signature du Partenariat AIMF – Fondation Bill &amp; Melinda Gates notamment sur le développement du Planning Familial</a:t>
                      </a:r>
                    </a:p>
                    <a:p>
                      <a:pPr marL="285750" indent="-285750">
                        <a:buFontTx/>
                        <a:buChar char="-"/>
                      </a:pPr>
                      <a:r>
                        <a:rPr lang="fr-FR" sz="2100" b="0" dirty="0">
                          <a:solidFill>
                            <a:schemeClr val="tx1"/>
                          </a:solidFill>
                        </a:rPr>
                        <a:t>Publication du Raisonnance sur la féminisation du pouvoir</a:t>
                      </a:r>
                      <a:endParaRPr lang="fr-FR" sz="2100" b="0" dirty="0">
                        <a:solidFill>
                          <a:schemeClr val="tx1"/>
                        </a:solidFill>
                        <a:latin typeface="Cambria" panose="02040503050406030204" pitchFamily="18" charset="0"/>
                        <a:ea typeface="Cambria" panose="02040503050406030204" pitchFamily="18" charset="0"/>
                        <a:cs typeface="Calibri" pitchFamily="34" charset="0"/>
                      </a:endParaRPr>
                    </a:p>
                  </a:txBody>
                  <a:tcPr marL="91445" marR="91445" marT="45724" marB="45724"/>
                </a:tc>
                <a:extLst>
                  <a:ext uri="{0D108BD9-81ED-4DB2-BD59-A6C34878D82A}">
                    <a16:rowId xmlns:a16="http://schemas.microsoft.com/office/drawing/2014/main" val="10003"/>
                  </a:ext>
                </a:extLst>
              </a:tr>
              <a:tr h="767329">
                <a:tc>
                  <a:txBody>
                    <a:bodyPr/>
                    <a:lstStyle/>
                    <a:p>
                      <a:r>
                        <a:rPr lang="fr-FR" sz="2100" b="0" dirty="0">
                          <a:solidFill>
                            <a:schemeClr val="tx1"/>
                          </a:solidFill>
                        </a:rPr>
                        <a:t>2020</a:t>
                      </a:r>
                      <a:endParaRPr lang="fr-FR" sz="2100" b="0" dirty="0">
                        <a:solidFill>
                          <a:schemeClr val="tx1"/>
                        </a:solidFill>
                        <a:latin typeface="Cambria" panose="02040503050406030204" pitchFamily="18" charset="0"/>
                        <a:ea typeface="Cambria" panose="02040503050406030204" pitchFamily="18" charset="0"/>
                        <a:cs typeface="Calibri" pitchFamily="34" charset="0"/>
                      </a:endParaRPr>
                    </a:p>
                  </a:txBody>
                  <a:tcPr marL="91445" marR="91445"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100" b="0" dirty="0">
                          <a:solidFill>
                            <a:schemeClr val="tx1"/>
                          </a:solidFill>
                        </a:rPr>
                        <a:t>Publication du guide d’intégration du genre dans les actions de développement des villes</a:t>
                      </a:r>
                      <a:endParaRPr lang="fr-FR" sz="2100" b="0" dirty="0">
                        <a:solidFill>
                          <a:schemeClr val="tx1"/>
                        </a:solidFill>
                        <a:latin typeface="Cambria" panose="02040503050406030204" pitchFamily="18" charset="0"/>
                        <a:ea typeface="Cambria" panose="02040503050406030204" pitchFamily="18" charset="0"/>
                        <a:cs typeface="Calibri" pitchFamily="34" charset="0"/>
                      </a:endParaRPr>
                    </a:p>
                  </a:txBody>
                  <a:tcPr marL="91445" marR="91445" marT="45724" marB="45724"/>
                </a:tc>
                <a:extLst>
                  <a:ext uri="{0D108BD9-81ED-4DB2-BD59-A6C34878D82A}">
                    <a16:rowId xmlns:a16="http://schemas.microsoft.com/office/drawing/2014/main" val="10004"/>
                  </a:ext>
                </a:extLst>
              </a:tr>
              <a:tr h="1249658">
                <a:tc>
                  <a:txBody>
                    <a:bodyPr/>
                    <a:lstStyle/>
                    <a:p>
                      <a:r>
                        <a:rPr lang="fr-FR" sz="2100" b="0" dirty="0">
                          <a:solidFill>
                            <a:schemeClr val="tx1"/>
                          </a:solidFill>
                        </a:rPr>
                        <a:t>2021</a:t>
                      </a:r>
                      <a:endParaRPr lang="fr-FR" sz="2100" b="0" dirty="0">
                        <a:solidFill>
                          <a:schemeClr val="tx1"/>
                        </a:solidFill>
                        <a:latin typeface="Cambria" panose="02040503050406030204" pitchFamily="18" charset="0"/>
                        <a:ea typeface="Cambria" panose="02040503050406030204" pitchFamily="18" charset="0"/>
                        <a:cs typeface="Calibri" pitchFamily="34" charset="0"/>
                      </a:endParaRPr>
                    </a:p>
                  </a:txBody>
                  <a:tcPr marL="91445" marR="91445" marT="45724" marB="45724"/>
                </a:tc>
                <a:tc>
                  <a:txBody>
                    <a:bodyPr/>
                    <a:lstStyle/>
                    <a:p>
                      <a:r>
                        <a:rPr lang="fr-FR" sz="2100" b="0" dirty="0">
                          <a:solidFill>
                            <a:schemeClr val="tx1"/>
                          </a:solidFill>
                        </a:rPr>
                        <a:t>Congrès de Kigali : Déclaration des Maires en Faveur de l’Egalité Femmes-Hommes et des Droits et Santé Sexuels et Reproductifs</a:t>
                      </a:r>
                    </a:p>
                    <a:p>
                      <a:r>
                        <a:rPr lang="fr-FR" sz="2100" b="0" baseline="0" dirty="0">
                          <a:solidFill>
                            <a:schemeClr val="tx1"/>
                          </a:solidFill>
                        </a:rPr>
                        <a:t>Publication du </a:t>
                      </a:r>
                      <a:r>
                        <a:rPr lang="fr-FR" sz="2100" b="0" baseline="0" dirty="0" err="1">
                          <a:solidFill>
                            <a:schemeClr val="tx1"/>
                          </a:solidFill>
                        </a:rPr>
                        <a:t>Raisonannce</a:t>
                      </a:r>
                      <a:r>
                        <a:rPr lang="fr-FR" sz="2100" b="0" baseline="0" dirty="0">
                          <a:solidFill>
                            <a:schemeClr val="tx1"/>
                          </a:solidFill>
                        </a:rPr>
                        <a:t> « Genre et Santé »</a:t>
                      </a:r>
                      <a:endParaRPr lang="fr-FR" sz="2100" b="0" baseline="0" dirty="0">
                        <a:solidFill>
                          <a:schemeClr val="tx1"/>
                        </a:solidFill>
                        <a:latin typeface="Cambria" panose="02040503050406030204" pitchFamily="18" charset="0"/>
                        <a:ea typeface="Cambria" panose="02040503050406030204" pitchFamily="18" charset="0"/>
                        <a:cs typeface="Calibri" pitchFamily="34" charset="0"/>
                      </a:endParaRPr>
                    </a:p>
                  </a:txBody>
                  <a:tcPr marL="91445" marR="91445" marT="45724" marB="45724"/>
                </a:tc>
                <a:extLst>
                  <a:ext uri="{0D108BD9-81ED-4DB2-BD59-A6C34878D82A}">
                    <a16:rowId xmlns:a16="http://schemas.microsoft.com/office/drawing/2014/main" val="10005"/>
                  </a:ext>
                </a:extLst>
              </a:tr>
              <a:tr h="921053">
                <a:tc>
                  <a:txBody>
                    <a:bodyPr/>
                    <a:lstStyle/>
                    <a:p>
                      <a:r>
                        <a:rPr lang="fr-FR" sz="2100" b="0" dirty="0">
                          <a:solidFill>
                            <a:schemeClr val="tx1"/>
                          </a:solidFill>
                        </a:rPr>
                        <a:t>2022</a:t>
                      </a:r>
                      <a:endParaRPr lang="fr-FR" sz="2100" b="0" dirty="0">
                        <a:solidFill>
                          <a:schemeClr val="tx1"/>
                        </a:solidFill>
                        <a:latin typeface="Cambria" panose="02040503050406030204" pitchFamily="18" charset="0"/>
                        <a:ea typeface="Cambria" panose="02040503050406030204" pitchFamily="18" charset="0"/>
                        <a:cs typeface="Calibri" pitchFamily="34" charset="0"/>
                      </a:endParaRPr>
                    </a:p>
                  </a:txBody>
                  <a:tcPr marL="91445" marR="91445" marT="45724" marB="45724"/>
                </a:tc>
                <a:tc>
                  <a:txBody>
                    <a:bodyPr/>
                    <a:lstStyle/>
                    <a:p>
                      <a:r>
                        <a:rPr lang="fr-FR" sz="2100" b="0" dirty="0">
                          <a:solidFill>
                            <a:schemeClr val="tx1"/>
                          </a:solidFill>
                        </a:rPr>
                        <a:t>Conception de l’Initiative pour le Renforcement de la Gouvernance Locale : partenariat avec la Ville de Genève </a:t>
                      </a:r>
                      <a:endParaRPr lang="fr-FR" sz="2100" b="0" baseline="0" dirty="0">
                        <a:solidFill>
                          <a:schemeClr val="tx1"/>
                        </a:solidFill>
                        <a:latin typeface="Cambria" panose="02040503050406030204" pitchFamily="18" charset="0"/>
                        <a:ea typeface="Cambria" panose="02040503050406030204" pitchFamily="18" charset="0"/>
                        <a:cs typeface="Calibri" pitchFamily="34" charset="0"/>
                      </a:endParaRPr>
                    </a:p>
                  </a:txBody>
                  <a:tcPr marL="91445" marR="91445" marT="45724" marB="45724"/>
                </a:tc>
                <a:extLst>
                  <a:ext uri="{0D108BD9-81ED-4DB2-BD59-A6C34878D82A}">
                    <a16:rowId xmlns:a16="http://schemas.microsoft.com/office/drawing/2014/main" val="3578778890"/>
                  </a:ext>
                </a:extLst>
              </a:tr>
            </a:tbl>
          </a:graphicData>
        </a:graphic>
      </p:graphicFrame>
    </p:spTree>
    <p:extLst>
      <p:ext uri="{BB962C8B-B14F-4D97-AF65-F5344CB8AC3E}">
        <p14:creationId xmlns:p14="http://schemas.microsoft.com/office/powerpoint/2010/main" val="1252539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CC3E9"/>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256098-7F45-398E-BD7A-2D50399105D6}"/>
              </a:ext>
            </a:extLst>
          </p:cNvPr>
          <p:cNvSpPr>
            <a:spLocks noGrp="1"/>
          </p:cNvSpPr>
          <p:nvPr>
            <p:ph type="ctrTitle"/>
          </p:nvPr>
        </p:nvSpPr>
        <p:spPr>
          <a:xfrm>
            <a:off x="1439681" y="4431453"/>
            <a:ext cx="9144000" cy="993197"/>
          </a:xfrm>
        </p:spPr>
        <p:txBody>
          <a:bodyPr>
            <a:normAutofit fontScale="90000"/>
          </a:bodyPr>
          <a:lstStyle/>
          <a:p>
            <a:r>
              <a:rPr lang="fr-FR" dirty="0">
                <a:solidFill>
                  <a:srgbClr val="18479E"/>
                </a:solidFill>
                <a:latin typeface="+mn-lt"/>
              </a:rPr>
              <a:t>Mise en œuvre opérationnelle</a:t>
            </a:r>
            <a:br>
              <a:rPr lang="fr-FR" dirty="0">
                <a:solidFill>
                  <a:srgbClr val="18479E"/>
                </a:solidFill>
                <a:latin typeface="+mn-lt"/>
              </a:rPr>
            </a:br>
            <a:br>
              <a:rPr lang="fr-FR" dirty="0">
                <a:solidFill>
                  <a:srgbClr val="18479E"/>
                </a:solidFill>
                <a:latin typeface="+mn-lt"/>
              </a:rPr>
            </a:br>
            <a:r>
              <a:rPr lang="fr-FR" i="1" dirty="0">
                <a:solidFill>
                  <a:srgbClr val="18479E"/>
                </a:solidFill>
                <a:latin typeface="+mn-lt"/>
              </a:rPr>
              <a:t>A l’échelle des CTD francophones </a:t>
            </a:r>
            <a:br>
              <a:rPr lang="fr-FR" i="1" dirty="0">
                <a:solidFill>
                  <a:srgbClr val="18479E"/>
                </a:solidFill>
                <a:latin typeface="+mn-lt"/>
              </a:rPr>
            </a:br>
            <a:br>
              <a:rPr lang="fr-FR" i="1" dirty="0">
                <a:solidFill>
                  <a:srgbClr val="18479E"/>
                </a:solidFill>
                <a:latin typeface="+mn-lt"/>
              </a:rPr>
            </a:br>
            <a:endParaRPr lang="fr-FR" dirty="0">
              <a:solidFill>
                <a:srgbClr val="18479E"/>
              </a:solidFill>
              <a:latin typeface="+mn-lt"/>
            </a:endParaRPr>
          </a:p>
        </p:txBody>
      </p:sp>
      <p:pic>
        <p:nvPicPr>
          <p:cNvPr id="4" name="Image 3">
            <a:extLst>
              <a:ext uri="{FF2B5EF4-FFF2-40B4-BE49-F238E27FC236}">
                <a16:creationId xmlns:a16="http://schemas.microsoft.com/office/drawing/2014/main" id="{6966713E-5B11-6E04-366C-283A2FB45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3200" y="4520353"/>
            <a:ext cx="1625600" cy="1625600"/>
          </a:xfrm>
          <a:prstGeom prst="rect">
            <a:avLst/>
          </a:prstGeom>
        </p:spPr>
      </p:pic>
      <p:pic>
        <p:nvPicPr>
          <p:cNvPr id="5" name="Image 4">
            <a:extLst>
              <a:ext uri="{FF2B5EF4-FFF2-40B4-BE49-F238E27FC236}">
                <a16:creationId xmlns:a16="http://schemas.microsoft.com/office/drawing/2014/main" id="{4D99239C-F381-3125-04F4-6F78A8238B1A}"/>
              </a:ext>
            </a:extLst>
          </p:cNvPr>
          <p:cNvPicPr>
            <a:picLocks noChangeAspect="1"/>
          </p:cNvPicPr>
          <p:nvPr/>
        </p:nvPicPr>
        <p:blipFill>
          <a:blip r:embed="rId3"/>
          <a:stretch>
            <a:fillRect/>
          </a:stretch>
        </p:blipFill>
        <p:spPr>
          <a:xfrm>
            <a:off x="3238500" y="4520353"/>
            <a:ext cx="1632636" cy="1625599"/>
          </a:xfrm>
          <a:prstGeom prst="rect">
            <a:avLst/>
          </a:prstGeom>
        </p:spPr>
      </p:pic>
      <p:pic>
        <p:nvPicPr>
          <p:cNvPr id="7" name="Image 6">
            <a:extLst>
              <a:ext uri="{FF2B5EF4-FFF2-40B4-BE49-F238E27FC236}">
                <a16:creationId xmlns:a16="http://schemas.microsoft.com/office/drawing/2014/main" id="{661D94F9-4FAD-8804-AA24-76D09DF297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0864" y="4520353"/>
            <a:ext cx="1625600" cy="1625600"/>
          </a:xfrm>
          <a:prstGeom prst="rect">
            <a:avLst/>
          </a:prstGeom>
        </p:spPr>
      </p:pic>
    </p:spTree>
    <p:extLst>
      <p:ext uri="{BB962C8B-B14F-4D97-AF65-F5344CB8AC3E}">
        <p14:creationId xmlns:p14="http://schemas.microsoft.com/office/powerpoint/2010/main" val="261252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4A9894-BF0B-3F2A-71FA-4A10F69FE4D4}"/>
              </a:ext>
            </a:extLst>
          </p:cNvPr>
          <p:cNvSpPr/>
          <p:nvPr/>
        </p:nvSpPr>
        <p:spPr>
          <a:xfrm>
            <a:off x="0" y="0"/>
            <a:ext cx="332509" cy="6858000"/>
          </a:xfrm>
          <a:prstGeom prst="rect">
            <a:avLst/>
          </a:prstGeom>
          <a:solidFill>
            <a:srgbClr val="2CC3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1">
            <a:extLst>
              <a:ext uri="{FF2B5EF4-FFF2-40B4-BE49-F238E27FC236}">
                <a16:creationId xmlns:a16="http://schemas.microsoft.com/office/drawing/2014/main" id="{15966ACC-7F0C-D798-CE34-CA6ECBF1B91C}"/>
              </a:ext>
            </a:extLst>
          </p:cNvPr>
          <p:cNvSpPr txBox="1">
            <a:spLocks/>
          </p:cNvSpPr>
          <p:nvPr/>
        </p:nvSpPr>
        <p:spPr>
          <a:xfrm>
            <a:off x="508000" y="182131"/>
            <a:ext cx="10409382" cy="7415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18479E"/>
                </a:solidFill>
                <a:latin typeface="+mn-lt"/>
              </a:rPr>
              <a:t>Femmes et Energie durable</a:t>
            </a:r>
          </a:p>
        </p:txBody>
      </p:sp>
      <p:sp>
        <p:nvSpPr>
          <p:cNvPr id="2" name="ZoneTexte 1">
            <a:extLst>
              <a:ext uri="{FF2B5EF4-FFF2-40B4-BE49-F238E27FC236}">
                <a16:creationId xmlns:a16="http://schemas.microsoft.com/office/drawing/2014/main" id="{83133D58-AE91-2ED6-14C9-E565284F1CA7}"/>
              </a:ext>
            </a:extLst>
          </p:cNvPr>
          <p:cNvSpPr txBox="1"/>
          <p:nvPr/>
        </p:nvSpPr>
        <p:spPr>
          <a:xfrm>
            <a:off x="665018" y="1031633"/>
            <a:ext cx="7493001" cy="5955476"/>
          </a:xfrm>
          <a:prstGeom prst="rect">
            <a:avLst/>
          </a:prstGeom>
          <a:noFill/>
        </p:spPr>
        <p:txBody>
          <a:bodyPr wrap="square" rtlCol="0">
            <a:spAutoFit/>
          </a:bodyPr>
          <a:lstStyle/>
          <a:p>
            <a:pPr marL="342900" indent="-342900">
              <a:spcAft>
                <a:spcPts val="600"/>
              </a:spcAft>
              <a:buFontTx/>
              <a:buChar char="-"/>
            </a:pPr>
            <a:r>
              <a:rPr lang="fr-FR" sz="2400" b="1" dirty="0"/>
              <a:t>Femmes et Energie Durable au Cameroun</a:t>
            </a:r>
          </a:p>
          <a:p>
            <a:pPr>
              <a:spcAft>
                <a:spcPts val="600"/>
              </a:spcAft>
            </a:pPr>
            <a:r>
              <a:rPr lang="fr-FR" sz="2250" dirty="0"/>
              <a:t>Initiative du </a:t>
            </a:r>
            <a:r>
              <a:rPr lang="fr-FR" sz="2250" b="1" dirty="0"/>
              <a:t>Ministre de l’Habitat et du Développement Urbain, Madame </a:t>
            </a:r>
            <a:r>
              <a:rPr lang="fr-FR" sz="2250" b="1" i="0" dirty="0">
                <a:solidFill>
                  <a:srgbClr val="202124"/>
                </a:solidFill>
                <a:effectLst/>
                <a:latin typeface="Google Sans"/>
              </a:rPr>
              <a:t>Célestine </a:t>
            </a:r>
            <a:r>
              <a:rPr lang="fr-FR" sz="2250" b="1" i="0" dirty="0" err="1">
                <a:solidFill>
                  <a:srgbClr val="202124"/>
                </a:solidFill>
                <a:effectLst/>
                <a:latin typeface="Google Sans"/>
              </a:rPr>
              <a:t>Ketcha</a:t>
            </a:r>
            <a:r>
              <a:rPr lang="fr-FR" sz="2250" b="1" i="0" dirty="0">
                <a:solidFill>
                  <a:srgbClr val="202124"/>
                </a:solidFill>
                <a:effectLst/>
                <a:latin typeface="Google Sans"/>
              </a:rPr>
              <a:t> </a:t>
            </a:r>
            <a:r>
              <a:rPr lang="fr-FR" sz="2250" b="1" i="0" dirty="0" err="1">
                <a:solidFill>
                  <a:srgbClr val="202124"/>
                </a:solidFill>
                <a:effectLst/>
                <a:latin typeface="Google Sans"/>
              </a:rPr>
              <a:t>Courtès</a:t>
            </a:r>
            <a:r>
              <a:rPr lang="fr-FR" sz="2250" dirty="0">
                <a:solidFill>
                  <a:srgbClr val="202124"/>
                </a:solidFill>
                <a:latin typeface="Google Sans"/>
              </a:rPr>
              <a:t>, </a:t>
            </a:r>
            <a:r>
              <a:rPr lang="fr-FR" sz="2250" b="0" i="0" dirty="0">
                <a:solidFill>
                  <a:srgbClr val="202124"/>
                </a:solidFill>
                <a:effectLst/>
                <a:latin typeface="Google Sans"/>
              </a:rPr>
              <a:t>lorsqu’elle était </a:t>
            </a:r>
            <a:r>
              <a:rPr lang="fr-FR" sz="2250" i="0" dirty="0">
                <a:solidFill>
                  <a:srgbClr val="202124"/>
                </a:solidFill>
                <a:effectLst/>
                <a:latin typeface="Google Sans"/>
              </a:rPr>
              <a:t>Maire de </a:t>
            </a:r>
            <a:r>
              <a:rPr lang="fr-FR" sz="2250" i="0" dirty="0" err="1">
                <a:solidFill>
                  <a:srgbClr val="202124"/>
                </a:solidFill>
                <a:effectLst/>
                <a:latin typeface="Google Sans"/>
              </a:rPr>
              <a:t>Bangangté</a:t>
            </a:r>
            <a:r>
              <a:rPr lang="fr-FR" sz="2250" i="0" dirty="0">
                <a:solidFill>
                  <a:srgbClr val="202124"/>
                </a:solidFill>
                <a:effectLst/>
                <a:latin typeface="Google Sans"/>
              </a:rPr>
              <a:t> (Présidente d’Honneur du REFELA-CAM)</a:t>
            </a:r>
            <a:r>
              <a:rPr lang="fr-FR" sz="2250" b="0" i="0" dirty="0">
                <a:solidFill>
                  <a:srgbClr val="202124"/>
                </a:solidFill>
                <a:effectLst/>
                <a:latin typeface="Google Sans"/>
              </a:rPr>
              <a:t>.</a:t>
            </a:r>
          </a:p>
          <a:p>
            <a:pPr>
              <a:spcAft>
                <a:spcPts val="600"/>
              </a:spcAft>
            </a:pPr>
            <a:r>
              <a:rPr lang="fr-FR" sz="2250" dirty="0"/>
              <a:t>2016 – 2025 : </a:t>
            </a:r>
            <a:r>
              <a:rPr lang="fr-FR" sz="2250" b="1" dirty="0"/>
              <a:t>15 Communes </a:t>
            </a:r>
            <a:r>
              <a:rPr lang="fr-FR" sz="2250" dirty="0"/>
              <a:t>pilotes, </a:t>
            </a:r>
            <a:r>
              <a:rPr lang="fr-FR" sz="2250" b="1" dirty="0"/>
              <a:t>4M€</a:t>
            </a:r>
          </a:p>
          <a:p>
            <a:pPr>
              <a:spcAft>
                <a:spcPts val="600"/>
              </a:spcAft>
            </a:pPr>
            <a:r>
              <a:rPr lang="fr-FR" sz="2250" dirty="0"/>
              <a:t>Gouvernance : </a:t>
            </a:r>
            <a:r>
              <a:rPr lang="fr-FR" sz="2250" b="1" dirty="0"/>
              <a:t>pilotage REFELA-CAM et femmes Maires</a:t>
            </a:r>
          </a:p>
          <a:p>
            <a:pPr>
              <a:spcAft>
                <a:spcPts val="600"/>
              </a:spcAft>
            </a:pPr>
            <a:r>
              <a:rPr lang="fr-FR" sz="2250" dirty="0"/>
              <a:t>Cofinancement entre </a:t>
            </a:r>
            <a:r>
              <a:rPr lang="fr-FR" sz="2250" b="1" dirty="0"/>
              <a:t>l’Etat du Cameroun</a:t>
            </a:r>
            <a:r>
              <a:rPr lang="fr-FR" sz="2250" dirty="0"/>
              <a:t> (MINDHU, MINEE, FEICOM), </a:t>
            </a:r>
            <a:r>
              <a:rPr lang="fr-FR" sz="2250" b="1" dirty="0"/>
              <a:t>Communes</a:t>
            </a:r>
            <a:r>
              <a:rPr lang="fr-FR" sz="2250" dirty="0"/>
              <a:t> et </a:t>
            </a:r>
            <a:r>
              <a:rPr lang="fr-FR" sz="2250" b="1" dirty="0"/>
              <a:t>PTF</a:t>
            </a:r>
            <a:r>
              <a:rPr lang="fr-FR" sz="2250" dirty="0"/>
              <a:t> (AIMF, ADEME, VEOLIA, FFEM)</a:t>
            </a:r>
          </a:p>
          <a:p>
            <a:pPr>
              <a:spcAft>
                <a:spcPts val="600"/>
              </a:spcAft>
            </a:pPr>
            <a:endParaRPr lang="fr-FR" sz="2250" dirty="0"/>
          </a:p>
          <a:p>
            <a:pPr>
              <a:spcAft>
                <a:spcPts val="600"/>
              </a:spcAft>
            </a:pPr>
            <a:r>
              <a:rPr lang="fr-FR" sz="2250" dirty="0"/>
              <a:t>- </a:t>
            </a:r>
            <a:r>
              <a:rPr lang="fr-FR" sz="2250" b="1" dirty="0"/>
              <a:t>Eclairage public </a:t>
            </a:r>
            <a:r>
              <a:rPr lang="fr-FR" sz="2250" dirty="0"/>
              <a:t>: sécurité des femmes, activités économiques, commerciales et socio-culturelles.</a:t>
            </a:r>
          </a:p>
          <a:p>
            <a:pPr>
              <a:spcAft>
                <a:spcPts val="600"/>
              </a:spcAft>
            </a:pPr>
            <a:r>
              <a:rPr lang="fr-FR" sz="2250" dirty="0"/>
              <a:t>- </a:t>
            </a:r>
            <a:r>
              <a:rPr lang="fr-FR" sz="2250" b="1" dirty="0"/>
              <a:t>Electrification des équipements publics </a:t>
            </a:r>
            <a:r>
              <a:rPr lang="fr-FR" sz="2250" dirty="0"/>
              <a:t>: maternités; hôtels de ville; espaces jeunes; pompage solaire.</a:t>
            </a:r>
          </a:p>
          <a:p>
            <a:pPr>
              <a:spcAft>
                <a:spcPts val="600"/>
              </a:spcAft>
            </a:pPr>
            <a:r>
              <a:rPr lang="fr-FR" sz="2250" dirty="0"/>
              <a:t>- </a:t>
            </a:r>
            <a:r>
              <a:rPr lang="fr-FR" sz="2250" b="1" dirty="0"/>
              <a:t>Mini-réseaux d’électricité en site isolé </a:t>
            </a:r>
            <a:r>
              <a:rPr lang="fr-FR" sz="2250" dirty="0"/>
              <a:t>: accès, emplois créés, suivi communautaire. </a:t>
            </a:r>
          </a:p>
        </p:txBody>
      </p:sp>
      <p:pic>
        <p:nvPicPr>
          <p:cNvPr id="12" name="Image 11">
            <a:extLst>
              <a:ext uri="{FF2B5EF4-FFF2-40B4-BE49-F238E27FC236}">
                <a16:creationId xmlns:a16="http://schemas.microsoft.com/office/drawing/2014/main" id="{96AA9108-7D41-4279-07F6-7997C808E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8019" y="-2618"/>
            <a:ext cx="3853511" cy="2569007"/>
          </a:xfrm>
          <a:prstGeom prst="rect">
            <a:avLst/>
          </a:prstGeom>
        </p:spPr>
      </p:pic>
      <p:pic>
        <p:nvPicPr>
          <p:cNvPr id="14" name="Image 13" descr="C:\Users\ccourtes\AppData\Local\Microsoft\Windows\INetCache\Content.Word\IMG-20171004-WA0006.jpg">
            <a:extLst>
              <a:ext uri="{FF2B5EF4-FFF2-40B4-BE49-F238E27FC236}">
                <a16:creationId xmlns:a16="http://schemas.microsoft.com/office/drawing/2014/main" id="{A0826DFE-95A9-7CA0-1106-35A49188DD19}"/>
              </a:ext>
            </a:extLst>
          </p:cNvPr>
          <p:cNvPicPr/>
          <p:nvPr/>
        </p:nvPicPr>
        <p:blipFill rotWithShape="1">
          <a:blip r:embed="rId3" cstate="print">
            <a:extLst>
              <a:ext uri="{28A0092B-C50C-407E-A947-70E740481C1C}">
                <a14:useLocalDpi xmlns:a14="http://schemas.microsoft.com/office/drawing/2010/main" val="0"/>
              </a:ext>
            </a:extLst>
          </a:blip>
          <a:srcRect l="18600" r="17576"/>
          <a:stretch/>
        </p:blipFill>
        <p:spPr bwMode="auto">
          <a:xfrm>
            <a:off x="7986527" y="2674385"/>
            <a:ext cx="1904197" cy="1200836"/>
          </a:xfrm>
          <a:prstGeom prst="rect">
            <a:avLst/>
          </a:prstGeom>
          <a:noFill/>
          <a:ln>
            <a:noFill/>
          </a:ln>
          <a:extLst>
            <a:ext uri="{53640926-AAD7-44D8-BBD7-CCE9431645EC}">
              <a14:shadowObscured xmlns:a14="http://schemas.microsoft.com/office/drawing/2010/main"/>
            </a:ext>
          </a:extLst>
        </p:spPr>
      </p:pic>
      <p:pic>
        <p:nvPicPr>
          <p:cNvPr id="16" name="Image 15">
            <a:extLst>
              <a:ext uri="{FF2B5EF4-FFF2-40B4-BE49-F238E27FC236}">
                <a16:creationId xmlns:a16="http://schemas.microsoft.com/office/drawing/2014/main" id="{F850D7C3-81EF-AD9F-1033-37F8B486E9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4038" y="3874958"/>
            <a:ext cx="1926765" cy="1200836"/>
          </a:xfrm>
          <a:prstGeom prst="rect">
            <a:avLst/>
          </a:prstGeom>
        </p:spPr>
      </p:pic>
      <p:pic>
        <p:nvPicPr>
          <p:cNvPr id="20" name="Image 19">
            <a:extLst>
              <a:ext uri="{FF2B5EF4-FFF2-40B4-BE49-F238E27FC236}">
                <a16:creationId xmlns:a16="http://schemas.microsoft.com/office/drawing/2014/main" id="{D53BF8BB-9158-AC6E-F017-B8E1AC40AD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6465" y="2641704"/>
            <a:ext cx="1361834" cy="1361834"/>
          </a:xfrm>
          <a:prstGeom prst="rect">
            <a:avLst/>
          </a:prstGeom>
        </p:spPr>
      </p:pic>
      <p:pic>
        <p:nvPicPr>
          <p:cNvPr id="22" name="Image 21">
            <a:extLst>
              <a:ext uri="{FF2B5EF4-FFF2-40B4-BE49-F238E27FC236}">
                <a16:creationId xmlns:a16="http://schemas.microsoft.com/office/drawing/2014/main" id="{1FED1CF5-DF7B-94BE-EB7C-507B1270C0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40029" y="3991764"/>
            <a:ext cx="1154706" cy="1154706"/>
          </a:xfrm>
          <a:prstGeom prst="rect">
            <a:avLst/>
          </a:prstGeom>
        </p:spPr>
      </p:pic>
      <p:pic>
        <p:nvPicPr>
          <p:cNvPr id="23" name="Image 22">
            <a:extLst>
              <a:ext uri="{FF2B5EF4-FFF2-40B4-BE49-F238E27FC236}">
                <a16:creationId xmlns:a16="http://schemas.microsoft.com/office/drawing/2014/main" id="{C9209C9E-8158-DD53-D80D-D19BE23139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22617" y="5104926"/>
            <a:ext cx="984766" cy="832027"/>
          </a:xfrm>
          <a:prstGeom prst="rect">
            <a:avLst/>
          </a:prstGeom>
        </p:spPr>
      </p:pic>
      <p:pic>
        <p:nvPicPr>
          <p:cNvPr id="25" name="Image 24">
            <a:extLst>
              <a:ext uri="{FF2B5EF4-FFF2-40B4-BE49-F238E27FC236}">
                <a16:creationId xmlns:a16="http://schemas.microsoft.com/office/drawing/2014/main" id="{60889CFB-1036-A4D7-C18A-59F9C57C04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17797" y="5229935"/>
            <a:ext cx="2050961" cy="1006253"/>
          </a:xfrm>
          <a:prstGeom prst="rect">
            <a:avLst/>
          </a:prstGeom>
        </p:spPr>
      </p:pic>
      <p:pic>
        <p:nvPicPr>
          <p:cNvPr id="26" name="Image 25" descr="F:\logo veolia.jpg">
            <a:extLst>
              <a:ext uri="{FF2B5EF4-FFF2-40B4-BE49-F238E27FC236}">
                <a16:creationId xmlns:a16="http://schemas.microsoft.com/office/drawing/2014/main" id="{08AE1AC6-F9D0-1461-FEAD-DBDA64672711}"/>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58019" y="5993073"/>
            <a:ext cx="1561215" cy="781600"/>
          </a:xfrm>
          <a:prstGeom prst="rect">
            <a:avLst/>
          </a:prstGeom>
          <a:noFill/>
          <a:ln>
            <a:noFill/>
          </a:ln>
        </p:spPr>
      </p:pic>
      <p:pic>
        <p:nvPicPr>
          <p:cNvPr id="27" name="Image 26">
            <a:extLst>
              <a:ext uri="{FF2B5EF4-FFF2-40B4-BE49-F238E27FC236}">
                <a16:creationId xmlns:a16="http://schemas.microsoft.com/office/drawing/2014/main" id="{78E6A2BF-660E-14D2-09CD-FD4BCE1A89D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66006" y="6218726"/>
            <a:ext cx="2502752" cy="569537"/>
          </a:xfrm>
          <a:prstGeom prst="rect">
            <a:avLst/>
          </a:prstGeom>
        </p:spPr>
      </p:pic>
      <p:pic>
        <p:nvPicPr>
          <p:cNvPr id="6" name="Image 5">
            <a:extLst>
              <a:ext uri="{FF2B5EF4-FFF2-40B4-BE49-F238E27FC236}">
                <a16:creationId xmlns:a16="http://schemas.microsoft.com/office/drawing/2014/main" id="{7AA4A4B1-6C7F-6ED3-D3E8-CF512EF0B61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75878" y="857009"/>
            <a:ext cx="704138" cy="704138"/>
          </a:xfrm>
          <a:prstGeom prst="rect">
            <a:avLst/>
          </a:prstGeom>
        </p:spPr>
      </p:pic>
      <p:pic>
        <p:nvPicPr>
          <p:cNvPr id="8" name="Image 7">
            <a:extLst>
              <a:ext uri="{FF2B5EF4-FFF2-40B4-BE49-F238E27FC236}">
                <a16:creationId xmlns:a16="http://schemas.microsoft.com/office/drawing/2014/main" id="{1A9E092D-FBB8-EF7D-4934-11DEB9AACD2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75878" y="134908"/>
            <a:ext cx="704138" cy="704138"/>
          </a:xfrm>
          <a:prstGeom prst="rect">
            <a:avLst/>
          </a:prstGeom>
        </p:spPr>
      </p:pic>
    </p:spTree>
    <p:extLst>
      <p:ext uri="{BB962C8B-B14F-4D97-AF65-F5344CB8AC3E}">
        <p14:creationId xmlns:p14="http://schemas.microsoft.com/office/powerpoint/2010/main" val="655599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4A9894-BF0B-3F2A-71FA-4A10F69FE4D4}"/>
              </a:ext>
            </a:extLst>
          </p:cNvPr>
          <p:cNvSpPr/>
          <p:nvPr/>
        </p:nvSpPr>
        <p:spPr>
          <a:xfrm>
            <a:off x="0" y="0"/>
            <a:ext cx="332509" cy="6858000"/>
          </a:xfrm>
          <a:prstGeom prst="rect">
            <a:avLst/>
          </a:prstGeom>
          <a:solidFill>
            <a:srgbClr val="2CC3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1">
            <a:extLst>
              <a:ext uri="{FF2B5EF4-FFF2-40B4-BE49-F238E27FC236}">
                <a16:creationId xmlns:a16="http://schemas.microsoft.com/office/drawing/2014/main" id="{15966ACC-7F0C-D798-CE34-CA6ECBF1B91C}"/>
              </a:ext>
            </a:extLst>
          </p:cNvPr>
          <p:cNvSpPr txBox="1">
            <a:spLocks/>
          </p:cNvSpPr>
          <p:nvPr/>
        </p:nvSpPr>
        <p:spPr>
          <a:xfrm>
            <a:off x="508000" y="182131"/>
            <a:ext cx="10409382" cy="7415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18479E"/>
                </a:solidFill>
                <a:latin typeface="+mn-lt"/>
              </a:rPr>
              <a:t>Eau et Assainissement sensible au genre</a:t>
            </a:r>
          </a:p>
        </p:txBody>
      </p:sp>
      <p:sp>
        <p:nvSpPr>
          <p:cNvPr id="2" name="ZoneTexte 1">
            <a:extLst>
              <a:ext uri="{FF2B5EF4-FFF2-40B4-BE49-F238E27FC236}">
                <a16:creationId xmlns:a16="http://schemas.microsoft.com/office/drawing/2014/main" id="{CF16D43F-245C-8B36-093D-B61F08C8FE14}"/>
              </a:ext>
            </a:extLst>
          </p:cNvPr>
          <p:cNvSpPr txBox="1"/>
          <p:nvPr/>
        </p:nvSpPr>
        <p:spPr>
          <a:xfrm>
            <a:off x="665018" y="917684"/>
            <a:ext cx="7967161" cy="5509200"/>
          </a:xfrm>
          <a:prstGeom prst="rect">
            <a:avLst/>
          </a:prstGeom>
          <a:noFill/>
        </p:spPr>
        <p:txBody>
          <a:bodyPr wrap="square" rtlCol="0">
            <a:spAutoFit/>
          </a:bodyPr>
          <a:lstStyle/>
          <a:p>
            <a:pPr marL="342900" indent="-342900">
              <a:spcAft>
                <a:spcPts val="600"/>
              </a:spcAft>
              <a:buFontTx/>
              <a:buChar char="-"/>
            </a:pPr>
            <a:r>
              <a:rPr lang="fr-FR" sz="2400" b="1" dirty="0"/>
              <a:t>Accès à l’eau et à l’assainissement</a:t>
            </a:r>
          </a:p>
          <a:p>
            <a:pPr>
              <a:spcAft>
                <a:spcPts val="600"/>
              </a:spcAft>
            </a:pPr>
            <a:r>
              <a:rPr lang="fr-FR" sz="2400" b="1" dirty="0"/>
              <a:t>10M€ en 5 ans </a:t>
            </a:r>
            <a:r>
              <a:rPr lang="fr-FR" sz="2400" dirty="0"/>
              <a:t>sur des projets incluant un impact « genre ». </a:t>
            </a:r>
          </a:p>
          <a:p>
            <a:pPr>
              <a:spcAft>
                <a:spcPts val="600"/>
              </a:spcAft>
            </a:pPr>
            <a:endParaRPr lang="fr-FR" sz="2400" dirty="0"/>
          </a:p>
          <a:p>
            <a:pPr>
              <a:spcAft>
                <a:spcPts val="600"/>
              </a:spcAft>
            </a:pPr>
            <a:r>
              <a:rPr lang="fr-FR" sz="2400" dirty="0"/>
              <a:t>- Favoriser </a:t>
            </a:r>
            <a:r>
              <a:rPr lang="fr-FR" sz="2400" b="1" dirty="0"/>
              <a:t>l’accès</a:t>
            </a:r>
            <a:r>
              <a:rPr lang="fr-FR" sz="2400" dirty="0"/>
              <a:t> des ménages populaires, notamment en milieu scolaire, quartiers précaires et péri-urbain. </a:t>
            </a:r>
          </a:p>
          <a:p>
            <a:pPr>
              <a:spcAft>
                <a:spcPts val="600"/>
              </a:spcAft>
            </a:pPr>
            <a:r>
              <a:rPr lang="fr-FR" sz="2400" i="1" dirty="0"/>
              <a:t>Libérer de la </a:t>
            </a:r>
            <a:r>
              <a:rPr lang="fr-FR" sz="2400" b="1" i="1" dirty="0"/>
              <a:t>corvée d’eau</a:t>
            </a:r>
            <a:r>
              <a:rPr lang="fr-FR" sz="2400" i="1" dirty="0"/>
              <a:t>; </a:t>
            </a:r>
            <a:r>
              <a:rPr lang="fr-FR" sz="2400" b="1" i="1" dirty="0"/>
              <a:t>Scolarisation</a:t>
            </a:r>
            <a:r>
              <a:rPr lang="fr-FR" sz="2400" i="1" dirty="0"/>
              <a:t> des filles</a:t>
            </a:r>
          </a:p>
          <a:p>
            <a:pPr>
              <a:spcAft>
                <a:spcPts val="600"/>
              </a:spcAft>
            </a:pPr>
            <a:r>
              <a:rPr lang="fr-FR" sz="2400" dirty="0"/>
              <a:t>- </a:t>
            </a:r>
            <a:r>
              <a:rPr lang="fr-FR" sz="2400" b="1" dirty="0"/>
              <a:t>Adapter</a:t>
            </a:r>
            <a:r>
              <a:rPr lang="fr-FR" sz="2400" dirty="0"/>
              <a:t> les ouvrages : sécurité, accessibilité, accueil, propreté, gestion adéquate sous contrôle municipal. </a:t>
            </a:r>
          </a:p>
          <a:p>
            <a:pPr>
              <a:spcAft>
                <a:spcPts val="600"/>
              </a:spcAft>
            </a:pPr>
            <a:r>
              <a:rPr lang="fr-FR" sz="2400" dirty="0"/>
              <a:t>- </a:t>
            </a:r>
            <a:r>
              <a:rPr lang="fr-FR" sz="2400" b="1" dirty="0"/>
              <a:t>Opportunités</a:t>
            </a:r>
            <a:r>
              <a:rPr lang="fr-FR" sz="2400" dirty="0"/>
              <a:t> d’emplois pour les femmes.</a:t>
            </a:r>
          </a:p>
          <a:p>
            <a:pPr>
              <a:spcAft>
                <a:spcPts val="600"/>
              </a:spcAft>
            </a:pPr>
            <a:r>
              <a:rPr lang="fr-FR" sz="2400" dirty="0"/>
              <a:t>- </a:t>
            </a:r>
            <a:r>
              <a:rPr lang="fr-FR" sz="2400" b="1" dirty="0"/>
              <a:t>Participation</a:t>
            </a:r>
            <a:r>
              <a:rPr lang="fr-FR" sz="2400" dirty="0"/>
              <a:t> à la conception et leadership dans la mise en œuvre.</a:t>
            </a:r>
          </a:p>
          <a:p>
            <a:pPr>
              <a:spcAft>
                <a:spcPts val="600"/>
              </a:spcAft>
            </a:pPr>
            <a:r>
              <a:rPr lang="fr-FR" sz="2400" dirty="0"/>
              <a:t>- </a:t>
            </a:r>
            <a:r>
              <a:rPr lang="fr-FR" sz="2400" b="1" dirty="0"/>
              <a:t>Stratégies inclusives </a:t>
            </a:r>
            <a:r>
              <a:rPr lang="fr-FR" sz="2400" dirty="0"/>
              <a:t>d’assainissement à l’échelle de la ville (</a:t>
            </a:r>
            <a:r>
              <a:rPr lang="fr-FR" sz="2400" i="1" dirty="0"/>
              <a:t>soutenu par la Fondation Bill &amp; Melinda Gates</a:t>
            </a:r>
            <a:r>
              <a:rPr lang="fr-FR" sz="2400" dirty="0"/>
              <a:t>).</a:t>
            </a:r>
          </a:p>
        </p:txBody>
      </p:sp>
      <p:pic>
        <p:nvPicPr>
          <p:cNvPr id="6" name="Image 5">
            <a:extLst>
              <a:ext uri="{FF2B5EF4-FFF2-40B4-BE49-F238E27FC236}">
                <a16:creationId xmlns:a16="http://schemas.microsoft.com/office/drawing/2014/main" id="{F9DCAEB2-F909-7A2A-0E79-82DD1FADD0FC}"/>
              </a:ext>
            </a:extLst>
          </p:cNvPr>
          <p:cNvPicPr>
            <a:picLocks noChangeAspect="1"/>
          </p:cNvPicPr>
          <p:nvPr/>
        </p:nvPicPr>
        <p:blipFill>
          <a:blip r:embed="rId3"/>
          <a:stretch>
            <a:fillRect/>
          </a:stretch>
        </p:blipFill>
        <p:spPr>
          <a:xfrm>
            <a:off x="8636000" y="917684"/>
            <a:ext cx="3417455" cy="2276079"/>
          </a:xfrm>
          <a:prstGeom prst="rect">
            <a:avLst/>
          </a:prstGeom>
        </p:spPr>
      </p:pic>
      <p:pic>
        <p:nvPicPr>
          <p:cNvPr id="8" name="Image 7">
            <a:extLst>
              <a:ext uri="{FF2B5EF4-FFF2-40B4-BE49-F238E27FC236}">
                <a16:creationId xmlns:a16="http://schemas.microsoft.com/office/drawing/2014/main" id="{1F96A3F0-08D7-5A4C-9026-876A14B256A9}"/>
              </a:ext>
            </a:extLst>
          </p:cNvPr>
          <p:cNvPicPr>
            <a:picLocks noChangeAspect="1"/>
          </p:cNvPicPr>
          <p:nvPr/>
        </p:nvPicPr>
        <p:blipFill>
          <a:blip r:embed="rId4"/>
          <a:stretch>
            <a:fillRect/>
          </a:stretch>
        </p:blipFill>
        <p:spPr>
          <a:xfrm>
            <a:off x="8632179" y="3016327"/>
            <a:ext cx="3421276" cy="2276079"/>
          </a:xfrm>
          <a:prstGeom prst="rect">
            <a:avLst/>
          </a:prstGeom>
        </p:spPr>
      </p:pic>
      <p:pic>
        <p:nvPicPr>
          <p:cNvPr id="10" name="Image 9">
            <a:extLst>
              <a:ext uri="{FF2B5EF4-FFF2-40B4-BE49-F238E27FC236}">
                <a16:creationId xmlns:a16="http://schemas.microsoft.com/office/drawing/2014/main" id="{9FA44D23-2D13-4726-A756-40649F22DF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2179" y="5114969"/>
            <a:ext cx="3421276" cy="2238047"/>
          </a:xfrm>
          <a:prstGeom prst="rect">
            <a:avLst/>
          </a:prstGeom>
        </p:spPr>
      </p:pic>
      <p:pic>
        <p:nvPicPr>
          <p:cNvPr id="9" name="Image 8">
            <a:extLst>
              <a:ext uri="{FF2B5EF4-FFF2-40B4-BE49-F238E27FC236}">
                <a16:creationId xmlns:a16="http://schemas.microsoft.com/office/drawing/2014/main" id="{2349C287-A7D5-BF21-6983-89CAE66B80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90748" y="123678"/>
            <a:ext cx="704137" cy="704137"/>
          </a:xfrm>
          <a:prstGeom prst="rect">
            <a:avLst/>
          </a:prstGeom>
        </p:spPr>
      </p:pic>
      <p:pic>
        <p:nvPicPr>
          <p:cNvPr id="12" name="Image 11">
            <a:extLst>
              <a:ext uri="{FF2B5EF4-FFF2-40B4-BE49-F238E27FC236}">
                <a16:creationId xmlns:a16="http://schemas.microsoft.com/office/drawing/2014/main" id="{A8745CB2-32F4-0E8D-0936-6D6E458BE8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82528" y="123678"/>
            <a:ext cx="704137" cy="704137"/>
          </a:xfrm>
          <a:prstGeom prst="rect">
            <a:avLst/>
          </a:prstGeom>
        </p:spPr>
      </p:pic>
      <p:pic>
        <p:nvPicPr>
          <p:cNvPr id="14" name="Image 13">
            <a:extLst>
              <a:ext uri="{FF2B5EF4-FFF2-40B4-BE49-F238E27FC236}">
                <a16:creationId xmlns:a16="http://schemas.microsoft.com/office/drawing/2014/main" id="{51EAF1CA-AA45-88F8-8BB1-535FA9686C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68755" y="123678"/>
            <a:ext cx="704137" cy="704137"/>
          </a:xfrm>
          <a:prstGeom prst="rect">
            <a:avLst/>
          </a:prstGeom>
        </p:spPr>
      </p:pic>
    </p:spTree>
    <p:extLst>
      <p:ext uri="{BB962C8B-B14F-4D97-AF65-F5344CB8AC3E}">
        <p14:creationId xmlns:p14="http://schemas.microsoft.com/office/powerpoint/2010/main" val="3773880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6">
            <a:extLst>
              <a:ext uri="{FF2B5EF4-FFF2-40B4-BE49-F238E27FC236}">
                <a16:creationId xmlns:a16="http://schemas.microsoft.com/office/drawing/2014/main" id="{B50A7EA2-319B-1AB2-4007-7F21770783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9432" y="4787863"/>
            <a:ext cx="2830461" cy="2019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94A9894-BF0B-3F2A-71FA-4A10F69FE4D4}"/>
              </a:ext>
            </a:extLst>
          </p:cNvPr>
          <p:cNvSpPr/>
          <p:nvPr/>
        </p:nvSpPr>
        <p:spPr>
          <a:xfrm>
            <a:off x="0" y="0"/>
            <a:ext cx="332509" cy="6858000"/>
          </a:xfrm>
          <a:prstGeom prst="rect">
            <a:avLst/>
          </a:prstGeom>
          <a:solidFill>
            <a:srgbClr val="2CC3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1">
            <a:extLst>
              <a:ext uri="{FF2B5EF4-FFF2-40B4-BE49-F238E27FC236}">
                <a16:creationId xmlns:a16="http://schemas.microsoft.com/office/drawing/2014/main" id="{15966ACC-7F0C-D798-CE34-CA6ECBF1B91C}"/>
              </a:ext>
            </a:extLst>
          </p:cNvPr>
          <p:cNvSpPr txBox="1">
            <a:spLocks/>
          </p:cNvSpPr>
          <p:nvPr/>
        </p:nvSpPr>
        <p:spPr>
          <a:xfrm>
            <a:off x="508000" y="182131"/>
            <a:ext cx="10409382" cy="7415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solidFill>
                  <a:srgbClr val="18479E"/>
                </a:solidFill>
                <a:latin typeface="+mn-lt"/>
              </a:rPr>
              <a:t>Santé sexuelle et VBG</a:t>
            </a:r>
          </a:p>
        </p:txBody>
      </p:sp>
      <p:sp>
        <p:nvSpPr>
          <p:cNvPr id="2" name="ZoneTexte 1">
            <a:extLst>
              <a:ext uri="{FF2B5EF4-FFF2-40B4-BE49-F238E27FC236}">
                <a16:creationId xmlns:a16="http://schemas.microsoft.com/office/drawing/2014/main" id="{17DFC217-B045-15D6-8CA1-B5538418DC8B}"/>
              </a:ext>
            </a:extLst>
          </p:cNvPr>
          <p:cNvSpPr txBox="1"/>
          <p:nvPr/>
        </p:nvSpPr>
        <p:spPr>
          <a:xfrm>
            <a:off x="665019" y="1031632"/>
            <a:ext cx="7108597" cy="5601533"/>
          </a:xfrm>
          <a:prstGeom prst="rect">
            <a:avLst/>
          </a:prstGeom>
          <a:noFill/>
        </p:spPr>
        <p:txBody>
          <a:bodyPr wrap="square" rtlCol="0">
            <a:spAutoFit/>
          </a:bodyPr>
          <a:lstStyle/>
          <a:p>
            <a:pPr>
              <a:spcAft>
                <a:spcPts val="600"/>
              </a:spcAft>
            </a:pPr>
            <a:r>
              <a:rPr lang="fr-FR" sz="2300" b="1" dirty="0"/>
              <a:t>2017 – 2022 : </a:t>
            </a:r>
            <a:r>
              <a:rPr lang="fr-FR" sz="2300" dirty="0"/>
              <a:t>Programme</a:t>
            </a:r>
            <a:r>
              <a:rPr lang="fr-FR" sz="2300" b="1" dirty="0"/>
              <a:t> Planning Familial </a:t>
            </a:r>
            <a:r>
              <a:rPr lang="fr-FR" sz="2300" dirty="0"/>
              <a:t>soutenu par </a:t>
            </a:r>
            <a:r>
              <a:rPr lang="fr-FR" sz="2300" b="1" dirty="0"/>
              <a:t>la Fondation Bill &amp; Melinda Gates </a:t>
            </a:r>
            <a:r>
              <a:rPr lang="fr-FR" sz="2300" dirty="0"/>
              <a:t>et le FDC </a:t>
            </a:r>
          </a:p>
          <a:p>
            <a:pPr>
              <a:spcAft>
                <a:spcPts val="600"/>
              </a:spcAft>
            </a:pPr>
            <a:r>
              <a:rPr lang="fr-FR" sz="2300" b="1" dirty="0"/>
              <a:t>2022 – 2025 : Lutte contre les VBG </a:t>
            </a:r>
            <a:r>
              <a:rPr lang="fr-FR" sz="2300" dirty="0"/>
              <a:t>et projets concrets </a:t>
            </a:r>
            <a:r>
              <a:rPr lang="fr-FR" sz="2300" b="1" dirty="0"/>
              <a:t>« Genre et Egalité » </a:t>
            </a:r>
            <a:r>
              <a:rPr lang="fr-FR" sz="2300" dirty="0"/>
              <a:t>soutenu par </a:t>
            </a:r>
            <a:r>
              <a:rPr lang="fr-FR" sz="2300" b="1" dirty="0"/>
              <a:t>l’Union Européenne </a:t>
            </a:r>
          </a:p>
          <a:p>
            <a:pPr>
              <a:spcAft>
                <a:spcPts val="600"/>
              </a:spcAft>
            </a:pPr>
            <a:r>
              <a:rPr lang="fr-FR" sz="2300" b="1" dirty="0"/>
              <a:t>2,5M€ en 5 ans </a:t>
            </a:r>
            <a:r>
              <a:rPr lang="fr-FR" sz="2300" dirty="0"/>
              <a:t>(</a:t>
            </a:r>
            <a:r>
              <a:rPr lang="fr-FR" sz="2300" i="1" dirty="0"/>
              <a:t>projets des villes</a:t>
            </a:r>
            <a:r>
              <a:rPr lang="fr-FR" sz="2300" dirty="0"/>
              <a:t>)</a:t>
            </a:r>
          </a:p>
          <a:p>
            <a:pPr>
              <a:spcAft>
                <a:spcPts val="600"/>
              </a:spcAft>
            </a:pPr>
            <a:endParaRPr lang="fr-FR" sz="2300" dirty="0"/>
          </a:p>
          <a:p>
            <a:pPr>
              <a:spcAft>
                <a:spcPts val="600"/>
              </a:spcAft>
            </a:pPr>
            <a:r>
              <a:rPr lang="fr-FR" sz="2300" dirty="0"/>
              <a:t>-  Rôle des CTD en </a:t>
            </a:r>
            <a:r>
              <a:rPr lang="fr-FR" sz="2300" b="1" dirty="0"/>
              <a:t>prévention</a:t>
            </a:r>
            <a:r>
              <a:rPr lang="fr-FR" sz="2300" dirty="0"/>
              <a:t> (jeunesse, catégories à risque) et </a:t>
            </a:r>
            <a:r>
              <a:rPr lang="fr-FR" sz="2300" b="1" dirty="0"/>
              <a:t>proximité</a:t>
            </a:r>
            <a:r>
              <a:rPr lang="fr-FR" sz="2300" dirty="0"/>
              <a:t> (sensibilisations, centres de santé). </a:t>
            </a:r>
          </a:p>
          <a:p>
            <a:pPr>
              <a:spcAft>
                <a:spcPts val="600"/>
              </a:spcAft>
            </a:pPr>
            <a:r>
              <a:rPr lang="fr-FR" sz="2300" dirty="0"/>
              <a:t>- </a:t>
            </a:r>
            <a:r>
              <a:rPr lang="fr-FR" sz="2300" b="1" dirty="0"/>
              <a:t>Coordination des acteurs</a:t>
            </a:r>
            <a:r>
              <a:rPr lang="fr-FR" sz="2300" dirty="0"/>
              <a:t> sur les territoires : police, justice, santé, prise en charge psycho-sociale et urgence. </a:t>
            </a:r>
          </a:p>
          <a:p>
            <a:pPr>
              <a:spcAft>
                <a:spcPts val="600"/>
              </a:spcAft>
            </a:pPr>
            <a:r>
              <a:rPr lang="fr-FR" sz="2300" dirty="0"/>
              <a:t>- </a:t>
            </a:r>
            <a:r>
              <a:rPr lang="fr-FR" sz="2300" b="1" dirty="0"/>
              <a:t>Intégration des services</a:t>
            </a:r>
            <a:r>
              <a:rPr lang="fr-FR" sz="2300" dirty="0"/>
              <a:t> : éducation-formation, sport et socio-culturel, santé maternelle, infantile et reproductive.</a:t>
            </a:r>
          </a:p>
          <a:p>
            <a:pPr>
              <a:spcAft>
                <a:spcPts val="600"/>
              </a:spcAft>
            </a:pPr>
            <a:r>
              <a:rPr lang="fr-FR" sz="2300" dirty="0"/>
              <a:t>- Sujets de société, tabous et croyances : </a:t>
            </a:r>
            <a:r>
              <a:rPr lang="fr-FR" sz="2300" b="1" dirty="0"/>
              <a:t>dialogue</a:t>
            </a:r>
            <a:r>
              <a:rPr lang="fr-FR" sz="2300" dirty="0"/>
              <a:t> avec les communautés, communication grand public, IEC.</a:t>
            </a:r>
          </a:p>
        </p:txBody>
      </p:sp>
      <p:pic>
        <p:nvPicPr>
          <p:cNvPr id="3" name="Image 11">
            <a:extLst>
              <a:ext uri="{FF2B5EF4-FFF2-40B4-BE49-F238E27FC236}">
                <a16:creationId xmlns:a16="http://schemas.microsoft.com/office/drawing/2014/main" id="{83DDCC3E-FAB3-FD21-07B7-620630A397A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696562" y="674926"/>
            <a:ext cx="2441640" cy="345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a:extLst>
              <a:ext uri="{FF2B5EF4-FFF2-40B4-BE49-F238E27FC236}">
                <a16:creationId xmlns:a16="http://schemas.microsoft.com/office/drawing/2014/main" id="{E6B0E0C7-5B3E-81DC-DCFB-25621D3AEA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5490" y="3268498"/>
            <a:ext cx="3615635" cy="1897392"/>
          </a:xfrm>
          <a:prstGeom prst="rect">
            <a:avLst/>
          </a:prstGeom>
        </p:spPr>
      </p:pic>
      <p:pic>
        <p:nvPicPr>
          <p:cNvPr id="9" name="Picture 2">
            <a:extLst>
              <a:ext uri="{FF2B5EF4-FFF2-40B4-BE49-F238E27FC236}">
                <a16:creationId xmlns:a16="http://schemas.microsoft.com/office/drawing/2014/main" id="{6074C3E5-9CE4-69F1-56E3-DBE6DA6F79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3616" y="1200163"/>
            <a:ext cx="2287605" cy="152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10">
            <a:extLst>
              <a:ext uri="{FF2B5EF4-FFF2-40B4-BE49-F238E27FC236}">
                <a16:creationId xmlns:a16="http://schemas.microsoft.com/office/drawing/2014/main" id="{380D45EF-5BAB-F780-B9A6-3EA310290C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02216" y="2543623"/>
            <a:ext cx="2389784" cy="152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11">
            <a:extLst>
              <a:ext uri="{FF2B5EF4-FFF2-40B4-BE49-F238E27FC236}">
                <a16:creationId xmlns:a16="http://schemas.microsoft.com/office/drawing/2014/main" id="{C6E0AB4A-769F-8C02-5BD4-19452816B4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73616" y="0"/>
            <a:ext cx="4487840" cy="941441"/>
          </a:xfrm>
          <a:prstGeom prst="rect">
            <a:avLst/>
          </a:prstGeom>
        </p:spPr>
      </p:pic>
      <p:pic>
        <p:nvPicPr>
          <p:cNvPr id="14" name="Image 18">
            <a:extLst>
              <a:ext uri="{FF2B5EF4-FFF2-40B4-BE49-F238E27FC236}">
                <a16:creationId xmlns:a16="http://schemas.microsoft.com/office/drawing/2014/main" id="{CF4E0182-1012-72E5-F71E-97C014A87B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40547" y="4918508"/>
            <a:ext cx="2479929" cy="165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20">
            <a:extLst>
              <a:ext uri="{FF2B5EF4-FFF2-40B4-BE49-F238E27FC236}">
                <a16:creationId xmlns:a16="http://schemas.microsoft.com/office/drawing/2014/main" id="{32BE2710-32A8-662D-9950-CB3277846E8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44351" y="2337257"/>
            <a:ext cx="2222524" cy="119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0">
            <a:extLst>
              <a:ext uri="{FF2B5EF4-FFF2-40B4-BE49-F238E27FC236}">
                <a16:creationId xmlns:a16="http://schemas.microsoft.com/office/drawing/2014/main" id="{54E3A3A2-281B-C953-EAD8-8956B13401B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27158" y="89356"/>
            <a:ext cx="762728" cy="762728"/>
          </a:xfrm>
          <a:prstGeom prst="rect">
            <a:avLst/>
          </a:prstGeom>
        </p:spPr>
      </p:pic>
    </p:spTree>
    <p:extLst>
      <p:ext uri="{BB962C8B-B14F-4D97-AF65-F5344CB8AC3E}">
        <p14:creationId xmlns:p14="http://schemas.microsoft.com/office/powerpoint/2010/main" val="2514928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CC3E9"/>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256098-7F45-398E-BD7A-2D50399105D6}"/>
              </a:ext>
            </a:extLst>
          </p:cNvPr>
          <p:cNvSpPr>
            <a:spLocks noGrp="1"/>
          </p:cNvSpPr>
          <p:nvPr>
            <p:ph type="ctrTitle"/>
          </p:nvPr>
        </p:nvSpPr>
        <p:spPr>
          <a:xfrm>
            <a:off x="1459345" y="3507221"/>
            <a:ext cx="9144000" cy="993197"/>
          </a:xfrm>
        </p:spPr>
        <p:txBody>
          <a:bodyPr>
            <a:normAutofit fontScale="90000"/>
          </a:bodyPr>
          <a:lstStyle/>
          <a:p>
            <a:r>
              <a:rPr lang="fr-FR" dirty="0">
                <a:solidFill>
                  <a:srgbClr val="18479E"/>
                </a:solidFill>
                <a:latin typeface="+mn-lt"/>
              </a:rPr>
              <a:t>Mise en œuvre opérationnelle</a:t>
            </a:r>
            <a:br>
              <a:rPr lang="fr-FR" dirty="0">
                <a:solidFill>
                  <a:srgbClr val="18479E"/>
                </a:solidFill>
                <a:latin typeface="+mn-lt"/>
              </a:rPr>
            </a:br>
            <a:br>
              <a:rPr lang="fr-FR" dirty="0">
                <a:solidFill>
                  <a:srgbClr val="18479E"/>
                </a:solidFill>
                <a:latin typeface="+mn-lt"/>
              </a:rPr>
            </a:br>
            <a:r>
              <a:rPr lang="fr-FR" i="1" dirty="0">
                <a:solidFill>
                  <a:srgbClr val="18479E"/>
                </a:solidFill>
                <a:latin typeface="+mn-lt"/>
              </a:rPr>
              <a:t>A l’échelle du réseau AIMF</a:t>
            </a:r>
            <a:endParaRPr lang="fr-FR" dirty="0">
              <a:solidFill>
                <a:srgbClr val="18479E"/>
              </a:solidFill>
              <a:latin typeface="+mn-lt"/>
            </a:endParaRPr>
          </a:p>
        </p:txBody>
      </p:sp>
    </p:spTree>
    <p:extLst>
      <p:ext uri="{BB962C8B-B14F-4D97-AF65-F5344CB8AC3E}">
        <p14:creationId xmlns:p14="http://schemas.microsoft.com/office/powerpoint/2010/main" val="22157730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2216</Words>
  <Application>Microsoft Office PowerPoint</Application>
  <PresentationFormat>Grand écran</PresentationFormat>
  <Paragraphs>203</Paragraphs>
  <Slides>19</Slides>
  <Notes>11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19</vt:i4>
      </vt:variant>
    </vt:vector>
  </HeadingPairs>
  <TitlesOfParts>
    <vt:vector size="27" baseType="lpstr">
      <vt:lpstr>Arial</vt:lpstr>
      <vt:lpstr>Calibri</vt:lpstr>
      <vt:lpstr>Calibri Light</vt:lpstr>
      <vt:lpstr>Cambria</vt:lpstr>
      <vt:lpstr>Google Sans</vt:lpstr>
      <vt:lpstr>Symbol</vt:lpstr>
      <vt:lpstr>Wingdings</vt:lpstr>
      <vt:lpstr>Thème Office</vt:lpstr>
      <vt:lpstr>Présentation PowerPoint</vt:lpstr>
      <vt:lpstr>Présentation PowerPoint</vt:lpstr>
      <vt:lpstr>Présentation PowerPoint</vt:lpstr>
      <vt:lpstr>Présentation PowerPoint</vt:lpstr>
      <vt:lpstr>Mise en œuvre opérationnelle  A l’échelle des CTD francophones   </vt:lpstr>
      <vt:lpstr>Présentation PowerPoint</vt:lpstr>
      <vt:lpstr>Présentation PowerPoint</vt:lpstr>
      <vt:lpstr>Présentation PowerPoint</vt:lpstr>
      <vt:lpstr>Mise en œuvre opérationnelle  A l’échelle du réseau AIMF</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Assainissement Inclusif dans les Villes Francophones</dc:title>
  <dc:creator>Albin LAZARE</dc:creator>
  <cp:lastModifiedBy>Arianna ARDESI</cp:lastModifiedBy>
  <cp:revision>59</cp:revision>
  <dcterms:created xsi:type="dcterms:W3CDTF">2023-02-15T11:04:11Z</dcterms:created>
  <dcterms:modified xsi:type="dcterms:W3CDTF">2024-01-29T16:54:50Z</dcterms:modified>
</cp:coreProperties>
</file>