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8" r:id="rId11"/>
    <p:sldId id="263" r:id="rId12"/>
    <p:sldId id="267" r:id="rId13"/>
    <p:sldId id="266" r:id="rId14"/>
    <p:sldId id="269" r:id="rId15"/>
    <p:sldId id="271" r:id="rId16"/>
    <p:sldId id="272" r:id="rId17"/>
    <p:sldId id="273" r:id="rId18"/>
    <p:sldId id="274" r:id="rId19"/>
    <p:sldId id="275" r:id="rId20"/>
  </p:sldIdLst>
  <p:sldSz cx="13716000" cy="10287000"/>
  <p:notesSz cx="6858000" cy="9144000"/>
  <p:embeddedFontLst>
    <p:embeddedFont>
      <p:font typeface="Arial Black" panose="020B0A04020102020204" pitchFamily="34" charset="0"/>
      <p:bold r:id="rId21"/>
    </p:embeddedFont>
    <p:embeddedFont>
      <p:font typeface="Montserrat" panose="00000500000000000000" pitchFamily="2" charset="0"/>
      <p:regular r:id="rId22"/>
    </p:embeddedFont>
    <p:embeddedFont>
      <p:font typeface="Montserrat Bold" panose="00000800000000000000" charset="0"/>
      <p:regular r:id="rId23"/>
    </p:embeddedFont>
    <p:embeddedFont>
      <p:font typeface="Roboto" panose="02000000000000000000" pitchFamily="2" charset="0"/>
      <p:regular r:id="rId24"/>
      <p:bold r:id="rId25"/>
      <p:italic r:id="rId26"/>
      <p:boldItalic r:id="rId27"/>
    </p:embeddedFont>
    <p:embeddedFont>
      <p:font typeface="Roboto Bold" panose="02000000000000000000"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FD9CA-3DB3-4564-9CA0-FB1AE6262FDC}" v="1" dt="2024-01-29T16:23:16.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1020" y="2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a:off x="-1932601" y="6508462"/>
            <a:ext cx="16667057" cy="5791802"/>
          </a:xfrm>
          <a:custGeom>
            <a:avLst/>
            <a:gdLst/>
            <a:ahLst/>
            <a:cxnLst/>
            <a:rect l="l" t="t" r="r" b="b"/>
            <a:pathLst>
              <a:path w="22222742" h="7722403">
                <a:moveTo>
                  <a:pt x="0" y="0"/>
                </a:moveTo>
                <a:lnTo>
                  <a:pt x="22222742" y="0"/>
                </a:lnTo>
                <a:lnTo>
                  <a:pt x="22222742" y="7722403"/>
                </a:lnTo>
                <a:lnTo>
                  <a:pt x="0" y="7722403"/>
                </a:lnTo>
                <a:lnTo>
                  <a:pt x="0"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Freeform 3"/>
          <p:cNvSpPr/>
          <p:nvPr/>
        </p:nvSpPr>
        <p:spPr>
          <a:xfrm>
            <a:off x="3524331" y="2752423"/>
            <a:ext cx="8916642" cy="3020513"/>
          </a:xfrm>
          <a:custGeom>
            <a:avLst/>
            <a:gdLst/>
            <a:ahLst/>
            <a:cxnLst/>
            <a:rect l="l" t="t" r="r" b="b"/>
            <a:pathLst>
              <a:path w="11888856" h="4027350">
                <a:moveTo>
                  <a:pt x="0" y="0"/>
                </a:moveTo>
                <a:lnTo>
                  <a:pt x="11888857" y="0"/>
                </a:lnTo>
                <a:lnTo>
                  <a:pt x="11888857" y="4027350"/>
                </a:lnTo>
                <a:lnTo>
                  <a:pt x="0" y="4027350"/>
                </a:lnTo>
                <a:lnTo>
                  <a:pt x="0" y="0"/>
                </a:lnTo>
                <a:close/>
              </a:path>
            </a:pathLst>
          </a:custGeom>
          <a:blipFill>
            <a:blip r:embed="rId4">
              <a:alphaModFix amt="88000"/>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4" name="TextBox 4"/>
          <p:cNvSpPr txBox="1"/>
          <p:nvPr/>
        </p:nvSpPr>
        <p:spPr>
          <a:xfrm>
            <a:off x="4321404" y="3601672"/>
            <a:ext cx="7322495" cy="1305229"/>
          </a:xfrm>
          <a:prstGeom prst="rect">
            <a:avLst/>
          </a:prstGeom>
        </p:spPr>
        <p:txBody>
          <a:bodyPr lIns="0" tIns="0" rIns="0" bIns="0" rtlCol="0" anchor="t">
            <a:spAutoFit/>
          </a:bodyPr>
          <a:lstStyle/>
          <a:p>
            <a:pPr algn="ctr">
              <a:lnSpc>
                <a:spcPts val="3523"/>
              </a:lnSpc>
            </a:pPr>
            <a:r>
              <a:rPr lang="fr-FR" sz="2100" b="1" cap="all" dirty="0">
                <a:solidFill>
                  <a:srgbClr val="FFFFFF"/>
                </a:solidFill>
                <a:latin typeface="Arial Black" panose="020B0A04020102020204" pitchFamily="34" charset="0"/>
              </a:rPr>
              <a:t>Projets réalisés  pour l’accès aux services sociaux de base en faveur de la population DE N’DJAMENA</a:t>
            </a:r>
            <a:endParaRPr lang="en-US" sz="2100" dirty="0">
              <a:solidFill>
                <a:srgbClr val="FFFFFF"/>
              </a:solidFill>
              <a:latin typeface="Arial Black" panose="020B0A04020102020204" pitchFamily="34" charset="0"/>
            </a:endParaRPr>
          </a:p>
        </p:txBody>
      </p:sp>
      <p:grpSp>
        <p:nvGrpSpPr>
          <p:cNvPr id="5" name="Group 5"/>
          <p:cNvGrpSpPr/>
          <p:nvPr/>
        </p:nvGrpSpPr>
        <p:grpSpPr>
          <a:xfrm>
            <a:off x="1286434" y="7857057"/>
            <a:ext cx="3884146" cy="848830"/>
            <a:chOff x="0" y="-66675"/>
            <a:chExt cx="6905148" cy="1509030"/>
          </a:xfrm>
        </p:grpSpPr>
        <p:sp>
          <p:nvSpPr>
            <p:cNvPr id="6" name="TextBox 6"/>
            <p:cNvSpPr txBox="1"/>
            <p:nvPr/>
          </p:nvSpPr>
          <p:spPr>
            <a:xfrm>
              <a:off x="0" y="850169"/>
              <a:ext cx="6905148" cy="592186"/>
            </a:xfrm>
            <a:prstGeom prst="rect">
              <a:avLst/>
            </a:prstGeom>
          </p:spPr>
          <p:txBody>
            <a:bodyPr lIns="0" tIns="0" rIns="0" bIns="0" rtlCol="0" anchor="t">
              <a:spAutoFit/>
            </a:bodyPr>
            <a:lstStyle/>
            <a:p>
              <a:pPr algn="just">
                <a:lnSpc>
                  <a:spcPts val="2819"/>
                </a:lnSpc>
                <a:spcBef>
                  <a:spcPct val="0"/>
                </a:spcBef>
              </a:pPr>
              <a:r>
                <a:rPr lang="en-US" sz="2013" dirty="0">
                  <a:solidFill>
                    <a:srgbClr val="FFFFFF"/>
                  </a:solidFill>
                  <a:latin typeface="Montserrat"/>
                </a:rPr>
                <a:t>28 </a:t>
              </a:r>
              <a:r>
                <a:rPr lang="en-US" sz="2013" dirty="0" err="1">
                  <a:solidFill>
                    <a:srgbClr val="FFFFFF"/>
                  </a:solidFill>
                  <a:latin typeface="Montserrat"/>
                </a:rPr>
                <a:t>janvier</a:t>
              </a:r>
              <a:r>
                <a:rPr lang="en-US" sz="2013" dirty="0">
                  <a:solidFill>
                    <a:srgbClr val="FFFFFF"/>
                  </a:solidFill>
                  <a:latin typeface="Montserrat"/>
                </a:rPr>
                <a:t> - 1er </a:t>
              </a:r>
              <a:r>
                <a:rPr lang="en-US" sz="2013" dirty="0" err="1">
                  <a:solidFill>
                    <a:srgbClr val="FFFFFF"/>
                  </a:solidFill>
                  <a:latin typeface="Montserrat"/>
                </a:rPr>
                <a:t>février</a:t>
              </a:r>
              <a:r>
                <a:rPr lang="en-US" sz="2013" dirty="0">
                  <a:solidFill>
                    <a:srgbClr val="FFFFFF"/>
                  </a:solidFill>
                  <a:latin typeface="Montserrat"/>
                </a:rPr>
                <a:t> 2024</a:t>
              </a:r>
            </a:p>
          </p:txBody>
        </p:sp>
        <p:sp>
          <p:nvSpPr>
            <p:cNvPr id="7" name="TextBox 7"/>
            <p:cNvSpPr txBox="1"/>
            <p:nvPr/>
          </p:nvSpPr>
          <p:spPr>
            <a:xfrm>
              <a:off x="0" y="-66675"/>
              <a:ext cx="5303639" cy="886739"/>
            </a:xfrm>
            <a:prstGeom prst="rect">
              <a:avLst/>
            </a:prstGeom>
          </p:spPr>
          <p:txBody>
            <a:bodyPr lIns="0" tIns="0" rIns="0" bIns="0" rtlCol="0" anchor="t">
              <a:spAutoFit/>
            </a:bodyPr>
            <a:lstStyle/>
            <a:p>
              <a:pPr algn="just">
                <a:lnSpc>
                  <a:spcPts val="4189"/>
                </a:lnSpc>
                <a:spcBef>
                  <a:spcPct val="0"/>
                </a:spcBef>
              </a:pPr>
              <a:r>
                <a:rPr lang="en-US" sz="2992" dirty="0">
                  <a:solidFill>
                    <a:srgbClr val="FFFFFF"/>
                  </a:solidFill>
                  <a:latin typeface="Montserrat Bold"/>
                </a:rPr>
                <a:t>NOUAKCHOTT </a:t>
              </a:r>
            </a:p>
          </p:txBody>
        </p:sp>
      </p:grpSp>
      <p:grpSp>
        <p:nvGrpSpPr>
          <p:cNvPr id="8" name="Group 8"/>
          <p:cNvGrpSpPr/>
          <p:nvPr/>
        </p:nvGrpSpPr>
        <p:grpSpPr>
          <a:xfrm>
            <a:off x="7649865" y="7604776"/>
            <a:ext cx="5539996" cy="1104568"/>
            <a:chOff x="0" y="0"/>
            <a:chExt cx="9848882" cy="1963677"/>
          </a:xfrm>
        </p:grpSpPr>
        <p:sp>
          <p:nvSpPr>
            <p:cNvPr id="9" name="Freeform 9"/>
            <p:cNvSpPr/>
            <p:nvPr/>
          </p:nvSpPr>
          <p:spPr>
            <a:xfrm>
              <a:off x="8031757" y="210497"/>
              <a:ext cx="1719731" cy="1146972"/>
            </a:xfrm>
            <a:custGeom>
              <a:avLst/>
              <a:gdLst/>
              <a:ahLst/>
              <a:cxnLst/>
              <a:rect l="l" t="t" r="r" b="b"/>
              <a:pathLst>
                <a:path w="1719731" h="1146972">
                  <a:moveTo>
                    <a:pt x="0" y="0"/>
                  </a:moveTo>
                  <a:lnTo>
                    <a:pt x="1719731" y="0"/>
                  </a:lnTo>
                  <a:lnTo>
                    <a:pt x="1719731" y="1146972"/>
                  </a:lnTo>
                  <a:lnTo>
                    <a:pt x="0" y="1146972"/>
                  </a:lnTo>
                  <a:lnTo>
                    <a:pt x="0" y="0"/>
                  </a:lnTo>
                  <a:close/>
                </a:path>
              </a:pathLst>
            </a:custGeom>
            <a:blipFill>
              <a:blip r:embed="rId6"/>
              <a:stretch>
                <a:fillRect/>
              </a:stretch>
            </a:blipFill>
          </p:spPr>
          <p:txBody>
            <a:bodyPr/>
            <a:lstStyle/>
            <a:p>
              <a:endParaRPr lang="en-US" sz="1350"/>
            </a:p>
          </p:txBody>
        </p:sp>
        <p:sp>
          <p:nvSpPr>
            <p:cNvPr id="10" name="Freeform 10"/>
            <p:cNvSpPr/>
            <p:nvPr/>
          </p:nvSpPr>
          <p:spPr>
            <a:xfrm>
              <a:off x="0" y="210497"/>
              <a:ext cx="3092760" cy="1279659"/>
            </a:xfrm>
            <a:custGeom>
              <a:avLst/>
              <a:gdLst/>
              <a:ahLst/>
              <a:cxnLst/>
              <a:rect l="l" t="t" r="r" b="b"/>
              <a:pathLst>
                <a:path w="3092760" h="1279659">
                  <a:moveTo>
                    <a:pt x="0" y="0"/>
                  </a:moveTo>
                  <a:lnTo>
                    <a:pt x="3092760" y="0"/>
                  </a:lnTo>
                  <a:lnTo>
                    <a:pt x="3092760" y="1279659"/>
                  </a:lnTo>
                  <a:lnTo>
                    <a:pt x="0" y="1279659"/>
                  </a:lnTo>
                  <a:lnTo>
                    <a:pt x="0" y="0"/>
                  </a:lnTo>
                  <a:close/>
                </a:path>
              </a:pathLst>
            </a:custGeom>
            <a:blipFill>
              <a:blip r:embed="rId7"/>
              <a:stretch>
                <a:fillRect/>
              </a:stretch>
            </a:blipFill>
          </p:spPr>
          <p:txBody>
            <a:bodyPr/>
            <a:lstStyle/>
            <a:p>
              <a:endParaRPr lang="en-US" sz="1350"/>
            </a:p>
          </p:txBody>
        </p:sp>
        <p:sp>
          <p:nvSpPr>
            <p:cNvPr id="11" name="Freeform 11"/>
            <p:cNvSpPr/>
            <p:nvPr/>
          </p:nvSpPr>
          <p:spPr>
            <a:xfrm>
              <a:off x="3484283"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8"/>
              <a:stretch>
                <a:fillRect/>
              </a:stretch>
            </a:blipFill>
          </p:spPr>
          <p:txBody>
            <a:bodyPr/>
            <a:lstStyle/>
            <a:p>
              <a:endParaRPr lang="en-US" sz="1350"/>
            </a:p>
          </p:txBody>
        </p:sp>
        <p:sp>
          <p:nvSpPr>
            <p:cNvPr id="12" name="Freeform 12"/>
            <p:cNvSpPr/>
            <p:nvPr/>
          </p:nvSpPr>
          <p:spPr>
            <a:xfrm>
              <a:off x="5661474"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9"/>
              <a:stretch>
                <a:fillRect/>
              </a:stretch>
            </a:blipFill>
          </p:spPr>
          <p:txBody>
            <a:bodyPr/>
            <a:lstStyle/>
            <a:p>
              <a:endParaRPr lang="en-US" sz="1350"/>
            </a:p>
          </p:txBody>
        </p:sp>
        <p:sp>
          <p:nvSpPr>
            <p:cNvPr id="13" name="TextBox 13"/>
            <p:cNvSpPr txBox="1"/>
            <p:nvPr/>
          </p:nvSpPr>
          <p:spPr>
            <a:xfrm>
              <a:off x="8092891" y="1481721"/>
              <a:ext cx="1755991" cy="481956"/>
            </a:xfrm>
            <a:prstGeom prst="rect">
              <a:avLst/>
            </a:prstGeom>
          </p:spPr>
          <p:txBody>
            <a:bodyPr lIns="0" tIns="0" rIns="0" bIns="0" rtlCol="0" anchor="t">
              <a:spAutoFit/>
            </a:bodyPr>
            <a:lstStyle/>
            <a:p>
              <a:pPr>
                <a:lnSpc>
                  <a:spcPts val="1070"/>
                </a:lnSpc>
                <a:spcBef>
                  <a:spcPct val="0"/>
                </a:spcBef>
              </a:pPr>
              <a:r>
                <a:rPr lang="en-US" sz="764">
                  <a:solidFill>
                    <a:srgbClr val="FFFFFF"/>
                  </a:solidFill>
                  <a:latin typeface="Montserrat"/>
                </a:rPr>
                <a:t>Cofinancé par l’Union européenne</a:t>
              </a:r>
            </a:p>
          </p:txBody>
        </p:sp>
      </p:grpSp>
      <p:sp>
        <p:nvSpPr>
          <p:cNvPr id="14" name="TextBox 14"/>
          <p:cNvSpPr txBox="1"/>
          <p:nvPr/>
        </p:nvSpPr>
        <p:spPr>
          <a:xfrm>
            <a:off x="1137988" y="6166875"/>
            <a:ext cx="4805611" cy="1197444"/>
          </a:xfrm>
          <a:prstGeom prst="rect">
            <a:avLst/>
          </a:prstGeom>
        </p:spPr>
        <p:txBody>
          <a:bodyPr wrap="square" lIns="0" tIns="0" rIns="0" bIns="0" rtlCol="0" anchor="t">
            <a:spAutoFit/>
          </a:bodyPr>
          <a:lstStyle/>
          <a:p>
            <a:pPr>
              <a:lnSpc>
                <a:spcPts val="2370"/>
              </a:lnSpc>
            </a:pPr>
            <a:r>
              <a:rPr lang="en-US" sz="1350" b="1" dirty="0">
                <a:solidFill>
                  <a:srgbClr val="243569"/>
                </a:solidFill>
                <a:latin typeface="Roboto"/>
              </a:rPr>
              <a:t>Désiré GAPILI</a:t>
            </a:r>
          </a:p>
          <a:p>
            <a:pPr>
              <a:lnSpc>
                <a:spcPts val="2370"/>
              </a:lnSpc>
            </a:pPr>
            <a:r>
              <a:rPr lang="en-US" sz="1350" b="1" dirty="0">
                <a:solidFill>
                  <a:srgbClr val="243569"/>
                </a:solidFill>
                <a:latin typeface="Roboto"/>
              </a:rPr>
              <a:t>Secrétaire Permanent de l’Association Nationale des Communes du Tchad (ANCT)</a:t>
            </a:r>
          </a:p>
          <a:p>
            <a:pPr>
              <a:lnSpc>
                <a:spcPts val="2370"/>
              </a:lnSpc>
            </a:pPr>
            <a:r>
              <a:rPr lang="en-US" sz="1350" b="1" dirty="0">
                <a:solidFill>
                  <a:srgbClr val="243569"/>
                </a:solidFill>
                <a:latin typeface="Roboto"/>
              </a:rPr>
              <a:t>Mairie de N’Djaména</a:t>
            </a:r>
          </a:p>
        </p:txBody>
      </p:sp>
      <p:grpSp>
        <p:nvGrpSpPr>
          <p:cNvPr id="15" name="Group 15"/>
          <p:cNvGrpSpPr/>
          <p:nvPr/>
        </p:nvGrpSpPr>
        <p:grpSpPr>
          <a:xfrm>
            <a:off x="989473" y="1103438"/>
            <a:ext cx="5326508" cy="1742888"/>
            <a:chOff x="-639537" y="-112365"/>
            <a:chExt cx="9469348" cy="3098468"/>
          </a:xfrm>
        </p:grpSpPr>
        <p:sp>
          <p:nvSpPr>
            <p:cNvPr id="16" name="Freeform 16"/>
            <p:cNvSpPr/>
            <p:nvPr/>
          </p:nvSpPr>
          <p:spPr>
            <a:xfrm rot="10800000">
              <a:off x="-639537" y="-112365"/>
              <a:ext cx="9146769" cy="3098468"/>
            </a:xfrm>
            <a:custGeom>
              <a:avLst/>
              <a:gdLst/>
              <a:ahLst/>
              <a:cxnLst/>
              <a:rect l="l" t="t" r="r" b="b"/>
              <a:pathLst>
                <a:path w="9146769" h="3098468">
                  <a:moveTo>
                    <a:pt x="0" y="0"/>
                  </a:moveTo>
                  <a:lnTo>
                    <a:pt x="9146769" y="0"/>
                  </a:lnTo>
                  <a:lnTo>
                    <a:pt x="9146769" y="3098468"/>
                  </a:lnTo>
                  <a:lnTo>
                    <a:pt x="0" y="309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350"/>
            </a:p>
          </p:txBody>
        </p:sp>
        <p:sp>
          <p:nvSpPr>
            <p:cNvPr id="17" name="TextBox 17"/>
            <p:cNvSpPr txBox="1"/>
            <p:nvPr/>
          </p:nvSpPr>
          <p:spPr>
            <a:xfrm>
              <a:off x="508029" y="789831"/>
              <a:ext cx="8321782" cy="1650937"/>
            </a:xfrm>
            <a:prstGeom prst="rect">
              <a:avLst/>
            </a:prstGeom>
          </p:spPr>
          <p:txBody>
            <a:bodyPr lIns="0" tIns="0" rIns="0" bIns="0" rtlCol="0" anchor="t">
              <a:spAutoFit/>
            </a:bodyPr>
            <a:lstStyle/>
            <a:p>
              <a:pPr algn="ctr">
                <a:lnSpc>
                  <a:spcPts val="2411"/>
                </a:lnSpc>
              </a:pPr>
              <a:r>
                <a:rPr lang="en-US" sz="2565" dirty="0">
                  <a:solidFill>
                    <a:srgbClr val="243569"/>
                  </a:solidFill>
                  <a:latin typeface="Roboto Bold"/>
                </a:rPr>
                <a:t>Les </a:t>
              </a:r>
              <a:r>
                <a:rPr lang="en-US" sz="2565" dirty="0">
                  <a:solidFill>
                    <a:srgbClr val="1E9F6C"/>
                  </a:solidFill>
                  <a:latin typeface="Roboto Bold"/>
                </a:rPr>
                <a:t>autorités locales</a:t>
              </a:r>
              <a:r>
                <a:rPr lang="en-US" sz="2565" dirty="0">
                  <a:solidFill>
                    <a:srgbClr val="243569"/>
                  </a:solidFill>
                  <a:latin typeface="Roboto Bold"/>
                </a:rPr>
                <a:t> au </a:t>
              </a:r>
            </a:p>
            <a:p>
              <a:pPr algn="ctr">
                <a:lnSpc>
                  <a:spcPts val="2411"/>
                </a:lnSpc>
              </a:pPr>
              <a:r>
                <a:rPr lang="en-US" sz="2565" dirty="0">
                  <a:solidFill>
                    <a:srgbClr val="243569"/>
                  </a:solidFill>
                  <a:latin typeface="Roboto Bold"/>
                </a:rPr>
                <a:t>coeur des nouvelles </a:t>
              </a:r>
              <a:r>
                <a:rPr lang="en-US" sz="2565" dirty="0">
                  <a:solidFill>
                    <a:srgbClr val="1E9F6C"/>
                  </a:solidFill>
                  <a:latin typeface="Roboto Bold"/>
                </a:rPr>
                <a:t>dynamiques régionales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104823" y="-2399067"/>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4253368" y="2016703"/>
            <a:ext cx="6634671" cy="445122"/>
          </a:xfrm>
          <a:prstGeom prst="rect">
            <a:avLst/>
          </a:prstGeom>
        </p:spPr>
        <p:txBody>
          <a:bodyPr wrap="square" lIns="0" tIns="0" rIns="0" bIns="0" rtlCol="0" anchor="t">
            <a:spAutoFit/>
          </a:bodyPr>
          <a:lstStyle/>
          <a:p>
            <a:pPr>
              <a:lnSpc>
                <a:spcPts val="3924"/>
              </a:lnSpc>
            </a:pPr>
            <a:r>
              <a:rPr lang="en-US" sz="2400" b="1" dirty="0">
                <a:solidFill>
                  <a:srgbClr val="243569"/>
                </a:solidFill>
                <a:latin typeface="Arial" panose="020B0604020202020204" pitchFamily="34" charset="0"/>
                <a:cs typeface="Arial" panose="020B0604020202020204" pitchFamily="34" charset="0"/>
              </a:rPr>
              <a:t>Le canal des jardiniers</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2"/>
            <a:ext cx="2883616" cy="644272"/>
            <a:chOff x="0" y="-57151"/>
            <a:chExt cx="5126428" cy="1145371"/>
          </a:xfrm>
        </p:grpSpPr>
        <p:sp>
          <p:nvSpPr>
            <p:cNvPr id="11" name="TextBox 11"/>
            <p:cNvSpPr txBox="1"/>
            <p:nvPr/>
          </p:nvSpPr>
          <p:spPr>
            <a:xfrm>
              <a:off x="0" y="645022"/>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1"/>
              <a:ext cx="3937456" cy="655221"/>
            </a:xfrm>
            <a:prstGeom prst="rect">
              <a:avLst/>
            </a:prstGeom>
          </p:spPr>
          <p:txBody>
            <a:bodyPr lIns="0" tIns="0" rIns="0" bIns="0" rtlCol="0" anchor="t">
              <a:spAutoFit/>
            </a:bodyPr>
            <a:lstStyle/>
            <a:p>
              <a:pPr algn="just">
                <a:lnSpc>
                  <a:spcPts val="3110"/>
                </a:lnSpc>
                <a:spcBef>
                  <a:spcPct val="0"/>
                </a:spcBef>
              </a:pPr>
              <a:r>
                <a:rPr lang="en-US" sz="2222" dirty="0">
                  <a:solidFill>
                    <a:srgbClr val="FFFFFF"/>
                  </a:solidFill>
                  <a:latin typeface="Montserrat Bold"/>
                </a:rPr>
                <a:t>NOUAKCHOTT </a:t>
              </a:r>
            </a:p>
          </p:txBody>
        </p:sp>
      </p:grpSp>
      <p:sp>
        <p:nvSpPr>
          <p:cNvPr id="15" name="Espace réservé du contenu 11"/>
          <p:cNvSpPr txBox="1">
            <a:spLocks/>
          </p:cNvSpPr>
          <p:nvPr/>
        </p:nvSpPr>
        <p:spPr>
          <a:xfrm>
            <a:off x="447696" y="2515701"/>
            <a:ext cx="5953104" cy="63425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Aft>
                <a:spcPts val="600"/>
              </a:spcAft>
              <a:buClr>
                <a:srgbClr val="FFC000"/>
              </a:buClr>
              <a:buFont typeface="Wingdings" pitchFamily="2"/>
              <a:buChar char="q"/>
            </a:pPr>
            <a:r>
              <a:rPr lang="fr-FR" sz="1800" dirty="0">
                <a:solidFill>
                  <a:srgbClr val="002060"/>
                </a:solidFill>
                <a:latin typeface="Arial" pitchFamily="34"/>
                <a:ea typeface="Calibri" pitchFamily="34"/>
                <a:cs typeface="Arial" pitchFamily="34"/>
              </a:rPr>
              <a:t>Marigot naturel d’environ 2 Km avec une largeur moyenne de 50 mètres</a:t>
            </a:r>
          </a:p>
          <a:p>
            <a:pPr algn="just">
              <a:lnSpc>
                <a:spcPct val="150000"/>
              </a:lnSpc>
              <a:spcAft>
                <a:spcPts val="600"/>
              </a:spcAft>
              <a:buClr>
                <a:srgbClr val="FFC000"/>
              </a:buClr>
              <a:buFont typeface="Wingdings" pitchFamily="2"/>
              <a:buChar char="q"/>
            </a:pPr>
            <a:r>
              <a:rPr lang="fr-FR" sz="1800" dirty="0">
                <a:solidFill>
                  <a:srgbClr val="002060"/>
                </a:solidFill>
                <a:latin typeface="Arial" pitchFamily="34"/>
                <a:ea typeface="Calibri" pitchFamily="34"/>
                <a:cs typeface="Arial" pitchFamily="34"/>
              </a:rPr>
              <a:t>Population riveraine: 150 000</a:t>
            </a:r>
          </a:p>
          <a:p>
            <a:pPr algn="just">
              <a:lnSpc>
                <a:spcPct val="150000"/>
              </a:lnSpc>
              <a:spcAft>
                <a:spcPts val="600"/>
              </a:spcAft>
              <a:buClr>
                <a:srgbClr val="FFC000"/>
              </a:buClr>
              <a:buFont typeface="Wingdings" pitchFamily="2"/>
              <a:buChar char="q"/>
            </a:pPr>
            <a:r>
              <a:rPr lang="fr-FR" sz="1800" dirty="0">
                <a:solidFill>
                  <a:srgbClr val="002060"/>
                </a:solidFill>
                <a:latin typeface="Arial" pitchFamily="34"/>
                <a:ea typeface="Calibri" pitchFamily="34"/>
                <a:cs typeface="Arial" pitchFamily="34"/>
              </a:rPr>
              <a:t>Il traverse 3 arrondissements centraux et 5 quartiers</a:t>
            </a:r>
          </a:p>
          <a:p>
            <a:pPr algn="just">
              <a:lnSpc>
                <a:spcPct val="150000"/>
              </a:lnSpc>
              <a:spcAft>
                <a:spcPts val="600"/>
              </a:spcAft>
              <a:buClr>
                <a:srgbClr val="FFC000"/>
              </a:buClr>
              <a:buFont typeface="Wingdings" pitchFamily="2"/>
              <a:buChar char="q"/>
            </a:pPr>
            <a:r>
              <a:rPr lang="fr-FR" sz="1800" dirty="0">
                <a:solidFill>
                  <a:srgbClr val="002060"/>
                </a:solidFill>
                <a:latin typeface="Arial" pitchFamily="34"/>
                <a:ea typeface="Calibri" pitchFamily="34"/>
                <a:cs typeface="Arial" pitchFamily="34"/>
              </a:rPr>
              <a:t>L’accès aux services urbains reste limité dans les quartiers bordant le canal</a:t>
            </a:r>
            <a:endParaRPr lang="fr-FR" sz="1800" dirty="0">
              <a:solidFill>
                <a:srgbClr val="002060"/>
              </a:solidFill>
              <a:latin typeface="Arial" pitchFamily="34"/>
              <a:cs typeface="Arial" pitchFamily="34"/>
            </a:endParaRPr>
          </a:p>
          <a:p>
            <a:pPr>
              <a:lnSpc>
                <a:spcPct val="150000"/>
              </a:lnSpc>
              <a:spcBef>
                <a:spcPts val="0"/>
              </a:spcBef>
              <a:buClr>
                <a:srgbClr val="FFC000"/>
              </a:buClr>
              <a:buSzPct val="100000"/>
              <a:buFont typeface="Wingdings" pitchFamily="2"/>
              <a:buChar char="q"/>
            </a:pPr>
            <a:r>
              <a:rPr lang="fr-FR" sz="1800" dirty="0">
                <a:solidFill>
                  <a:srgbClr val="002060"/>
                </a:solidFill>
                <a:latin typeface="Arial" pitchFamily="34"/>
                <a:cs typeface="Arial" pitchFamily="34"/>
              </a:rPr>
              <a:t>Ses abords et son fond sont utilisés comme décharge d'ordures ménagères</a:t>
            </a:r>
          </a:p>
          <a:p>
            <a:pPr>
              <a:lnSpc>
                <a:spcPct val="150000"/>
              </a:lnSpc>
              <a:spcBef>
                <a:spcPts val="0"/>
              </a:spcBef>
              <a:buClr>
                <a:srgbClr val="FFC000"/>
              </a:buClr>
              <a:buSzPct val="100000"/>
              <a:buFont typeface="Wingdings" pitchFamily="2"/>
              <a:buChar char="q"/>
            </a:pPr>
            <a:r>
              <a:rPr lang="fr-FR" sz="1800" dirty="0">
                <a:solidFill>
                  <a:srgbClr val="002060"/>
                </a:solidFill>
                <a:latin typeface="Arial" pitchFamily="34"/>
                <a:cs typeface="Arial" pitchFamily="34"/>
              </a:rPr>
              <a:t>Ses berges sont occupées par des activités informelles</a:t>
            </a:r>
          </a:p>
          <a:p>
            <a:pPr>
              <a:lnSpc>
                <a:spcPct val="150000"/>
              </a:lnSpc>
              <a:spcBef>
                <a:spcPts val="0"/>
              </a:spcBef>
              <a:buClr>
                <a:srgbClr val="FFC000"/>
              </a:buClr>
              <a:buSzPct val="100000"/>
              <a:buFont typeface="Wingdings" pitchFamily="2"/>
              <a:buChar char="q"/>
            </a:pPr>
            <a:r>
              <a:rPr lang="fr-FR" sz="1800" dirty="0">
                <a:solidFill>
                  <a:srgbClr val="002060"/>
                </a:solidFill>
                <a:latin typeface="Arial" pitchFamily="34"/>
                <a:cs typeface="Arial" pitchFamily="34"/>
              </a:rPr>
              <a:t>Son lit reçoit les eaux usées </a:t>
            </a:r>
          </a:p>
          <a:p>
            <a:pPr>
              <a:lnSpc>
                <a:spcPct val="150000"/>
              </a:lnSpc>
              <a:spcBef>
                <a:spcPts val="0"/>
              </a:spcBef>
              <a:buClr>
                <a:srgbClr val="FFC000"/>
              </a:buClr>
              <a:buSzPct val="100000"/>
              <a:buFont typeface="Wingdings" pitchFamily="2"/>
              <a:buChar char="q"/>
            </a:pPr>
            <a:r>
              <a:rPr lang="fr-FR" sz="1800" dirty="0">
                <a:solidFill>
                  <a:srgbClr val="002060"/>
                </a:solidFill>
                <a:latin typeface="Arial" pitchFamily="34"/>
                <a:cs typeface="Arial" pitchFamily="34"/>
              </a:rPr>
              <a:t>La  qualité de vie aux abords de ce Canal, ne cesse de se dégrader, au point que des cas de choléra se sont déclarés </a:t>
            </a:r>
          </a:p>
          <a:p>
            <a:pPr>
              <a:buClr>
                <a:srgbClr val="FFC000"/>
              </a:buClr>
              <a:buFont typeface="Wingdings" pitchFamily="2"/>
              <a:buChar char="q"/>
            </a:pPr>
            <a:endParaRPr lang="fr-FR" sz="1800" dirty="0">
              <a:solidFill>
                <a:srgbClr val="002060"/>
              </a:solidFill>
            </a:endParaRPr>
          </a:p>
        </p:txBody>
      </p:sp>
      <p:pic>
        <p:nvPicPr>
          <p:cNvPr id="16" name="Image 15"/>
          <p:cNvPicPr>
            <a:picLocks noChangeAspect="1"/>
          </p:cNvPicPr>
          <p:nvPr/>
        </p:nvPicPr>
        <p:blipFill>
          <a:blip r:embed="rId8"/>
          <a:stretch>
            <a:fillRect/>
          </a:stretch>
        </p:blipFill>
        <p:spPr>
          <a:xfrm>
            <a:off x="6858000" y="3209204"/>
            <a:ext cx="5944064" cy="5553528"/>
          </a:xfrm>
          <a:prstGeom prst="rect">
            <a:avLst/>
          </a:prstGeom>
        </p:spPr>
      </p:pic>
      <p:sp>
        <p:nvSpPr>
          <p:cNvPr id="17" name="Rectangle 9"/>
          <p:cNvSpPr/>
          <p:nvPr/>
        </p:nvSpPr>
        <p:spPr>
          <a:xfrm>
            <a:off x="7492764" y="2901043"/>
            <a:ext cx="4726294" cy="287836"/>
          </a:xfrm>
          <a:prstGeom prst="rect">
            <a:avLst/>
          </a:prstGeom>
          <a:noFill/>
          <a:ln cap="flat">
            <a:noFill/>
            <a:prstDash val="solid"/>
          </a:ln>
        </p:spPr>
        <p:txBody>
          <a:bodyPr vert="horz" wrap="none" lIns="68580" tIns="34290" rIns="68580" bIns="34290" anchor="t" anchorCtr="0" compatLnSpc="1">
            <a:spAutoFit/>
          </a:bodyPr>
          <a:lstStyle/>
          <a:p>
            <a:pPr algn="just" defTabSz="342900">
              <a:lnSpc>
                <a:spcPct val="115000"/>
              </a:lnSpc>
              <a:spcAft>
                <a:spcPts val="600"/>
              </a:spcAft>
              <a:defRPr sz="1800" b="0" i="0" u="none" strike="noStrike" kern="0" cap="none" spc="0" baseline="0">
                <a:solidFill>
                  <a:srgbClr val="000000"/>
                </a:solidFill>
                <a:uFillTx/>
              </a:defRPr>
            </a:pPr>
            <a:r>
              <a:rPr lang="fr-FR" sz="1350" b="1" dirty="0">
                <a:solidFill>
                  <a:srgbClr val="002060"/>
                </a:solidFill>
                <a:latin typeface="Arial" panose="020B0604020202020204" pitchFamily="34" charset="0"/>
                <a:ea typeface="Calibri" pitchFamily="34"/>
                <a:cs typeface="Arial" panose="020B0604020202020204" pitchFamily="34" charset="0"/>
              </a:rPr>
              <a:t>Etat du Canal de Jardinier Avant le démarrage du Projet</a:t>
            </a:r>
          </a:p>
        </p:txBody>
      </p:sp>
    </p:spTree>
    <p:extLst>
      <p:ext uri="{BB962C8B-B14F-4D97-AF65-F5344CB8AC3E}">
        <p14:creationId xmlns:p14="http://schemas.microsoft.com/office/powerpoint/2010/main" val="210007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974547" y="681146"/>
            <a:ext cx="16667057" cy="2750418"/>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988024" y="2460520"/>
            <a:ext cx="8977821" cy="427681"/>
          </a:xfrm>
          <a:prstGeom prst="rect">
            <a:avLst/>
          </a:prstGeom>
        </p:spPr>
        <p:txBody>
          <a:bodyPr wrap="square" lIns="0" tIns="0" rIns="0" bIns="0" rtlCol="0" anchor="t">
            <a:spAutoFit/>
          </a:bodyPr>
          <a:lstStyle/>
          <a:p>
            <a:pPr>
              <a:lnSpc>
                <a:spcPts val="3924"/>
              </a:lnSpc>
            </a:pPr>
            <a:r>
              <a:rPr lang="fr-FR" b="1" dirty="0">
                <a:solidFill>
                  <a:srgbClr val="243569"/>
                </a:solidFill>
                <a:latin typeface="Arial" panose="020B0604020202020204" pitchFamily="34" charset="0"/>
                <a:cs typeface="Arial" panose="020B0604020202020204" pitchFamily="34" charset="0"/>
              </a:rPr>
              <a:t>La réalisation des travaux d’aménagement du canal des jardiniers</a:t>
            </a:r>
            <a:endParaRPr lang="en-US" b="1"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pic>
        <p:nvPicPr>
          <p:cNvPr id="15" name="Image 14"/>
          <p:cNvPicPr>
            <a:picLocks noChangeAspect="1"/>
          </p:cNvPicPr>
          <p:nvPr/>
        </p:nvPicPr>
        <p:blipFill>
          <a:blip r:embed="rId8"/>
          <a:stretch>
            <a:fillRect/>
          </a:stretch>
        </p:blipFill>
        <p:spPr>
          <a:xfrm>
            <a:off x="420895" y="3265841"/>
            <a:ext cx="3771900" cy="5041776"/>
          </a:xfrm>
          <a:prstGeom prst="rect">
            <a:avLst/>
          </a:prstGeom>
        </p:spPr>
      </p:pic>
      <p:sp>
        <p:nvSpPr>
          <p:cNvPr id="16" name="Rectangle 6"/>
          <p:cNvSpPr/>
          <p:nvPr/>
        </p:nvSpPr>
        <p:spPr>
          <a:xfrm>
            <a:off x="4514850" y="3042477"/>
            <a:ext cx="8613927" cy="5808385"/>
          </a:xfrm>
          <a:prstGeom prst="rect">
            <a:avLst/>
          </a:prstGeom>
          <a:solidFill>
            <a:schemeClr val="accent5">
              <a:lumMod val="75000"/>
            </a:schemeClr>
          </a:solidFill>
          <a:ln cap="flat">
            <a:noFill/>
            <a:prstDash val="solid"/>
          </a:ln>
        </p:spPr>
        <p:txBody>
          <a:bodyPr vert="horz" wrap="square" lIns="68580" tIns="34290" rIns="68580" bIns="34290" anchor="t" anchorCtr="0" compatLnSpc="1">
            <a:spAutoFit/>
          </a:bodyPr>
          <a:lstStyle/>
          <a:p>
            <a:pPr marL="257175" indent="-188999" defTabSz="685800">
              <a:lnSpc>
                <a:spcPct val="150000"/>
              </a:lnSpc>
              <a:spcBef>
                <a:spcPts val="450"/>
              </a:spcBef>
              <a:buSzPct val="100000"/>
              <a:buFont typeface="Wingdings" pitchFamily="2"/>
              <a:buChar char="q"/>
              <a:defRPr sz="1800" b="0" i="0" u="none" strike="noStrike" kern="0" cap="none" spc="0" baseline="0">
                <a:solidFill>
                  <a:srgbClr val="000000"/>
                </a:solidFill>
                <a:uFillTx/>
              </a:defRPr>
            </a:pPr>
            <a:r>
              <a:rPr lang="fr-FR" sz="1650" b="1" kern="0" dirty="0">
                <a:solidFill>
                  <a:srgbClr val="FFFF00"/>
                </a:solidFill>
                <a:effectLst>
                  <a:outerShdw blurRad="152400" dist="38096" dir="2700000">
                    <a:srgbClr val="000000"/>
                  </a:outerShdw>
                </a:effectLst>
                <a:latin typeface="Arial" pitchFamily="34"/>
                <a:cs typeface="Arial" pitchFamily="34"/>
              </a:rPr>
              <a:t>Tout au long du canal, il est prévu </a:t>
            </a:r>
            <a:r>
              <a:rPr lang="fr-FR" sz="1650" b="1" kern="0" dirty="0">
                <a:solidFill>
                  <a:srgbClr val="FFC000"/>
                </a:solidFill>
                <a:effectLst>
                  <a:outerShdw blurRad="152400" dist="38096" dir="2700000">
                    <a:srgbClr val="000000"/>
                  </a:outerShdw>
                </a:effectLst>
                <a:latin typeface="Arial" pitchFamily="34"/>
                <a:cs typeface="Arial" pitchFamily="34"/>
              </a:rPr>
              <a:t>: </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de 4 Terrain de Football </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de 1 Terrain de Handball  </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de 4 Terrain de Basketball </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d’un Marché de quartier équipé des halls, des boutiques et d’un bloc administratif</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d’un pole de propreté de 260 m2</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d’un centre polyvalent</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La construction d’un poste de police de proximité</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Réalisation de 16 000 m2 en pavé autobloquant des voies latérales du canal y compris éclairage public</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a:rPr>
              <a:t>réalisation de 4 passerelles piéton</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a:rPr>
              <a:t>Plantation de 1000 arbres d’alignement le long du canal</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Réhabilitation de 4,5 Km de caniveaux secondaires</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Construction de 1,6 Km de caniveaux tertiaire</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construction de 1,1 Km de caniveaux secondaire</a:t>
            </a:r>
          </a:p>
          <a:p>
            <a:pPr marL="257175" indent="-188999" defTabSz="685800">
              <a:spcBef>
                <a:spcPts val="450"/>
              </a:spcBef>
              <a:buSzPct val="100000"/>
              <a:buFont typeface="Wingdings" pitchFamily="2"/>
              <a:buChar char="ü"/>
              <a:defRPr sz="1800" b="0" i="0" u="none" strike="noStrike" kern="0" cap="none" spc="0" baseline="0">
                <a:solidFill>
                  <a:srgbClr val="000000"/>
                </a:solidFill>
                <a:uFillTx/>
              </a:defRPr>
            </a:pPr>
            <a:r>
              <a:rPr lang="fr-FR" sz="1650" kern="0" dirty="0">
                <a:solidFill>
                  <a:srgbClr val="FFFFFF"/>
                </a:solidFill>
                <a:effectLst>
                  <a:outerShdw blurRad="152400" dist="38096" dir="2700000">
                    <a:srgbClr val="000000"/>
                  </a:outerShdw>
                </a:effectLst>
                <a:latin typeface="Arial" pitchFamily="34"/>
                <a:cs typeface="Arial" pitchFamily="34"/>
              </a:rPr>
              <a:t>construction d’un bassin de rétention de capacité 30 000 m3 et d’un clapet anti-retour</a:t>
            </a:r>
          </a:p>
          <a:p>
            <a:pPr marL="257175" indent="-188999" defTabSz="685800">
              <a:lnSpc>
                <a:spcPct val="150000"/>
              </a:lnSpc>
              <a:spcBef>
                <a:spcPts val="450"/>
              </a:spcBef>
              <a:buSzPct val="100000"/>
              <a:buFont typeface="Wingdings" pitchFamily="2"/>
              <a:buChar char="ü"/>
              <a:defRPr sz="1800" b="0" i="0" u="none" strike="noStrike" kern="0" cap="none" spc="0" baseline="0">
                <a:solidFill>
                  <a:srgbClr val="000000"/>
                </a:solidFill>
                <a:uFillTx/>
              </a:defRPr>
            </a:pPr>
            <a:endParaRPr lang="fr-FR" sz="1650" kern="0" dirty="0">
              <a:solidFill>
                <a:srgbClr val="FFFFFF"/>
              </a:solidFill>
              <a:effectLst>
                <a:outerShdw blurRad="152400" dist="38096" dir="2700000">
                  <a:srgbClr val="000000"/>
                </a:outerShdw>
              </a:effectLst>
              <a:latin typeface="Arial" pitchFamily="34"/>
              <a:cs typeface="Arial" pitchFamily="34"/>
            </a:endParaRPr>
          </a:p>
        </p:txBody>
      </p:sp>
    </p:spTree>
    <p:extLst>
      <p:ext uri="{BB962C8B-B14F-4D97-AF65-F5344CB8AC3E}">
        <p14:creationId xmlns:p14="http://schemas.microsoft.com/office/powerpoint/2010/main" val="319564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47673" y="-2347783"/>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dirty="0">
                  <a:solidFill>
                    <a:srgbClr val="FFFFFF"/>
                  </a:solidFill>
                  <a:latin typeface="Montserrat Bold"/>
                </a:rPr>
                <a:t>NOUAKCHOTT </a:t>
              </a:r>
            </a:p>
          </p:txBody>
        </p:sp>
      </p:grpSp>
      <p:sp>
        <p:nvSpPr>
          <p:cNvPr id="15" name="Rectangle 7"/>
          <p:cNvSpPr/>
          <p:nvPr/>
        </p:nvSpPr>
        <p:spPr>
          <a:xfrm>
            <a:off x="3657600" y="2442928"/>
            <a:ext cx="6269624" cy="623248"/>
          </a:xfrm>
          <a:prstGeom prst="rect">
            <a:avLst/>
          </a:prstGeom>
          <a:solidFill>
            <a:srgbClr val="C55A11"/>
          </a:solidFill>
          <a:ln cap="flat">
            <a:noFill/>
            <a:prstDash val="solid"/>
          </a:ln>
        </p:spPr>
        <p:txBody>
          <a:bodyPr vert="horz" wrap="square" lIns="68580" tIns="34290" rIns="68580" bIns="34290" anchor="t" anchorCtr="0" compatLnSpc="1">
            <a:spAutoFit/>
          </a:bodyPr>
          <a:lstStyle/>
          <a:p>
            <a:pPr algn="ctr">
              <a:spcBef>
                <a:spcPts val="450"/>
              </a:spcBef>
              <a:defRPr sz="1800" b="0" i="0" u="none" strike="noStrike" kern="0" cap="none" spc="0" baseline="0">
                <a:solidFill>
                  <a:srgbClr val="000000"/>
                </a:solidFill>
                <a:uFillTx/>
              </a:defRPr>
            </a:pPr>
            <a:r>
              <a:rPr lang="fr-FR" b="1" cap="all" dirty="0">
                <a:solidFill>
                  <a:schemeClr val="bg1"/>
                </a:solidFill>
                <a:latin typeface="Arial" pitchFamily="34"/>
                <a:cs typeface="Arial" pitchFamily="34"/>
              </a:rPr>
              <a:t>V. Plaidoyer pour la gestion des eaux usées dans la ville de N’Djaména</a:t>
            </a:r>
          </a:p>
        </p:txBody>
      </p:sp>
      <p:sp>
        <p:nvSpPr>
          <p:cNvPr id="17" name="Espace réservé du contenu 2"/>
          <p:cNvSpPr txBox="1">
            <a:spLocks/>
          </p:cNvSpPr>
          <p:nvPr/>
        </p:nvSpPr>
        <p:spPr>
          <a:xfrm>
            <a:off x="3203006" y="3822823"/>
            <a:ext cx="9919048" cy="5020445"/>
          </a:xfrm>
          <a:prstGeom prst="rect">
            <a:avLst/>
          </a:prstGeom>
          <a:noFill/>
          <a:ln>
            <a:noFill/>
          </a:ln>
        </p:spPr>
        <p:txBody>
          <a:bodyPr vert="horz" wrap="square" lIns="68580" tIns="34290" rIns="68580" bIns="34290" anchor="t" anchorCtr="0" compatLnSpc="1">
            <a:noAutofit/>
          </a:bodyPr>
          <a:lst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fr-FR" sz="18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fr-FR" sz="16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r-FR" b="1" dirty="0">
                <a:solidFill>
                  <a:srgbClr val="002060"/>
                </a:solidFill>
                <a:latin typeface="Arial" pitchFamily="34"/>
                <a:cs typeface="Arial" pitchFamily="34"/>
              </a:rPr>
              <a:t>Situation actuelle en termes d’assainissement</a:t>
            </a:r>
            <a:endParaRPr lang="fr-FR" dirty="0">
              <a:solidFill>
                <a:srgbClr val="002060"/>
              </a:solidFill>
              <a:latin typeface="Arial" pitchFamily="34"/>
              <a:cs typeface="Arial" pitchFamily="34"/>
            </a:endParaRPr>
          </a:p>
          <a:p>
            <a:pPr>
              <a:lnSpc>
                <a:spcPct val="150000"/>
              </a:lnSpc>
            </a:pPr>
            <a:r>
              <a:rPr lang="fr-FR" dirty="0">
                <a:solidFill>
                  <a:srgbClr val="002060"/>
                </a:solidFill>
                <a:latin typeface="Arial" pitchFamily="34"/>
                <a:cs typeface="Arial" pitchFamily="34"/>
              </a:rPr>
              <a:t>Les problématiques d’eaux usées n’ont jamais été traitées dans la ville de N’Djaména. Pourtant avec les phénomènes récentes d’inondations et d’insuffisance de collecte des déchets, les eaux usées, si elles ne sont pas séparées de ceux-ci,  concourent à l’obstruction des canaux de drainage, au  développement des maladies et à l’insalubrité ambiante de la ville de N’Djaména</a:t>
            </a:r>
          </a:p>
          <a:p>
            <a:pPr algn="just">
              <a:lnSpc>
                <a:spcPct val="150000"/>
              </a:lnSpc>
              <a:spcAft>
                <a:spcPts val="750"/>
              </a:spcAft>
            </a:pPr>
            <a:r>
              <a:rPr lang="fr-FR" dirty="0">
                <a:solidFill>
                  <a:srgbClr val="002060"/>
                </a:solidFill>
                <a:latin typeface="Arial" pitchFamily="34"/>
                <a:cs typeface="Arial" pitchFamily="34"/>
              </a:rPr>
              <a:t>Il n'existe pratiquement aucun réseau de collecte et traitement des eaux usées à N’Djaména. L'évacuation des eaux sales pose partout en ville un problème aigu. Faute de place et en l'absence de réseau, le rejet de toutes les eaux est peu conforme aux recommandations d'hygiène. </a:t>
            </a:r>
          </a:p>
        </p:txBody>
      </p:sp>
      <p:sp>
        <p:nvSpPr>
          <p:cNvPr id="18" name="Bulle ronde 17"/>
          <p:cNvSpPr/>
          <p:nvPr/>
        </p:nvSpPr>
        <p:spPr>
          <a:xfrm rot="13424930">
            <a:off x="1080258" y="4180650"/>
            <a:ext cx="1636733" cy="234707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350" b="1" dirty="0">
                <a:solidFill>
                  <a:schemeClr val="bg1"/>
                </a:solidFill>
                <a:latin typeface="Arial Black" panose="020B0A04020102020204" pitchFamily="34" charset="0"/>
              </a:rPr>
              <a:t>JUSTIFICATION</a:t>
            </a:r>
          </a:p>
        </p:txBody>
      </p:sp>
    </p:spTree>
    <p:extLst>
      <p:ext uri="{BB962C8B-B14F-4D97-AF65-F5344CB8AC3E}">
        <p14:creationId xmlns:p14="http://schemas.microsoft.com/office/powerpoint/2010/main" val="198194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3314700" y="3086101"/>
            <a:ext cx="9372600" cy="4928913"/>
          </a:xfrm>
          <a:prstGeom prst="rect">
            <a:avLst/>
          </a:prstGeom>
        </p:spPr>
        <p:txBody>
          <a:bodyPr wrap="square" lIns="0" tIns="0" rIns="0" bIns="0" rtlCol="0" anchor="t">
            <a:spAutoFit/>
          </a:bodyPr>
          <a:lstStyle/>
          <a:p>
            <a:pPr>
              <a:lnSpc>
                <a:spcPts val="3924"/>
              </a:lnSpc>
            </a:pPr>
            <a:r>
              <a:rPr lang="fr-FR" dirty="0">
                <a:solidFill>
                  <a:srgbClr val="243569"/>
                </a:solidFill>
                <a:latin typeface="Arial" panose="020B0604020202020204" pitchFamily="34" charset="0"/>
                <a:cs typeface="Arial" panose="020B0604020202020204" pitchFamily="34" charset="0"/>
              </a:rPr>
              <a:t>De manière générale, l'eau utilisée pour la cuisine et la lessive est répandue soit dans la concession (si celle-ci est large), soit dans la rue, ou alors simplement déversée dans le caniveau d'évacuation des eaux de pluies quand il existe. Ces caniveaux, à ciel ouvert, sont souvent aussi un lieu de dépôt de déchets et ne peuvent plus assurer correctement le drainage de ces eaux (pas de continuité, pente non adaptée, et obstruction). Des eaux stagnent fréquemment devant les concessions créant des nids de poules sur les voiries en terre et bitumées. Elles envahissent parfois la voie pour former, avec les eaux de cuisine et de lessive, des petites mares. Celles-ci rendent la circulation très délicate, engendrent des odeurs nauséabondes et favorisent la prolifération des moustiques, mouches et autres vecteurs de maladies.</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Bulle ronde 14"/>
          <p:cNvSpPr/>
          <p:nvPr/>
        </p:nvSpPr>
        <p:spPr>
          <a:xfrm rot="15683815">
            <a:off x="1023161" y="2116262"/>
            <a:ext cx="1465434" cy="22806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350" b="1" dirty="0">
                <a:solidFill>
                  <a:schemeClr val="bg1"/>
                </a:solidFill>
                <a:latin typeface="Arial Black" panose="020B0A04020102020204" pitchFamily="34" charset="0"/>
              </a:rPr>
              <a:t>JUSTIFICATION</a:t>
            </a:r>
          </a:p>
        </p:txBody>
      </p:sp>
    </p:spTree>
    <p:extLst>
      <p:ext uri="{BB962C8B-B14F-4D97-AF65-F5344CB8AC3E}">
        <p14:creationId xmlns:p14="http://schemas.microsoft.com/office/powerpoint/2010/main" val="376310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3314700" y="3086100"/>
            <a:ext cx="9372600" cy="4928913"/>
          </a:xfrm>
          <a:prstGeom prst="rect">
            <a:avLst/>
          </a:prstGeom>
        </p:spPr>
        <p:txBody>
          <a:bodyPr wrap="square" lIns="0" tIns="0" rIns="0" bIns="0" rtlCol="0" anchor="t">
            <a:spAutoFit/>
          </a:bodyPr>
          <a:lstStyle/>
          <a:p>
            <a:pPr>
              <a:lnSpc>
                <a:spcPts val="3924"/>
              </a:lnSpc>
            </a:pPr>
            <a:r>
              <a:rPr lang="fr-FR" dirty="0">
                <a:solidFill>
                  <a:srgbClr val="243569"/>
                </a:solidFill>
                <a:latin typeface="Arial" panose="020B0604020202020204" pitchFamily="34" charset="0"/>
                <a:cs typeface="Arial" panose="020B0604020202020204" pitchFamily="34" charset="0"/>
              </a:rPr>
              <a:t>Par manque d'entretien, les latrines publiques ont presque disparu (par exemple dans les écoles) ou ne sont pas utilisées et celles qui viennent d’être installées ne sont pas entretenus.</a:t>
            </a:r>
          </a:p>
          <a:p>
            <a:pPr>
              <a:lnSpc>
                <a:spcPts val="3924"/>
              </a:lnSpc>
            </a:pPr>
            <a:r>
              <a:rPr lang="fr-FR" dirty="0">
                <a:solidFill>
                  <a:srgbClr val="243569"/>
                </a:solidFill>
                <a:latin typeface="Arial" panose="020B0604020202020204" pitchFamily="34" charset="0"/>
                <a:cs typeface="Arial" panose="020B0604020202020204" pitchFamily="34" charset="0"/>
              </a:rPr>
              <a:t>Par ailleurs, une grande partie des hôtels, restaurants, auberges, alimentations et points de grillades, tous déversent les eaux usé dans les bassins, dans les canaux de drainage des eaux de pluies et sur les voies réservées à circulation, sans traitement préalable.</a:t>
            </a:r>
          </a:p>
          <a:p>
            <a:pPr>
              <a:lnSpc>
                <a:spcPts val="3924"/>
              </a:lnSpc>
            </a:pPr>
            <a:r>
              <a:rPr lang="fr-FR" dirty="0">
                <a:solidFill>
                  <a:srgbClr val="243569"/>
                </a:solidFill>
                <a:latin typeface="Arial" panose="020B0604020202020204" pitchFamily="34" charset="0"/>
                <a:cs typeface="Arial" panose="020B0604020202020204" pitchFamily="34" charset="0"/>
              </a:rPr>
              <a:t>Il n’existe pas à N’Djaména de station d'épuration des eaux usées à part celle de l'Hôpital Général de Référence Nationale. Cependant le fonctionnement de celle-ci reste douteux. Toutes les eaux usées produites par l'hôpital, qui contiennent microbes, bactéries, produits chimiques, etc., sont déversées dans le fleuve sans traitement préalable. </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Bulle ronde 14"/>
          <p:cNvSpPr/>
          <p:nvPr/>
        </p:nvSpPr>
        <p:spPr>
          <a:xfrm rot="15683815">
            <a:off x="1023161" y="2116262"/>
            <a:ext cx="1465434" cy="22806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350" b="1" dirty="0">
                <a:solidFill>
                  <a:schemeClr val="bg1"/>
                </a:solidFill>
                <a:latin typeface="Arial Black" panose="020B0A04020102020204" pitchFamily="34" charset="0"/>
              </a:rPr>
              <a:t>JUSTIFICATION</a:t>
            </a:r>
          </a:p>
        </p:txBody>
      </p:sp>
    </p:spTree>
    <p:extLst>
      <p:ext uri="{BB962C8B-B14F-4D97-AF65-F5344CB8AC3E}">
        <p14:creationId xmlns:p14="http://schemas.microsoft.com/office/powerpoint/2010/main" val="151441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3314700" y="3086100"/>
            <a:ext cx="7697208" cy="3928640"/>
          </a:xfrm>
          <a:prstGeom prst="rect">
            <a:avLst/>
          </a:prstGeom>
        </p:spPr>
        <p:txBody>
          <a:bodyPr wrap="square" lIns="0" tIns="0" rIns="0" bIns="0" rtlCol="0" anchor="t">
            <a:spAutoFit/>
          </a:bodyPr>
          <a:lstStyle/>
          <a:p>
            <a:pPr>
              <a:lnSpc>
                <a:spcPts val="3924"/>
              </a:lnSpc>
            </a:pPr>
            <a:r>
              <a:rPr lang="fr-FR" dirty="0">
                <a:solidFill>
                  <a:srgbClr val="243569"/>
                </a:solidFill>
                <a:latin typeface="Arial" panose="020B0604020202020204" pitchFamily="34" charset="0"/>
                <a:cs typeface="Arial" panose="020B0604020202020204" pitchFamily="34" charset="0"/>
              </a:rPr>
              <a:t>Quelques rares familles utilisent des puisards creusés selon la technique traditionnelle. Les dimensions ne sont pas étudiées en tenant compte de la nature du sol. Il n'y a pas de matériaux filtrants. On cherche à atteindre une couche sableuse, qui est malheureusement souvent en contact avec une aquifère, dans lequel s'approvisionne le forage juste à coté dans la même concession. Les installations de type moderne comme les fosses septiques sont utilisées uniquement dans les quartiers résidentiels ou chez les familles riches (commerçants ou fonctionnaires de haut niveau). </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Bulle ronde 14"/>
          <p:cNvSpPr/>
          <p:nvPr/>
        </p:nvSpPr>
        <p:spPr>
          <a:xfrm rot="15683815">
            <a:off x="1023161" y="2116262"/>
            <a:ext cx="1465434" cy="22806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350" b="1" dirty="0">
                <a:solidFill>
                  <a:schemeClr val="bg1"/>
                </a:solidFill>
                <a:latin typeface="Arial Black" panose="020B0A04020102020204" pitchFamily="34" charset="0"/>
              </a:rPr>
              <a:t>JUSTIFICATION</a:t>
            </a:r>
          </a:p>
        </p:txBody>
      </p:sp>
    </p:spTree>
    <p:extLst>
      <p:ext uri="{BB962C8B-B14F-4D97-AF65-F5344CB8AC3E}">
        <p14:creationId xmlns:p14="http://schemas.microsoft.com/office/powerpoint/2010/main" val="93632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3314700" y="3086100"/>
            <a:ext cx="7697208" cy="5429050"/>
          </a:xfrm>
          <a:prstGeom prst="rect">
            <a:avLst/>
          </a:prstGeom>
        </p:spPr>
        <p:txBody>
          <a:bodyPr wrap="square" lIns="0" tIns="0" rIns="0" bIns="0" rtlCol="0" anchor="t">
            <a:spAutoFit/>
          </a:bodyPr>
          <a:lstStyle/>
          <a:p>
            <a:pPr>
              <a:lnSpc>
                <a:spcPts val="3924"/>
              </a:lnSpc>
            </a:pPr>
            <a:r>
              <a:rPr lang="fr-FR" dirty="0">
                <a:solidFill>
                  <a:srgbClr val="243569"/>
                </a:solidFill>
                <a:latin typeface="Arial" panose="020B0604020202020204" pitchFamily="34" charset="0"/>
                <a:cs typeface="Arial" panose="020B0604020202020204" pitchFamily="34" charset="0"/>
              </a:rPr>
              <a:t>Les excréta, quand ils ne sont pas déposés dans la nature, se font dans des "latrines traditionnelles«  ou dans les caniveaux, en réalité simple fosses d'aisance, ou puisards. Les fosses d'aisance privées quand elles existent mais construites sans respect de "normes" (qui n'existent d'ailleurs pas). Conçues en pratique comme des puisards et non comme des fosses étanches, le fond atteint souvent le niveau de la nappe phréatique. </a:t>
            </a:r>
          </a:p>
          <a:p>
            <a:pPr>
              <a:lnSpc>
                <a:spcPts val="3924"/>
              </a:lnSpc>
            </a:pPr>
            <a:r>
              <a:rPr lang="fr-FR" dirty="0">
                <a:solidFill>
                  <a:srgbClr val="243569"/>
                </a:solidFill>
                <a:latin typeface="Arial" panose="020B0604020202020204" pitchFamily="34" charset="0"/>
                <a:cs typeface="Arial" panose="020B0604020202020204" pitchFamily="34" charset="0"/>
              </a:rPr>
              <a:t>En outre, les inondations de l’année 2022, ont  envahi les concessions et entraîné les matières, provoquant une contamination générale des eaux. Ces fosses sont aussi accessibles aux insectes, rats et autres vecteurs de maladies.</a:t>
            </a:r>
          </a:p>
          <a:p>
            <a:pPr>
              <a:lnSpc>
                <a:spcPts val="3924"/>
              </a:lnSpc>
            </a:pPr>
            <a:endParaRPr lang="fr-FR"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Bulle ronde 14"/>
          <p:cNvSpPr/>
          <p:nvPr/>
        </p:nvSpPr>
        <p:spPr>
          <a:xfrm rot="15683815">
            <a:off x="1023161" y="2116262"/>
            <a:ext cx="1465434" cy="22806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1350" b="1" dirty="0">
                <a:solidFill>
                  <a:schemeClr val="bg1"/>
                </a:solidFill>
                <a:latin typeface="Arial Black" panose="020B0A04020102020204" pitchFamily="34" charset="0"/>
              </a:rPr>
              <a:t>JUSTIFICATION</a:t>
            </a:r>
          </a:p>
        </p:txBody>
      </p:sp>
    </p:spTree>
    <p:extLst>
      <p:ext uri="{BB962C8B-B14F-4D97-AF65-F5344CB8AC3E}">
        <p14:creationId xmlns:p14="http://schemas.microsoft.com/office/powerpoint/2010/main" val="70165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990897" y="-2341918"/>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4" name="Rectangle 3"/>
          <p:cNvSpPr/>
          <p:nvPr/>
        </p:nvSpPr>
        <p:spPr>
          <a:xfrm>
            <a:off x="3523998" y="2515700"/>
            <a:ext cx="7541286" cy="6347892"/>
          </a:xfrm>
          <a:prstGeom prst="rect">
            <a:avLst/>
          </a:prstGeom>
          <a:solidFill>
            <a:schemeClr val="accent5">
              <a:lumMod val="75000"/>
            </a:schemeClr>
          </a:solidFill>
          <a:ln cap="flat">
            <a:noFill/>
            <a:prstDash val="solid"/>
          </a:ln>
        </p:spPr>
        <p:txBody>
          <a:bodyPr vert="horz" wrap="square" lIns="68580" tIns="34290" rIns="68580" bIns="34290" anchor="t" anchorCtr="0" compatLnSpc="1">
            <a:spAutoFit/>
          </a:bodyPr>
          <a:lstStyle/>
          <a:p>
            <a:pPr marL="214313" indent="-214313" algn="just" defTabSz="342900">
              <a:lnSpc>
                <a:spcPct val="150000"/>
              </a:lnSpc>
              <a:spcBef>
                <a:spcPts val="750"/>
              </a:spcBef>
              <a:spcAft>
                <a:spcPts val="750"/>
              </a:spcAft>
              <a:buClr>
                <a:srgbClr val="8AD0D6"/>
              </a:buClr>
              <a:buSzPct val="80000"/>
              <a:buFont typeface="Wingdings" pitchFamily="2"/>
              <a:buChar char="q"/>
              <a:defRPr sz="1800" b="0" i="0" u="none" strike="noStrike" kern="0" cap="none" spc="0" baseline="0">
                <a:solidFill>
                  <a:srgbClr val="000000"/>
                </a:solidFill>
                <a:uFillTx/>
              </a:defRPr>
            </a:pPr>
            <a:r>
              <a:rPr lang="fr-FR" dirty="0">
                <a:solidFill>
                  <a:srgbClr val="FFFFFF"/>
                </a:solidFill>
                <a:latin typeface="Arial" pitchFamily="34"/>
                <a:ea typeface="Times New Roman" pitchFamily="18"/>
                <a:cs typeface="Arial" pitchFamily="34"/>
              </a:rPr>
              <a:t>De tout ce qui précède, Le Maitre d’Ouvrage qu’est la Mairie de N’Djaména ne peut définir à elle seule les enjeux du traitement des eaux usées. Le manque d’expérience de la ville quant à ce sujet ne peut permettre de définir un projet, une faisabilité, des objectifs, des infrastructures, un dimensionnement...</a:t>
            </a:r>
          </a:p>
          <a:p>
            <a:pPr marL="214313" indent="-214313" defTabSz="342900">
              <a:lnSpc>
                <a:spcPct val="150000"/>
              </a:lnSpc>
              <a:spcBef>
                <a:spcPts val="750"/>
              </a:spcBef>
              <a:buClr>
                <a:srgbClr val="8AD0D6"/>
              </a:buClr>
              <a:buSzPct val="80000"/>
              <a:buFont typeface="Wingdings" pitchFamily="2"/>
              <a:buChar char="q"/>
              <a:defRPr sz="1800" b="0" i="0" u="none" strike="noStrike" kern="0" cap="none" spc="0" baseline="0">
                <a:solidFill>
                  <a:srgbClr val="000000"/>
                </a:solidFill>
                <a:uFillTx/>
              </a:defRPr>
            </a:pPr>
            <a:r>
              <a:rPr lang="fr-FR" b="1" dirty="0">
                <a:solidFill>
                  <a:srgbClr val="000000"/>
                </a:solidFill>
                <a:latin typeface="Arial" pitchFamily="34"/>
                <a:ea typeface="Times New Roman" pitchFamily="18"/>
                <a:cs typeface="Arial" pitchFamily="34"/>
              </a:rPr>
              <a:t>C’est pourquoi  la Mairie de N’Djaména, plaide pour :</a:t>
            </a:r>
          </a:p>
          <a:p>
            <a:pPr marL="214313" indent="-214313" defTabSz="342900">
              <a:lnSpc>
                <a:spcPct val="150000"/>
              </a:lnSpc>
              <a:spcBef>
                <a:spcPts val="750"/>
              </a:spcBef>
              <a:buClr>
                <a:srgbClr val="8AD0D6"/>
              </a:buClr>
              <a:buSzPct val="80000"/>
              <a:buFont typeface="Wingdings" pitchFamily="2"/>
              <a:buChar char="ü"/>
              <a:defRPr sz="1800" b="0" i="0" u="none" strike="noStrike" kern="0" cap="none" spc="0" baseline="0">
                <a:solidFill>
                  <a:srgbClr val="000000"/>
                </a:solidFill>
                <a:uFillTx/>
              </a:defRPr>
            </a:pPr>
            <a:r>
              <a:rPr lang="fr-FR" dirty="0">
                <a:solidFill>
                  <a:srgbClr val="FFFFFF"/>
                </a:solidFill>
                <a:latin typeface="Arial" pitchFamily="34"/>
                <a:ea typeface="Times New Roman" pitchFamily="18"/>
                <a:cs typeface="Arial" pitchFamily="34"/>
              </a:rPr>
              <a:t>Commander une étude relative à l’établissement d’un Schéma Directeur de gestion des eaux usées et des excrétas dans la ville de N’Djaména afin de fournir aux décideurs l’information la plus large possible pour qu’ils choisissent en connaissance de cause (aide à la décision)</a:t>
            </a:r>
          </a:p>
          <a:p>
            <a:pPr marL="214313" indent="-214313" defTabSz="342900">
              <a:lnSpc>
                <a:spcPct val="150000"/>
              </a:lnSpc>
              <a:spcBef>
                <a:spcPts val="750"/>
              </a:spcBef>
              <a:buClr>
                <a:srgbClr val="8AD0D6"/>
              </a:buClr>
              <a:buSzPct val="80000"/>
              <a:buFont typeface="Wingdings" pitchFamily="2"/>
              <a:buChar char="ü"/>
              <a:defRPr sz="1800" b="0" i="0" u="none" strike="noStrike" kern="0" cap="none" spc="0" baseline="0">
                <a:solidFill>
                  <a:srgbClr val="000000"/>
                </a:solidFill>
                <a:uFillTx/>
              </a:defRPr>
            </a:pPr>
            <a:r>
              <a:rPr lang="fr-FR" dirty="0">
                <a:solidFill>
                  <a:srgbClr val="FFFFFF"/>
                </a:solidFill>
                <a:latin typeface="Arial" pitchFamily="34"/>
                <a:ea typeface="Times New Roman" pitchFamily="18"/>
                <a:cs typeface="Arial" pitchFamily="34"/>
              </a:rPr>
              <a:t>Solliciter les fonds nationaux ou les bailleurs pour la mise en œuvre des actions et objectifs fixés qui consistent à :</a:t>
            </a:r>
          </a:p>
          <a:p>
            <a:pPr defTabSz="342900">
              <a:lnSpc>
                <a:spcPct val="150000"/>
              </a:lnSpc>
              <a:spcBef>
                <a:spcPts val="750"/>
              </a:spcBef>
              <a:defRPr sz="1800" b="0" i="0" u="none" strike="noStrike" kern="0" cap="none" spc="0" baseline="0">
                <a:solidFill>
                  <a:srgbClr val="000000"/>
                </a:solidFill>
                <a:uFillTx/>
              </a:defRPr>
            </a:pPr>
            <a:endParaRPr lang="fr-FR" dirty="0">
              <a:solidFill>
                <a:srgbClr val="FFFFFF"/>
              </a:solidFill>
              <a:latin typeface="Arial" pitchFamily="34"/>
              <a:cs typeface="Arial" pitchFamily="34"/>
            </a:endParaRPr>
          </a:p>
        </p:txBody>
      </p:sp>
    </p:spTree>
    <p:extLst>
      <p:ext uri="{BB962C8B-B14F-4D97-AF65-F5344CB8AC3E}">
        <p14:creationId xmlns:p14="http://schemas.microsoft.com/office/powerpoint/2010/main" val="172213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990897" y="-2341918"/>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3" name="Espace réservé du contenu 2"/>
          <p:cNvSpPr txBox="1">
            <a:spLocks/>
          </p:cNvSpPr>
          <p:nvPr/>
        </p:nvSpPr>
        <p:spPr>
          <a:xfrm>
            <a:off x="4165900" y="2879954"/>
            <a:ext cx="6756941" cy="5429250"/>
          </a:xfrm>
          <a:prstGeom prst="rect">
            <a:avLst/>
          </a:prstGeom>
          <a:solidFill>
            <a:schemeClr val="accent5">
              <a:lumMod val="75000"/>
            </a:schemeClr>
          </a:solidFill>
          <a:ln w="9528">
            <a:solidFill>
              <a:srgbClr val="000000"/>
            </a:solidFill>
            <a:prstDash val="solid"/>
          </a:ln>
        </p:spPr>
        <p:txBody>
          <a:bodyPr vert="horz" wrap="square" lIns="68580" tIns="34290" rIns="68580" bIns="34290" anchor="t" anchorCtr="0" compatLnSpc="1">
            <a:normAutofit/>
          </a:bodyPr>
          <a:lst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fr-FR"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fr-FR" sz="18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6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defTabSz="685800">
              <a:lnSpc>
                <a:spcPct val="150000"/>
              </a:lnSpc>
              <a:spcBef>
                <a:spcPts val="0"/>
              </a:spcBef>
              <a:buSzPct val="100000"/>
              <a:buFont typeface="Wingdings" pitchFamily="2"/>
              <a:buChar char=""/>
              <a:defRPr/>
            </a:pPr>
            <a:r>
              <a:rPr lang="fr-FR" sz="1800" dirty="0">
                <a:latin typeface="Arial" pitchFamily="34"/>
                <a:cs typeface="Arial" pitchFamily="34"/>
              </a:rPr>
              <a:t>Garantir à la population présente et à venir des solutions durables pour l’évacuation et le traitement des eaux usées ;</a:t>
            </a:r>
          </a:p>
          <a:p>
            <a:pPr marL="0" indent="0" algn="just" defTabSz="685800">
              <a:lnSpc>
                <a:spcPct val="150000"/>
              </a:lnSpc>
              <a:spcBef>
                <a:spcPts val="0"/>
              </a:spcBef>
              <a:buNone/>
              <a:defRPr/>
            </a:pPr>
            <a:endParaRPr lang="fr-FR" sz="1800" dirty="0">
              <a:latin typeface="Arial" pitchFamily="34"/>
              <a:cs typeface="Arial" pitchFamily="34"/>
            </a:endParaRPr>
          </a:p>
          <a:p>
            <a:pPr marL="257175" indent="-257175" algn="just" defTabSz="685800">
              <a:lnSpc>
                <a:spcPct val="150000"/>
              </a:lnSpc>
              <a:spcBef>
                <a:spcPts val="0"/>
              </a:spcBef>
              <a:buSzPct val="100000"/>
              <a:buFont typeface="Wingdings" pitchFamily="2"/>
              <a:buChar char=""/>
              <a:defRPr/>
            </a:pPr>
            <a:r>
              <a:rPr lang="fr-FR" sz="1800" dirty="0">
                <a:latin typeface="Arial" pitchFamily="34"/>
                <a:cs typeface="Arial" pitchFamily="34"/>
              </a:rPr>
              <a:t>Respecter le milieu naturel en préservant les ressources en eaux souterraines et superficielles ;</a:t>
            </a:r>
          </a:p>
          <a:p>
            <a:pPr marL="0" indent="0" algn="just" defTabSz="685800">
              <a:lnSpc>
                <a:spcPct val="150000"/>
              </a:lnSpc>
              <a:spcBef>
                <a:spcPts val="0"/>
              </a:spcBef>
              <a:buNone/>
              <a:defRPr/>
            </a:pPr>
            <a:endParaRPr lang="fr-FR" sz="1800" dirty="0">
              <a:latin typeface="Arial" pitchFamily="34"/>
              <a:cs typeface="Arial" pitchFamily="34"/>
            </a:endParaRPr>
          </a:p>
          <a:p>
            <a:pPr marL="257175" indent="-257175" algn="just" defTabSz="685800">
              <a:lnSpc>
                <a:spcPct val="150000"/>
              </a:lnSpc>
              <a:spcBef>
                <a:spcPts val="0"/>
              </a:spcBef>
              <a:buSzPct val="100000"/>
              <a:buFont typeface="Wingdings" pitchFamily="2"/>
              <a:buChar char=""/>
              <a:defRPr/>
            </a:pPr>
            <a:r>
              <a:rPr lang="fr-FR" sz="1800" dirty="0">
                <a:latin typeface="Arial" pitchFamily="34"/>
                <a:cs typeface="Arial" pitchFamily="34"/>
              </a:rPr>
              <a:t>Assurer le meilleur compromis économique ;</a:t>
            </a:r>
          </a:p>
          <a:p>
            <a:pPr marL="0" indent="0" algn="just" defTabSz="685800">
              <a:lnSpc>
                <a:spcPct val="150000"/>
              </a:lnSpc>
              <a:spcBef>
                <a:spcPts val="0"/>
              </a:spcBef>
              <a:buNone/>
              <a:defRPr/>
            </a:pPr>
            <a:endParaRPr lang="fr-FR" sz="1800" dirty="0">
              <a:latin typeface="Arial" pitchFamily="34"/>
              <a:cs typeface="Arial" pitchFamily="34"/>
            </a:endParaRPr>
          </a:p>
          <a:p>
            <a:pPr marL="257175" indent="-257175" algn="just" defTabSz="685800">
              <a:lnSpc>
                <a:spcPct val="150000"/>
              </a:lnSpc>
              <a:spcBef>
                <a:spcPts val="0"/>
              </a:spcBef>
              <a:spcAft>
                <a:spcPts val="750"/>
              </a:spcAft>
              <a:buSzPct val="100000"/>
              <a:buFont typeface="Wingdings" pitchFamily="2"/>
              <a:buChar char=""/>
              <a:defRPr/>
            </a:pPr>
            <a:r>
              <a:rPr lang="fr-FR" sz="1800" dirty="0">
                <a:latin typeface="Arial" pitchFamily="34"/>
                <a:cs typeface="Arial" pitchFamily="34"/>
              </a:rPr>
              <a:t>S’inscrire en harmonie avec la législation.</a:t>
            </a:r>
          </a:p>
          <a:p>
            <a:pPr marL="0" indent="0" defTabSz="342900">
              <a:lnSpc>
                <a:spcPct val="150000"/>
              </a:lnSpc>
              <a:spcBef>
                <a:spcPts val="750"/>
              </a:spcBef>
              <a:buNone/>
              <a:defRPr/>
            </a:pPr>
            <a:endParaRPr lang="fr-FR" sz="1800" dirty="0"/>
          </a:p>
        </p:txBody>
      </p:sp>
    </p:spTree>
    <p:extLst>
      <p:ext uri="{BB962C8B-B14F-4D97-AF65-F5344CB8AC3E}">
        <p14:creationId xmlns:p14="http://schemas.microsoft.com/office/powerpoint/2010/main" val="326025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990897" y="-2341918"/>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4" name="TextBox 3"/>
          <p:cNvSpPr txBox="1"/>
          <p:nvPr/>
        </p:nvSpPr>
        <p:spPr>
          <a:xfrm>
            <a:off x="2514600" y="3943350"/>
            <a:ext cx="6686550" cy="485518"/>
          </a:xfrm>
          <a:prstGeom prst="rect">
            <a:avLst/>
          </a:prstGeom>
        </p:spPr>
        <p:txBody>
          <a:bodyPr wrap="square" lIns="0" tIns="0" rIns="0" bIns="0" rtlCol="0" anchor="t">
            <a:spAutoFit/>
          </a:bodyPr>
          <a:lstStyle/>
          <a:p>
            <a:pPr algn="ctr">
              <a:lnSpc>
                <a:spcPct val="150000"/>
              </a:lnSpc>
            </a:pPr>
            <a:r>
              <a:rPr lang="fr-FR" sz="2400" b="1" dirty="0">
                <a:solidFill>
                  <a:srgbClr val="243569"/>
                </a:solidFill>
                <a:latin typeface="Arial" panose="020B0604020202020204" pitchFamily="34" charset="0"/>
                <a:cs typeface="Arial" panose="020B0604020202020204" pitchFamily="34" charset="0"/>
              </a:rPr>
              <a:t>MERCI POUR VOTRE ATTENTION </a:t>
            </a:r>
            <a:endParaRPr lang="en-US" sz="2400" b="1" dirty="0">
              <a:solidFill>
                <a:srgbClr val="243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6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2416588" y="2743375"/>
            <a:ext cx="7127462" cy="452047"/>
          </a:xfrm>
          <a:prstGeom prst="rect">
            <a:avLst/>
          </a:prstGeom>
        </p:spPr>
        <p:txBody>
          <a:bodyPr wrap="square" lIns="0" tIns="0" rIns="0" bIns="0" rtlCol="0" anchor="t">
            <a:spAutoFit/>
          </a:bodyPr>
          <a:lstStyle/>
          <a:p>
            <a:pPr>
              <a:lnSpc>
                <a:spcPts val="3924"/>
              </a:lnSpc>
            </a:pPr>
            <a:r>
              <a:rPr lang="en-US" sz="2400" dirty="0">
                <a:solidFill>
                  <a:srgbClr val="243569"/>
                </a:solidFill>
                <a:latin typeface="Roboto Bold"/>
              </a:rPr>
              <a:t>PLAN DE PRESENTATION</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4" name="TextBox 14"/>
          <p:cNvSpPr txBox="1"/>
          <p:nvPr/>
        </p:nvSpPr>
        <p:spPr>
          <a:xfrm>
            <a:off x="1317933" y="3806884"/>
            <a:ext cx="6625917" cy="2995692"/>
          </a:xfrm>
          <a:prstGeom prst="rect">
            <a:avLst/>
          </a:prstGeom>
        </p:spPr>
        <p:txBody>
          <a:bodyPr wrap="square" lIns="0" tIns="0" rIns="0" bIns="0" rtlCol="0" anchor="t">
            <a:spAutoFit/>
          </a:bodyPr>
          <a:lstStyle/>
          <a:p>
            <a:pPr marL="385763" indent="-385763">
              <a:lnSpc>
                <a:spcPts val="3357"/>
              </a:lnSpc>
              <a:buFont typeface="+mj-lt"/>
              <a:buAutoNum type="romanUcPeriod"/>
            </a:pPr>
            <a:r>
              <a:rPr lang="fr-FR" dirty="0">
                <a:solidFill>
                  <a:srgbClr val="002060"/>
                </a:solidFill>
                <a:latin typeface="Arial" panose="020B0604020202020204" pitchFamily="34" charset="0"/>
                <a:cs typeface="Arial" panose="020B0604020202020204" pitchFamily="34" charset="0"/>
              </a:rPr>
              <a:t>INTRODUCTION</a:t>
            </a:r>
          </a:p>
          <a:p>
            <a:pPr marL="385763" indent="-385763">
              <a:lnSpc>
                <a:spcPts val="3357"/>
              </a:lnSpc>
              <a:buFont typeface="+mj-lt"/>
              <a:buAutoNum type="romanUcPeriod"/>
            </a:pPr>
            <a:r>
              <a:rPr lang="fr-FR" dirty="0">
                <a:solidFill>
                  <a:srgbClr val="002060"/>
                </a:solidFill>
                <a:latin typeface="Arial" panose="020B0604020202020204" pitchFamily="34" charset="0"/>
                <a:cs typeface="Arial" panose="020B0604020202020204" pitchFamily="34" charset="0"/>
              </a:rPr>
              <a:t>PRÉSENTATION DE LA VILLE DE N’DJAMÉNA</a:t>
            </a:r>
          </a:p>
          <a:p>
            <a:pPr marL="385763" indent="-385763">
              <a:lnSpc>
                <a:spcPts val="3357"/>
              </a:lnSpc>
              <a:buFont typeface="+mj-lt"/>
              <a:buAutoNum type="romanUcPeriod"/>
            </a:pPr>
            <a:r>
              <a:rPr lang="fr-FR" dirty="0">
                <a:solidFill>
                  <a:srgbClr val="002060"/>
                </a:solidFill>
                <a:latin typeface="Arial" panose="020B0604020202020204" pitchFamily="34" charset="0"/>
                <a:cs typeface="Arial" panose="020B0604020202020204" pitchFamily="34" charset="0"/>
              </a:rPr>
              <a:t>PROJETS RÉALISÉS  POUR L’ACCÈS AUX SERVICES SOCIAUX DE BASE EN FAVEUR DE LA POPULATION</a:t>
            </a:r>
          </a:p>
          <a:p>
            <a:pPr marL="385763" indent="-385763">
              <a:lnSpc>
                <a:spcPts val="3357"/>
              </a:lnSpc>
              <a:buFont typeface="+mj-lt"/>
              <a:buAutoNum type="romanUcPeriod"/>
            </a:pPr>
            <a:r>
              <a:rPr lang="fr-FR" dirty="0">
                <a:solidFill>
                  <a:srgbClr val="002060"/>
                </a:solidFill>
                <a:latin typeface="Arial" panose="020B0604020202020204" pitchFamily="34" charset="0"/>
                <a:cs typeface="Arial" panose="020B0604020202020204" pitchFamily="34" charset="0"/>
              </a:rPr>
              <a:t>PROJETS EN COURS DE RÉALISATION</a:t>
            </a:r>
          </a:p>
          <a:p>
            <a:pPr marL="385763" indent="-385763">
              <a:lnSpc>
                <a:spcPts val="3357"/>
              </a:lnSpc>
              <a:buFont typeface="+mj-lt"/>
              <a:buAutoNum type="romanUcPeriod"/>
            </a:pPr>
            <a:r>
              <a:rPr lang="fr-FR" dirty="0">
                <a:solidFill>
                  <a:srgbClr val="002060"/>
                </a:solidFill>
                <a:latin typeface="Arial" panose="020B0604020202020204" pitchFamily="34" charset="0"/>
                <a:cs typeface="Arial" panose="020B0604020202020204" pitchFamily="34" charset="0"/>
              </a:rPr>
              <a:t>PLAIDOYER POUR LA GESTION DES EAUX USÉES DANS LA VILLE DE N’DJAMÉNA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191053" y="-2356486"/>
            <a:ext cx="16830746" cy="5781415"/>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1566582" y="2416979"/>
            <a:ext cx="4949784" cy="452047"/>
          </a:xfrm>
          <a:prstGeom prst="rect">
            <a:avLst/>
          </a:prstGeom>
        </p:spPr>
        <p:txBody>
          <a:bodyPr lIns="0" tIns="0" rIns="0" bIns="0" rtlCol="0" anchor="t">
            <a:spAutoFit/>
          </a:bodyPr>
          <a:lstStyle/>
          <a:p>
            <a:pPr>
              <a:lnSpc>
                <a:spcPts val="3924"/>
              </a:lnSpc>
            </a:pPr>
            <a:r>
              <a:rPr lang="en-US" sz="2400" dirty="0">
                <a:solidFill>
                  <a:srgbClr val="243569"/>
                </a:solidFill>
                <a:latin typeface="Roboto Bold"/>
              </a:rPr>
              <a:t>I. Introduction </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4" name="TextBox 14"/>
          <p:cNvSpPr txBox="1"/>
          <p:nvPr/>
        </p:nvSpPr>
        <p:spPr>
          <a:xfrm>
            <a:off x="1543050" y="3149270"/>
            <a:ext cx="7136307" cy="5011628"/>
          </a:xfrm>
          <a:prstGeom prst="rect">
            <a:avLst/>
          </a:prstGeom>
        </p:spPr>
        <p:txBody>
          <a:bodyPr wrap="square" lIns="0" tIns="0" rIns="0" bIns="0" rtlCol="0" anchor="t">
            <a:spAutoFit/>
          </a:bodyPr>
          <a:lstStyle/>
          <a:p>
            <a:pPr algn="just" defTabSz="342900">
              <a:lnSpc>
                <a:spcPct val="150000"/>
              </a:lnSpc>
              <a:spcAft>
                <a:spcPts val="600"/>
              </a:spcAft>
              <a:defRPr sz="1800" b="0" i="0" u="none" strike="noStrike" kern="0" cap="none" spc="0" baseline="0">
                <a:solidFill>
                  <a:srgbClr val="000000"/>
                </a:solidFill>
                <a:uFillTx/>
              </a:defRPr>
            </a:pPr>
            <a:r>
              <a:rPr lang="fr-FR" dirty="0">
                <a:solidFill>
                  <a:srgbClr val="002060"/>
                </a:solidFill>
                <a:latin typeface="Arial" panose="020B0604020202020204" pitchFamily="34" charset="0"/>
                <a:ea typeface="Calibri" pitchFamily="34"/>
                <a:cs typeface="Arial" panose="020B0604020202020204" pitchFamily="34" charset="0"/>
              </a:rPr>
              <a:t>N’Djaména est la Capitale économique et politique du Tchad, ayant une population de plus de 2 million d’habitants. L’accès aux services sociaux de base, a connu des évolutions très positives au cours de la dernière décennie, grâce à l’appui de l’Etat et des partenaires techniques et financiers. </a:t>
            </a:r>
          </a:p>
          <a:p>
            <a:pPr algn="just" defTabSz="342900">
              <a:lnSpc>
                <a:spcPct val="150000"/>
              </a:lnSpc>
              <a:spcAft>
                <a:spcPts val="600"/>
              </a:spcAft>
              <a:defRPr sz="1800" b="0" i="0" u="none" strike="noStrike" kern="0" cap="none" spc="0" baseline="0">
                <a:solidFill>
                  <a:srgbClr val="000000"/>
                </a:solidFill>
                <a:uFillTx/>
              </a:defRPr>
            </a:pPr>
            <a:r>
              <a:rPr lang="fr-FR" dirty="0">
                <a:solidFill>
                  <a:srgbClr val="002060"/>
                </a:solidFill>
                <a:latin typeface="Arial" panose="020B0604020202020204" pitchFamily="34" charset="0"/>
                <a:ea typeface="Calibri" pitchFamily="34"/>
                <a:cs typeface="Arial" panose="020B0604020202020204" pitchFamily="34" charset="0"/>
              </a:rPr>
              <a:t>Depuis les premières élections locales en </a:t>
            </a:r>
            <a:r>
              <a:rPr lang="fr-FR" kern="0" dirty="0">
                <a:solidFill>
                  <a:srgbClr val="002060"/>
                </a:solidFill>
                <a:latin typeface="Arial" panose="020B0604020202020204" pitchFamily="34" charset="0"/>
                <a:ea typeface="Calibri" pitchFamily="34"/>
                <a:cs typeface="Arial" panose="020B0604020202020204" pitchFamily="34" charset="0"/>
              </a:rPr>
              <a:t>2012, la Commune de N’Djaména, a reçu les compétences nécessaires qui ont</a:t>
            </a:r>
            <a:r>
              <a:rPr lang="fr-FR" dirty="0">
                <a:solidFill>
                  <a:srgbClr val="002060"/>
                </a:solidFill>
                <a:latin typeface="Arial" panose="020B0604020202020204" pitchFamily="34" charset="0"/>
                <a:ea typeface="Calibri" pitchFamily="34"/>
                <a:cs typeface="Arial" panose="020B0604020202020204" pitchFamily="34" charset="0"/>
              </a:rPr>
              <a:t>  permis de lancer son développement économique et sociale. Cette décentralisation a déclenché la réalisation de plusieurs programmes pour le bien-être de nos populations. Nous parlerons ici des projets réalisés par la Commune de N’Djaména qui ont impactés la vie de nos concitoyens, les projets en cours de réalisation et les défis à relever.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1714500" y="2750400"/>
            <a:ext cx="10120821" cy="927818"/>
          </a:xfrm>
          <a:prstGeom prst="rect">
            <a:avLst/>
          </a:prstGeom>
        </p:spPr>
        <p:txBody>
          <a:bodyPr wrap="square" lIns="0" tIns="0" rIns="0" bIns="0" rtlCol="0" anchor="t">
            <a:spAutoFit/>
          </a:bodyPr>
          <a:lstStyle/>
          <a:p>
            <a:pPr>
              <a:lnSpc>
                <a:spcPts val="3924"/>
              </a:lnSpc>
            </a:pPr>
            <a:r>
              <a:rPr lang="fr-FR" b="1" dirty="0">
                <a:solidFill>
                  <a:srgbClr val="243569"/>
                </a:solidFill>
                <a:latin typeface="Arial" panose="020B0604020202020204" pitchFamily="34" charset="0"/>
                <a:cs typeface="Arial" panose="020B0604020202020204" pitchFamily="34" charset="0"/>
              </a:rPr>
              <a:t>II. </a:t>
            </a:r>
            <a:r>
              <a:rPr lang="fr-FR" sz="2100" b="1" dirty="0">
                <a:solidFill>
                  <a:srgbClr val="243569"/>
                </a:solidFill>
                <a:latin typeface="Arial" panose="020B0604020202020204" pitchFamily="34" charset="0"/>
                <a:cs typeface="Arial" panose="020B0604020202020204" pitchFamily="34" charset="0"/>
              </a:rPr>
              <a:t>PRÉSENTATION DE LA VILLE DE N’DJAMÉNA</a:t>
            </a:r>
            <a:br>
              <a:rPr lang="fr-FR" b="1" dirty="0">
                <a:solidFill>
                  <a:srgbClr val="243569"/>
                </a:solidFill>
                <a:latin typeface="Arial" panose="020B0604020202020204" pitchFamily="34" charset="0"/>
                <a:cs typeface="Arial" panose="020B0604020202020204" pitchFamily="34" charset="0"/>
              </a:rPr>
            </a:br>
            <a:endParaRPr lang="en-US" b="1"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Espace réservé du contenu 6"/>
          <p:cNvSpPr txBox="1">
            <a:spLocks/>
          </p:cNvSpPr>
          <p:nvPr/>
        </p:nvSpPr>
        <p:spPr>
          <a:xfrm>
            <a:off x="7836320" y="3731227"/>
            <a:ext cx="4516230" cy="43439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fr-FR" sz="1800" dirty="0">
                <a:solidFill>
                  <a:srgbClr val="002060"/>
                </a:solidFill>
                <a:latin typeface="Arial" pitchFamily="34"/>
                <a:cs typeface="Arial" pitchFamily="34"/>
              </a:rPr>
              <a:t>Située au confluent des fleuves Chari et Logone</a:t>
            </a:r>
          </a:p>
          <a:p>
            <a:pPr>
              <a:lnSpc>
                <a:spcPct val="150000"/>
              </a:lnSpc>
            </a:pPr>
            <a:r>
              <a:rPr lang="fr-FR" sz="1800" dirty="0">
                <a:solidFill>
                  <a:srgbClr val="002060"/>
                </a:solidFill>
                <a:latin typeface="Arial" pitchFamily="34"/>
                <a:cs typeface="Arial" pitchFamily="34"/>
              </a:rPr>
              <a:t>Population: 2 Million d’habitants</a:t>
            </a:r>
          </a:p>
          <a:p>
            <a:pPr>
              <a:lnSpc>
                <a:spcPct val="150000"/>
              </a:lnSpc>
            </a:pPr>
            <a:r>
              <a:rPr lang="fr-FR" sz="1800" dirty="0">
                <a:solidFill>
                  <a:srgbClr val="002060"/>
                </a:solidFill>
                <a:latin typeface="Arial" pitchFamily="34"/>
                <a:cs typeface="Arial" pitchFamily="34"/>
              </a:rPr>
              <a:t>Superficie : 30 Km2</a:t>
            </a:r>
          </a:p>
          <a:p>
            <a:pPr>
              <a:lnSpc>
                <a:spcPct val="150000"/>
              </a:lnSpc>
            </a:pPr>
            <a:r>
              <a:rPr lang="fr-FR" sz="1800" dirty="0">
                <a:solidFill>
                  <a:srgbClr val="002060"/>
                </a:solidFill>
                <a:latin typeface="Arial" pitchFamily="34"/>
                <a:cs typeface="Arial" pitchFamily="34"/>
              </a:rPr>
              <a:t>Communes d’arrondissements : 10</a:t>
            </a:r>
          </a:p>
          <a:p>
            <a:pPr>
              <a:lnSpc>
                <a:spcPct val="150000"/>
              </a:lnSpc>
            </a:pPr>
            <a:r>
              <a:rPr lang="fr-FR" sz="1800" dirty="0">
                <a:solidFill>
                  <a:srgbClr val="002060"/>
                </a:solidFill>
                <a:latin typeface="Arial" pitchFamily="34"/>
                <a:cs typeface="Arial" pitchFamily="34"/>
              </a:rPr>
              <a:t>Quartiers: 128</a:t>
            </a:r>
          </a:p>
          <a:p>
            <a:pPr>
              <a:lnSpc>
                <a:spcPct val="150000"/>
              </a:lnSpc>
            </a:pPr>
            <a:r>
              <a:rPr lang="fr-FR" sz="1800" dirty="0">
                <a:solidFill>
                  <a:srgbClr val="002060"/>
                </a:solidFill>
                <a:latin typeface="Arial" pitchFamily="34"/>
                <a:cs typeface="Arial" pitchFamily="34"/>
              </a:rPr>
              <a:t>Carrés: 2800</a:t>
            </a:r>
          </a:p>
          <a:p>
            <a:pPr marL="0" indent="0">
              <a:lnSpc>
                <a:spcPct val="150000"/>
              </a:lnSpc>
              <a:buNone/>
            </a:pPr>
            <a:endParaRPr lang="fr-FR" sz="1800" dirty="0">
              <a:solidFill>
                <a:srgbClr val="002060"/>
              </a:solidFill>
            </a:endParaRPr>
          </a:p>
        </p:txBody>
      </p:sp>
      <p:pic>
        <p:nvPicPr>
          <p:cNvPr id="16" name="Image 15"/>
          <p:cNvPicPr>
            <a:picLocks noChangeAspect="1"/>
          </p:cNvPicPr>
          <p:nvPr/>
        </p:nvPicPr>
        <p:blipFill>
          <a:blip r:embed="rId8"/>
          <a:stretch>
            <a:fillRect/>
          </a:stretch>
        </p:blipFill>
        <p:spPr>
          <a:xfrm>
            <a:off x="1309179" y="3543301"/>
            <a:ext cx="5891722" cy="49356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990524" y="-2411601"/>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1239797" y="2472022"/>
            <a:ext cx="10442432" cy="927818"/>
          </a:xfrm>
          <a:prstGeom prst="rect">
            <a:avLst/>
          </a:prstGeom>
        </p:spPr>
        <p:txBody>
          <a:bodyPr wrap="square" lIns="0" tIns="0" rIns="0" bIns="0" rtlCol="0" anchor="t">
            <a:spAutoFit/>
          </a:bodyPr>
          <a:lstStyle/>
          <a:p>
            <a:pPr>
              <a:lnSpc>
                <a:spcPts val="3924"/>
              </a:lnSpc>
            </a:pPr>
            <a:r>
              <a:rPr lang="fr-FR" b="1" dirty="0">
                <a:solidFill>
                  <a:srgbClr val="243569"/>
                </a:solidFill>
                <a:latin typeface="Arial" panose="020B0604020202020204" pitchFamily="34" charset="0"/>
                <a:cs typeface="Arial" panose="020B0604020202020204" pitchFamily="34" charset="0"/>
              </a:rPr>
              <a:t>PROJETS RÉALISÉS  POUR L’ACCÈS DES POPULATIONS AUX SERVICES SOCIAUX DE BASE</a:t>
            </a:r>
            <a:br>
              <a:rPr lang="fr-FR" b="1" dirty="0">
                <a:solidFill>
                  <a:srgbClr val="243569"/>
                </a:solidFill>
                <a:latin typeface="Arial" panose="020B0604020202020204" pitchFamily="34" charset="0"/>
                <a:cs typeface="Arial" panose="020B0604020202020204" pitchFamily="34" charset="0"/>
              </a:rPr>
            </a:br>
            <a:endParaRPr lang="en-US" b="1"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5" name="Espace réservé du contenu 2"/>
          <p:cNvSpPr txBox="1">
            <a:spLocks/>
          </p:cNvSpPr>
          <p:nvPr/>
        </p:nvSpPr>
        <p:spPr>
          <a:xfrm>
            <a:off x="1239796" y="3558847"/>
            <a:ext cx="6418304" cy="5185103"/>
          </a:xfrm>
          <a:prstGeom prst="rect">
            <a:avLst/>
          </a:prstGeom>
          <a:noFill/>
          <a:ln>
            <a:noFill/>
          </a:ln>
        </p:spPr>
        <p:txBody>
          <a:bodyPr vert="horz" wrap="square" lIns="68580" tIns="34290" rIns="68580" bIns="34290" anchor="t" anchorCtr="0" compatLnSpc="1">
            <a:noAutofit/>
          </a:bodyPr>
          <a:lst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fr-FR" sz="18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fr-FR" sz="16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002060"/>
                </a:solidFill>
                <a:latin typeface="Arial" pitchFamily="34"/>
                <a:cs typeface="Arial" pitchFamily="34"/>
              </a:rPr>
              <a:t>1- SANTE</a:t>
            </a:r>
          </a:p>
          <a:p>
            <a:pPr>
              <a:lnSpc>
                <a:spcPct val="150000"/>
              </a:lnSpc>
              <a:buClr>
                <a:srgbClr val="002060"/>
              </a:buClr>
              <a:buFont typeface="Wingdings" panose="05000000000000000000" pitchFamily="2" charset="2"/>
              <a:buChar char="q"/>
            </a:pPr>
            <a:r>
              <a:rPr lang="fr-FR" dirty="0">
                <a:solidFill>
                  <a:srgbClr val="002060"/>
                </a:solidFill>
                <a:latin typeface="Arial" pitchFamily="34"/>
                <a:cs typeface="Arial" pitchFamily="34"/>
              </a:rPr>
              <a:t>La réhabilitation de 32 centre de santé, dotés des équipements médicaux techniques</a:t>
            </a:r>
          </a:p>
          <a:p>
            <a:pPr>
              <a:lnSpc>
                <a:spcPct val="150000"/>
              </a:lnSpc>
              <a:buClr>
                <a:srgbClr val="002060"/>
              </a:buClr>
              <a:buFont typeface="Wingdings" panose="05000000000000000000" pitchFamily="2" charset="2"/>
              <a:buChar char="q"/>
            </a:pPr>
            <a:r>
              <a:rPr lang="fr-FR" dirty="0">
                <a:solidFill>
                  <a:srgbClr val="002060"/>
                </a:solidFill>
                <a:latin typeface="Arial" pitchFamily="34"/>
                <a:cs typeface="Arial" pitchFamily="34"/>
              </a:rPr>
              <a:t>Formation du personnel sanitaire : plus de 200 agents formés</a:t>
            </a:r>
          </a:p>
          <a:p>
            <a:pPr>
              <a:lnSpc>
                <a:spcPct val="150000"/>
              </a:lnSpc>
              <a:buClr>
                <a:srgbClr val="002060"/>
              </a:buClr>
              <a:buFont typeface="Wingdings" panose="05000000000000000000" pitchFamily="2" charset="2"/>
              <a:buChar char="q"/>
            </a:pPr>
            <a:r>
              <a:rPr lang="fr-FR" dirty="0">
                <a:solidFill>
                  <a:srgbClr val="002060"/>
                </a:solidFill>
                <a:latin typeface="Arial" pitchFamily="34"/>
                <a:cs typeface="Arial" pitchFamily="34"/>
              </a:rPr>
              <a:t>La prise en charge de la maladie de l’enfant et de la mère, ainsi que l’accouchement et la nutrition</a:t>
            </a:r>
          </a:p>
          <a:p>
            <a:pPr>
              <a:lnSpc>
                <a:spcPct val="150000"/>
              </a:lnSpc>
              <a:buClr>
                <a:srgbClr val="002060"/>
              </a:buClr>
              <a:buFont typeface="Wingdings" panose="05000000000000000000" pitchFamily="2" charset="2"/>
              <a:buChar char="q"/>
            </a:pPr>
            <a:r>
              <a:rPr lang="fr-FR" dirty="0">
                <a:solidFill>
                  <a:srgbClr val="002060"/>
                </a:solidFill>
                <a:latin typeface="Arial" pitchFamily="34"/>
                <a:cs typeface="Arial" pitchFamily="34"/>
              </a:rPr>
              <a:t>La construction de deux grands clinique de planification familiale dont la gestion est confiée à l’ATBF (Association Tchadienne pour le Bien-être familial) </a:t>
            </a:r>
          </a:p>
        </p:txBody>
      </p:sp>
      <p:sp>
        <p:nvSpPr>
          <p:cNvPr id="16" name="Espace réservé du contenu 3"/>
          <p:cNvSpPr txBox="1">
            <a:spLocks/>
          </p:cNvSpPr>
          <p:nvPr/>
        </p:nvSpPr>
        <p:spPr>
          <a:xfrm>
            <a:off x="7948506" y="3638914"/>
            <a:ext cx="4082332" cy="3276236"/>
          </a:xfrm>
          <a:prstGeom prst="rect">
            <a:avLst/>
          </a:prstGeom>
          <a:solidFill>
            <a:srgbClr val="8AD0D6"/>
          </a:solidFill>
          <a:ln>
            <a:noFill/>
          </a:ln>
        </p:spPr>
        <p:txBody>
          <a:bodyPr vert="horz" wrap="square" lIns="68580" tIns="34290" rIns="68580" bIns="34290" anchor="t" anchorCtr="0" compatLnSpc="1">
            <a:noAutofit/>
          </a:bodyPr>
          <a:lst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fr-FR" sz="18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fr-FR" sz="16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defTabSz="342900">
              <a:lnSpc>
                <a:spcPct val="150000"/>
              </a:lnSpc>
              <a:spcBef>
                <a:spcPts val="750"/>
              </a:spcBef>
              <a:spcAft>
                <a:spcPts val="600"/>
              </a:spcAft>
              <a:defRPr/>
            </a:pPr>
            <a:r>
              <a:rPr lang="fr-FR" dirty="0">
                <a:solidFill>
                  <a:srgbClr val="000000"/>
                </a:solidFill>
                <a:latin typeface="Arial" panose="020B0604020202020204" pitchFamily="34" charset="0"/>
                <a:ea typeface="Calibri" pitchFamily="34"/>
                <a:cs typeface="Arial" panose="020B0604020202020204" pitchFamily="34" charset="0"/>
              </a:rPr>
              <a:t>NB : ces programmes sont financés par l’AFD et mis en œuvre par la Mairie de N’Djaména dans le cadre du programme d’appui à la décentralisation dans la ville de N’Djaména, plus précisément dans les Communes 1</a:t>
            </a:r>
            <a:r>
              <a:rPr lang="fr-FR" baseline="30000" dirty="0">
                <a:solidFill>
                  <a:srgbClr val="000000"/>
                </a:solidFill>
                <a:latin typeface="Arial" panose="020B0604020202020204" pitchFamily="34" charset="0"/>
                <a:ea typeface="Calibri" pitchFamily="34"/>
                <a:cs typeface="Arial" panose="020B0604020202020204" pitchFamily="34" charset="0"/>
              </a:rPr>
              <a:t>er</a:t>
            </a:r>
            <a:r>
              <a:rPr lang="fr-FR" dirty="0">
                <a:solidFill>
                  <a:srgbClr val="000000"/>
                </a:solidFill>
                <a:latin typeface="Arial" panose="020B0604020202020204" pitchFamily="34" charset="0"/>
                <a:ea typeface="Calibri" pitchFamily="34"/>
                <a:cs typeface="Arial" panose="020B0604020202020204" pitchFamily="34" charset="0"/>
              </a:rPr>
              <a:t>, 7</a:t>
            </a:r>
            <a:r>
              <a:rPr lang="fr-FR" baseline="30000" dirty="0">
                <a:solidFill>
                  <a:srgbClr val="000000"/>
                </a:solidFill>
                <a:latin typeface="Arial" panose="020B0604020202020204" pitchFamily="34" charset="0"/>
                <a:ea typeface="Calibri" pitchFamily="34"/>
                <a:cs typeface="Arial" panose="020B0604020202020204" pitchFamily="34" charset="0"/>
              </a:rPr>
              <a:t>ème</a:t>
            </a:r>
            <a:r>
              <a:rPr lang="fr-FR" dirty="0">
                <a:solidFill>
                  <a:srgbClr val="000000"/>
                </a:solidFill>
                <a:latin typeface="Arial" panose="020B0604020202020204" pitchFamily="34" charset="0"/>
                <a:ea typeface="Calibri" pitchFamily="34"/>
                <a:cs typeface="Arial" panose="020B0604020202020204" pitchFamily="34" charset="0"/>
              </a:rPr>
              <a:t>, 8</a:t>
            </a:r>
            <a:r>
              <a:rPr lang="fr-FR" baseline="30000" dirty="0">
                <a:solidFill>
                  <a:srgbClr val="000000"/>
                </a:solidFill>
                <a:latin typeface="Arial" panose="020B0604020202020204" pitchFamily="34" charset="0"/>
                <a:ea typeface="Calibri" pitchFamily="34"/>
                <a:cs typeface="Arial" panose="020B0604020202020204" pitchFamily="34" charset="0"/>
              </a:rPr>
              <a:t>ème</a:t>
            </a:r>
            <a:r>
              <a:rPr lang="fr-FR" dirty="0">
                <a:solidFill>
                  <a:srgbClr val="000000"/>
                </a:solidFill>
                <a:latin typeface="Arial" panose="020B0604020202020204" pitchFamily="34" charset="0"/>
                <a:ea typeface="Calibri" pitchFamily="34"/>
                <a:cs typeface="Arial" panose="020B0604020202020204" pitchFamily="34" charset="0"/>
              </a:rPr>
              <a:t>, 9</a:t>
            </a:r>
            <a:r>
              <a:rPr lang="fr-FR" baseline="30000" dirty="0">
                <a:solidFill>
                  <a:srgbClr val="000000"/>
                </a:solidFill>
                <a:latin typeface="Arial" panose="020B0604020202020204" pitchFamily="34" charset="0"/>
                <a:ea typeface="Calibri" pitchFamily="34"/>
                <a:cs typeface="Arial" panose="020B0604020202020204" pitchFamily="34" charset="0"/>
              </a:rPr>
              <a:t>ème</a:t>
            </a:r>
            <a:r>
              <a:rPr lang="fr-FR" dirty="0">
                <a:solidFill>
                  <a:srgbClr val="000000"/>
                </a:solidFill>
                <a:latin typeface="Arial" panose="020B0604020202020204" pitchFamily="34" charset="0"/>
                <a:ea typeface="Calibri" pitchFamily="34"/>
                <a:cs typeface="Arial" panose="020B0604020202020204" pitchFamily="34" charset="0"/>
              </a:rPr>
              <a:t> et 10</a:t>
            </a:r>
            <a:r>
              <a:rPr lang="fr-FR" baseline="30000" dirty="0">
                <a:solidFill>
                  <a:srgbClr val="000000"/>
                </a:solidFill>
                <a:latin typeface="Arial" panose="020B0604020202020204" pitchFamily="34" charset="0"/>
                <a:ea typeface="Calibri" pitchFamily="34"/>
                <a:cs typeface="Arial" panose="020B0604020202020204" pitchFamily="34" charset="0"/>
              </a:rPr>
              <a:t>ème</a:t>
            </a:r>
            <a:r>
              <a:rPr lang="fr-FR" dirty="0">
                <a:solidFill>
                  <a:srgbClr val="000000"/>
                </a:solidFill>
                <a:latin typeface="Arial" panose="020B0604020202020204" pitchFamily="34" charset="0"/>
                <a:ea typeface="Calibri" pitchFamily="34"/>
                <a:cs typeface="Arial" panose="020B0604020202020204" pitchFamily="34" charset="0"/>
              </a:rPr>
              <a:t> Arrondissement.  </a:t>
            </a:r>
          </a:p>
          <a:p>
            <a:pPr marL="257175" indent="-257175" defTabSz="342900">
              <a:spcBef>
                <a:spcPts val="750"/>
              </a:spcBef>
              <a:defRPr/>
            </a:pPr>
            <a:endParaRPr lang="fr-F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819073" y="-2325228"/>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1179156" y="2753284"/>
            <a:ext cx="6878994" cy="779701"/>
          </a:xfrm>
          <a:prstGeom prst="rect">
            <a:avLst/>
          </a:prstGeom>
        </p:spPr>
        <p:txBody>
          <a:bodyPr wrap="square" lIns="0" tIns="0" rIns="0" bIns="0" rtlCol="0" anchor="t">
            <a:spAutoFit/>
          </a:bodyPr>
          <a:lstStyle/>
          <a:p>
            <a:pPr algn="ctr">
              <a:lnSpc>
                <a:spcPct val="150000"/>
              </a:lnSpc>
            </a:pPr>
            <a:r>
              <a:rPr lang="fr-FR" b="1" dirty="0">
                <a:solidFill>
                  <a:srgbClr val="243569"/>
                </a:solidFill>
                <a:latin typeface="Arial" panose="020B0604020202020204" pitchFamily="34" charset="0"/>
                <a:cs typeface="Arial" panose="020B0604020202020204" pitchFamily="34" charset="0"/>
              </a:rPr>
              <a:t>II. PROJETS RÉALISÉS  POUR L’ACCÈS AUX SERVICES SOCIAUX DE BASE EN FAVEUR DE LA POPULATION</a:t>
            </a:r>
            <a:endParaRPr lang="en-US" b="1"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3" name="TextBox 13"/>
          <p:cNvSpPr txBox="1"/>
          <p:nvPr/>
        </p:nvSpPr>
        <p:spPr>
          <a:xfrm>
            <a:off x="1309179" y="4529092"/>
            <a:ext cx="5320221" cy="2132379"/>
          </a:xfrm>
          <a:prstGeom prst="rect">
            <a:avLst/>
          </a:prstGeom>
        </p:spPr>
        <p:txBody>
          <a:bodyPr wrap="square" lIns="0" tIns="0" rIns="0" bIns="0" rtlCol="0" anchor="t">
            <a:spAutoFit/>
          </a:bodyPr>
          <a:lstStyle/>
          <a:p>
            <a:pPr>
              <a:lnSpc>
                <a:spcPts val="3357"/>
              </a:lnSpc>
            </a:pPr>
            <a:r>
              <a:rPr lang="fr-FR" sz="2100" b="1" dirty="0">
                <a:solidFill>
                  <a:srgbClr val="002060"/>
                </a:solidFill>
                <a:latin typeface="Arial" panose="020B0604020202020204" pitchFamily="34" charset="0"/>
                <a:cs typeface="Arial" panose="020B0604020202020204" pitchFamily="34" charset="0"/>
              </a:rPr>
              <a:t>2</a:t>
            </a:r>
            <a:r>
              <a:rPr lang="fr-FR" sz="2100" dirty="0">
                <a:solidFill>
                  <a:srgbClr val="002060"/>
                </a:solidFill>
                <a:latin typeface="Arial" panose="020B0604020202020204" pitchFamily="34" charset="0"/>
                <a:cs typeface="Arial" panose="020B0604020202020204" pitchFamily="34" charset="0"/>
              </a:rPr>
              <a:t>. </a:t>
            </a:r>
            <a:r>
              <a:rPr lang="fr-FR" sz="2100" b="1" dirty="0">
                <a:solidFill>
                  <a:srgbClr val="002060"/>
                </a:solidFill>
                <a:latin typeface="Arial" panose="020B0604020202020204" pitchFamily="34" charset="0"/>
                <a:cs typeface="Arial" panose="020B0604020202020204" pitchFamily="34" charset="0"/>
              </a:rPr>
              <a:t>Education</a:t>
            </a:r>
          </a:p>
          <a:p>
            <a:pPr>
              <a:lnSpc>
                <a:spcPts val="3357"/>
              </a:lnSpc>
            </a:pPr>
            <a:r>
              <a:rPr lang="fr-FR" sz="2100" dirty="0">
                <a:solidFill>
                  <a:srgbClr val="002060"/>
                </a:solidFill>
                <a:latin typeface="Arial" panose="020B0604020202020204" pitchFamily="34" charset="0"/>
                <a:cs typeface="Arial" panose="020B0604020202020204" pitchFamily="34" charset="0"/>
              </a:rPr>
              <a:t>Construction de 10 écoles primaires et 10 lycée communaux dans les 10 communes d’arrondissement,  financé par l’Etat Tchadien</a:t>
            </a:r>
          </a:p>
        </p:txBody>
      </p:sp>
    </p:spTree>
    <p:extLst>
      <p:ext uri="{BB962C8B-B14F-4D97-AF65-F5344CB8AC3E}">
        <p14:creationId xmlns:p14="http://schemas.microsoft.com/office/powerpoint/2010/main" val="173866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695073" y="2607944"/>
            <a:ext cx="5657850" cy="584712"/>
          </a:xfrm>
          <a:prstGeom prst="rect">
            <a:avLst/>
          </a:prstGeom>
        </p:spPr>
        <p:txBody>
          <a:bodyPr wrap="square" lIns="0" tIns="0" rIns="0" bIns="0" rtlCol="0" anchor="t">
            <a:spAutoFit/>
          </a:bodyPr>
          <a:lstStyle/>
          <a:p>
            <a:pPr>
              <a:lnSpc>
                <a:spcPct val="150000"/>
              </a:lnSpc>
            </a:pPr>
            <a:r>
              <a:rPr lang="fr-FR" sz="1350" b="1" dirty="0">
                <a:solidFill>
                  <a:srgbClr val="243569"/>
                </a:solidFill>
                <a:latin typeface="Arial" panose="020B0604020202020204" pitchFamily="34" charset="0"/>
                <a:cs typeface="Arial" panose="020B0604020202020204" pitchFamily="34" charset="0"/>
              </a:rPr>
              <a:t>II. PROJETS RÉALISÉS  POUR L’ACCÈS AUX SERVICES SOCIAUX DE BASE EN FAVEUR DE LA POPULATION</a:t>
            </a:r>
            <a:endParaRPr lang="en-US" sz="1350" b="1" dirty="0">
              <a:solidFill>
                <a:srgbClr val="243569"/>
              </a:solidFill>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sp>
        <p:nvSpPr>
          <p:cNvPr id="13" name="TextBox 13"/>
          <p:cNvSpPr txBox="1"/>
          <p:nvPr/>
        </p:nvSpPr>
        <p:spPr>
          <a:xfrm>
            <a:off x="544922" y="4171950"/>
            <a:ext cx="4412130" cy="3431709"/>
          </a:xfrm>
          <a:prstGeom prst="rect">
            <a:avLst/>
          </a:prstGeom>
        </p:spPr>
        <p:txBody>
          <a:bodyPr lIns="0" tIns="0" rIns="0" bIns="0" rtlCol="0" anchor="t">
            <a:spAutoFit/>
          </a:bodyPr>
          <a:lstStyle/>
          <a:p>
            <a:pPr>
              <a:lnSpc>
                <a:spcPts val="3357"/>
              </a:lnSpc>
            </a:pPr>
            <a:r>
              <a:rPr lang="fr-FR" sz="2100" b="1" dirty="0">
                <a:solidFill>
                  <a:srgbClr val="002060"/>
                </a:solidFill>
                <a:latin typeface="Arial" panose="020B0604020202020204" pitchFamily="34" charset="0"/>
                <a:cs typeface="Arial" panose="020B0604020202020204" pitchFamily="34" charset="0"/>
              </a:rPr>
              <a:t>3. Eau et Assainissement </a:t>
            </a:r>
          </a:p>
          <a:p>
            <a:pPr>
              <a:lnSpc>
                <a:spcPts val="3357"/>
              </a:lnSpc>
            </a:pPr>
            <a:r>
              <a:rPr lang="fr-FR" b="1" dirty="0">
                <a:solidFill>
                  <a:srgbClr val="002060"/>
                </a:solidFill>
                <a:latin typeface="Arial" panose="020B0604020202020204" pitchFamily="34" charset="0"/>
                <a:cs typeface="Arial" panose="020B0604020202020204" pitchFamily="34" charset="0"/>
              </a:rPr>
              <a:t>Objectifs</a:t>
            </a:r>
            <a:r>
              <a:rPr lang="fr-FR" dirty="0">
                <a:solidFill>
                  <a:srgbClr val="002060"/>
                </a:solidFill>
                <a:latin typeface="Arial" panose="020B0604020202020204" pitchFamily="34" charset="0"/>
                <a:cs typeface="Arial" panose="020B0604020202020204" pitchFamily="34" charset="0"/>
              </a:rPr>
              <a:t> : </a:t>
            </a:r>
          </a:p>
          <a:p>
            <a:pPr marL="257175" indent="-257175">
              <a:lnSpc>
                <a:spcPts val="3357"/>
              </a:lnSpc>
              <a:buFont typeface="Wingdings" panose="05000000000000000000" pitchFamily="2" charset="2"/>
              <a:buChar char="ü"/>
            </a:pPr>
            <a:r>
              <a:rPr lang="fr-FR" dirty="0">
                <a:solidFill>
                  <a:srgbClr val="002060"/>
                </a:solidFill>
                <a:latin typeface="Arial" panose="020B0604020202020204" pitchFamily="34" charset="0"/>
                <a:cs typeface="Arial" panose="020B0604020202020204" pitchFamily="34" charset="0"/>
              </a:rPr>
              <a:t>Amélioration de l’accès à l’eau potable et à l’assainissement dans les quartiers Nord/Est de la ville de N’Djaména.</a:t>
            </a:r>
          </a:p>
          <a:p>
            <a:pPr marL="257175" indent="-257175">
              <a:lnSpc>
                <a:spcPts val="3357"/>
              </a:lnSpc>
              <a:buFont typeface="Wingdings" panose="05000000000000000000" pitchFamily="2" charset="2"/>
              <a:buChar char="ü"/>
            </a:pPr>
            <a:r>
              <a:rPr lang="fr-FR" dirty="0">
                <a:solidFill>
                  <a:srgbClr val="002060"/>
                </a:solidFill>
                <a:latin typeface="Arial" panose="020B0604020202020204" pitchFamily="34" charset="0"/>
                <a:cs typeface="Arial" panose="020B0604020202020204" pitchFamily="34" charset="0"/>
              </a:rPr>
              <a:t>Renforcement des capacités institutionnelles et les acteurs du secteur.</a:t>
            </a:r>
          </a:p>
        </p:txBody>
      </p:sp>
      <p:sp>
        <p:nvSpPr>
          <p:cNvPr id="15" name="Espace réservé du contenu 3"/>
          <p:cNvSpPr txBox="1">
            <a:spLocks/>
          </p:cNvSpPr>
          <p:nvPr/>
        </p:nvSpPr>
        <p:spPr>
          <a:xfrm>
            <a:off x="7143750" y="2809724"/>
            <a:ext cx="3627822" cy="429444"/>
          </a:xfrm>
          <a:prstGeom prst="rect">
            <a:avLst/>
          </a:prstGeom>
          <a:noFill/>
          <a:ln>
            <a:noFill/>
          </a:ln>
        </p:spPr>
        <p:txBody>
          <a:bodyPr vert="horz" wrap="square" lIns="68580" tIns="34290" rIns="68580" bIns="34290" anchor="t" anchorCtr="0" compatLnSpc="1">
            <a:normAutofit/>
          </a:bodyPr>
          <a:lst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fr-FR" sz="18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fr-FR" sz="16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4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fr-FR" sz="12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342900">
              <a:lnSpc>
                <a:spcPct val="80000"/>
              </a:lnSpc>
              <a:spcBef>
                <a:spcPts val="750"/>
              </a:spcBef>
              <a:defRPr/>
            </a:pPr>
            <a:r>
              <a:rPr lang="fr-FR" sz="1500" b="1" dirty="0">
                <a:solidFill>
                  <a:srgbClr val="002060"/>
                </a:solidFill>
                <a:latin typeface="Arial" panose="020B0604020202020204" pitchFamily="34" charset="0"/>
                <a:cs typeface="Arial" panose="020B0604020202020204" pitchFamily="34" charset="0"/>
              </a:rPr>
              <a:t>Réalisations majeures</a:t>
            </a:r>
          </a:p>
          <a:p>
            <a:pPr marL="257175" indent="-257175" defTabSz="342900">
              <a:lnSpc>
                <a:spcPct val="80000"/>
              </a:lnSpc>
              <a:spcBef>
                <a:spcPts val="750"/>
              </a:spcBef>
              <a:defRPr/>
            </a:pPr>
            <a:endParaRPr lang="fr-FR" sz="1050" b="1" dirty="0">
              <a:solidFill>
                <a:srgbClr val="002060"/>
              </a:solidFill>
            </a:endParaRPr>
          </a:p>
        </p:txBody>
      </p:sp>
      <p:graphicFrame>
        <p:nvGraphicFramePr>
          <p:cNvPr id="16" name="Tableau 5"/>
          <p:cNvGraphicFramePr>
            <a:graphicFrameLocks noGrp="1"/>
          </p:cNvGraphicFramePr>
          <p:nvPr>
            <p:extLst>
              <p:ext uri="{D42A27DB-BD31-4B8C-83A1-F6EECF244321}">
                <p14:modId xmlns:p14="http://schemas.microsoft.com/office/powerpoint/2010/main" val="3507594910"/>
              </p:ext>
            </p:extLst>
          </p:nvPr>
        </p:nvGraphicFramePr>
        <p:xfrm>
          <a:off x="5543550" y="3161942"/>
          <a:ext cx="7772400" cy="5706878"/>
        </p:xfrm>
        <a:graphic>
          <a:graphicData uri="http://schemas.openxmlformats.org/drawingml/2006/table">
            <a:tbl>
              <a:tblPr>
                <a:effectLst>
                  <a:outerShdw dist="38096" dir="18900000" algn="tl">
                    <a:srgbClr val="000000"/>
                  </a:outerShdw>
                </a:effectLst>
              </a:tblPr>
              <a:tblGrid>
                <a:gridCol w="1828800">
                  <a:extLst>
                    <a:ext uri="{9D8B030D-6E8A-4147-A177-3AD203B41FA5}">
                      <a16:colId xmlns:a16="http://schemas.microsoft.com/office/drawing/2014/main" val="3959786704"/>
                    </a:ext>
                  </a:extLst>
                </a:gridCol>
                <a:gridCol w="5943600">
                  <a:extLst>
                    <a:ext uri="{9D8B030D-6E8A-4147-A177-3AD203B41FA5}">
                      <a16:colId xmlns:a16="http://schemas.microsoft.com/office/drawing/2014/main" val="979800896"/>
                    </a:ext>
                  </a:extLst>
                </a:gridCol>
              </a:tblGrid>
              <a:tr h="2969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Aft>
                          <a:spcPts val="0"/>
                        </a:spcAft>
                      </a:pPr>
                      <a:r>
                        <a:rPr lang="fr-FR" sz="1500" b="1" kern="1200">
                          <a:latin typeface="Arial" pitchFamily="34"/>
                          <a:cs typeface="Arial" pitchFamily="34"/>
                        </a:rPr>
                        <a:t>Résultats attendus</a:t>
                      </a:r>
                      <a:endParaRPr lang="fr-FR" sz="1500" b="1">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0" cmpd="sng">
                      <a:solidFill>
                        <a:sysClr val="window" lastClr="FFFFFF"/>
                      </a:solidFill>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Aft>
                          <a:spcPts val="0"/>
                        </a:spcAft>
                      </a:pPr>
                      <a:r>
                        <a:rPr lang="fr-FR" sz="1500" b="1" kern="1200">
                          <a:latin typeface="Arial" pitchFamily="34"/>
                          <a:cs typeface="Arial" pitchFamily="34"/>
                        </a:rPr>
                        <a:t> </a:t>
                      </a:r>
                      <a:r>
                        <a:rPr lang="fr-FR" sz="1500" b="1" kern="1200">
                          <a:effectLst>
                            <a:outerShdw dist="38096" dir="2700000">
                              <a:srgbClr val="000000"/>
                            </a:outerShdw>
                          </a:effectLst>
                          <a:latin typeface="Arial" pitchFamily="34"/>
                          <a:cs typeface="Arial" pitchFamily="34"/>
                        </a:rPr>
                        <a:t> P</a:t>
                      </a:r>
                      <a:r>
                        <a:rPr lang="fr-FR" sz="1500" b="1" kern="1200">
                          <a:latin typeface="Arial" pitchFamily="34"/>
                          <a:cs typeface="Arial" pitchFamily="34"/>
                        </a:rPr>
                        <a:t>rincipales réalisations </a:t>
                      </a:r>
                      <a:endParaRPr lang="fr-FR" sz="1500" b="1">
                        <a:latin typeface="Arial" pitchFamily="34"/>
                        <a:ea typeface="Calibri"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0" cmpd="sng">
                      <a:solidFill>
                        <a:sysClr val="window" lastClr="FFFFFF"/>
                      </a:solidFill>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4212121741"/>
                  </a:ext>
                </a:extLst>
              </a:tr>
              <a:tr h="14619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Bef>
                          <a:spcPts val="335"/>
                        </a:spcBef>
                        <a:spcAft>
                          <a:spcPts val="0"/>
                        </a:spcAft>
                      </a:pPr>
                      <a:r>
                        <a:rPr lang="fr-FR" sz="1500" kern="1200" dirty="0">
                          <a:latin typeface="Arial" pitchFamily="34"/>
                          <a:cs typeface="Arial" pitchFamily="34"/>
                        </a:rPr>
                        <a:t>1. Eau potable</a:t>
                      </a:r>
                      <a:endParaRPr lang="fr-FR" sz="1500" dirty="0">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5000"/>
                        </a:lnSpc>
                        <a:spcAft>
                          <a:spcPts val="0"/>
                        </a:spcAft>
                        <a:buSzPct val="100000"/>
                        <a:buFont typeface="Wingdings" pitchFamily="2"/>
                        <a:buChar char=""/>
                        <a:tabLst>
                          <a:tab pos="457200" algn="l"/>
                        </a:tabLst>
                      </a:pPr>
                      <a:r>
                        <a:rPr lang="fr-FR" sz="1500" kern="1200" dirty="0">
                          <a:latin typeface="Arial" pitchFamily="34"/>
                          <a:cs typeface="Arial" pitchFamily="34"/>
                        </a:rPr>
                        <a:t>Extension de 20,27 Km du réseau eau potable au réseau STE</a:t>
                      </a:r>
                      <a:endParaRPr lang="fr-FR" sz="1500" dirty="0">
                        <a:latin typeface="Arial" pitchFamily="34"/>
                        <a:cs typeface="Arial" pitchFamily="34"/>
                      </a:endParaRPr>
                    </a:p>
                    <a:p>
                      <a:pPr marL="342900" lvl="0" indent="-342900">
                        <a:lnSpc>
                          <a:spcPct val="105000"/>
                        </a:lnSpc>
                        <a:spcAft>
                          <a:spcPts val="0"/>
                        </a:spcAft>
                        <a:buSzPct val="100000"/>
                        <a:buFont typeface="Wingdings" pitchFamily="2"/>
                        <a:buChar char=""/>
                        <a:tabLst>
                          <a:tab pos="457200" algn="l"/>
                        </a:tabLst>
                      </a:pPr>
                      <a:r>
                        <a:rPr lang="fr-FR" sz="1500" kern="1200" dirty="0">
                          <a:latin typeface="Arial" pitchFamily="34"/>
                          <a:cs typeface="Arial" pitchFamily="34"/>
                        </a:rPr>
                        <a:t>Réalisation de 25 bornes fontaines pour accès à 6250 personnes</a:t>
                      </a:r>
                      <a:endParaRPr lang="fr-FR" sz="1500" dirty="0">
                        <a:latin typeface="Arial" pitchFamily="34"/>
                        <a:cs typeface="Arial" pitchFamily="34"/>
                      </a:endParaRPr>
                    </a:p>
                    <a:p>
                      <a:pPr marL="342900" lvl="0" indent="-342900">
                        <a:lnSpc>
                          <a:spcPct val="105000"/>
                        </a:lnSpc>
                        <a:spcAft>
                          <a:spcPts val="0"/>
                        </a:spcAft>
                        <a:buSzPct val="100000"/>
                        <a:buFont typeface="Wingdings" pitchFamily="2"/>
                        <a:buChar char=""/>
                        <a:tabLst>
                          <a:tab pos="457200" algn="l"/>
                        </a:tabLst>
                      </a:pPr>
                      <a:r>
                        <a:rPr lang="fr-FR" sz="1500" kern="1200" dirty="0">
                          <a:latin typeface="Arial" pitchFamily="34"/>
                          <a:cs typeface="Arial" pitchFamily="34"/>
                        </a:rPr>
                        <a:t>Branchement de Six (6) écoles et un centre de santé au réseau d’eau potable de la SNE avec accès à l’eau potable pour 17 000 élèves dont 8191 filles</a:t>
                      </a:r>
                      <a:endParaRPr lang="fr-FR" sz="1500" dirty="0">
                        <a:latin typeface="Arial"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386464961"/>
                  </a:ext>
                </a:extLst>
              </a:tr>
              <a:tr h="10584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Bef>
                          <a:spcPts val="385"/>
                        </a:spcBef>
                        <a:spcAft>
                          <a:spcPts val="0"/>
                        </a:spcAft>
                      </a:pPr>
                      <a:r>
                        <a:rPr lang="fr-FR" sz="1500" kern="1200" dirty="0">
                          <a:latin typeface="Arial" pitchFamily="34"/>
                          <a:cs typeface="Arial" pitchFamily="34"/>
                        </a:rPr>
                        <a:t>2. Renforcement de la gestion publique de l’eau</a:t>
                      </a:r>
                      <a:endParaRPr lang="fr-FR" sz="1500" dirty="0">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5000"/>
                        </a:lnSpc>
                        <a:spcAft>
                          <a:spcPts val="0"/>
                        </a:spcAft>
                        <a:buSzPct val="100000"/>
                        <a:buFont typeface="Wingdings" pitchFamily="2"/>
                        <a:buChar char=""/>
                        <a:tabLst>
                          <a:tab pos="457200" algn="l"/>
                        </a:tabLst>
                      </a:pPr>
                      <a:r>
                        <a:rPr lang="fr-FR" sz="1500" kern="1200" dirty="0">
                          <a:latin typeface="Arial" pitchFamily="34"/>
                          <a:cs typeface="Arial" pitchFamily="34"/>
                        </a:rPr>
                        <a:t>127 acteurs de l’eau et de l’assainissement formés</a:t>
                      </a:r>
                      <a:endParaRPr lang="fr-FR" sz="1500" dirty="0">
                        <a:latin typeface="Arial" pitchFamily="34"/>
                        <a:cs typeface="Arial" pitchFamily="34"/>
                      </a:endParaRPr>
                    </a:p>
                    <a:p>
                      <a:pPr marL="342900" lvl="0" indent="-342900">
                        <a:lnSpc>
                          <a:spcPct val="105000"/>
                        </a:lnSpc>
                        <a:spcAft>
                          <a:spcPts val="0"/>
                        </a:spcAft>
                        <a:buSzPct val="100000"/>
                        <a:buFont typeface="Wingdings" pitchFamily="2"/>
                        <a:buChar char=""/>
                        <a:tabLst>
                          <a:tab pos="457200" algn="l"/>
                        </a:tabLst>
                      </a:pPr>
                      <a:r>
                        <a:rPr lang="fr-FR" sz="1500" kern="1200" dirty="0">
                          <a:latin typeface="Arial" pitchFamily="34"/>
                          <a:cs typeface="Arial" pitchFamily="34"/>
                        </a:rPr>
                        <a:t>Inventaire des points d’eau et analyse bactériologiques  des eaux de 50  échantillons sur 10 000 forages recensés (contamination d’origine fécale constatée)</a:t>
                      </a:r>
                      <a:endParaRPr lang="fr-FR" sz="1500" dirty="0">
                        <a:latin typeface="Arial"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1204377643"/>
                  </a:ext>
                </a:extLst>
              </a:tr>
              <a:tr h="146580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Bef>
                          <a:spcPts val="385"/>
                        </a:spcBef>
                        <a:spcAft>
                          <a:spcPts val="0"/>
                        </a:spcAft>
                      </a:pPr>
                      <a:r>
                        <a:rPr lang="fr-FR" sz="1500" kern="1200" dirty="0">
                          <a:latin typeface="Arial" pitchFamily="34"/>
                          <a:cs typeface="Arial" pitchFamily="34"/>
                        </a:rPr>
                        <a:t>3 .Drainage des eaux pluviales</a:t>
                      </a:r>
                      <a:endParaRPr lang="fr-FR" sz="1500" dirty="0">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fontAlgn="auto">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Réalisation de 2 bassins de rétention capacité 330 000 m</a:t>
                      </a:r>
                      <a:r>
                        <a:rPr lang="fr-FR" sz="1500" kern="1200" baseline="30000">
                          <a:latin typeface="Arial" pitchFamily="34"/>
                          <a:cs typeface="Arial" pitchFamily="34"/>
                        </a:rPr>
                        <a:t>3 </a:t>
                      </a:r>
                      <a:r>
                        <a:rPr lang="fr-FR" sz="1500" kern="1200">
                          <a:latin typeface="Arial" pitchFamily="34"/>
                          <a:cs typeface="Arial" pitchFamily="34"/>
                        </a:rPr>
                        <a:t> et 190 000 m</a:t>
                      </a:r>
                      <a:r>
                        <a:rPr lang="fr-FR" sz="1500" kern="1200" baseline="30000">
                          <a:latin typeface="Arial" pitchFamily="34"/>
                          <a:cs typeface="Arial" pitchFamily="34"/>
                        </a:rPr>
                        <a:t>3</a:t>
                      </a:r>
                      <a:r>
                        <a:rPr lang="fr-FR" sz="1500" kern="1200">
                          <a:latin typeface="Arial" pitchFamily="34"/>
                          <a:cs typeface="Arial" pitchFamily="34"/>
                        </a:rPr>
                        <a:t> ;</a:t>
                      </a:r>
                      <a:endParaRPr lang="fr-FR" sz="1500">
                        <a:latin typeface="Arial" pitchFamily="34"/>
                        <a:cs typeface="Arial" pitchFamily="34"/>
                      </a:endParaRPr>
                    </a:p>
                    <a:p>
                      <a:pPr marL="342900" lvl="0" indent="-342900" fontAlgn="auto">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 Réalisation de 6,4 Km du réseau primaire;</a:t>
                      </a:r>
                      <a:endParaRPr lang="fr-FR" sz="1500">
                        <a:latin typeface="Arial" pitchFamily="34"/>
                        <a:cs typeface="Arial" pitchFamily="34"/>
                      </a:endParaRPr>
                    </a:p>
                    <a:p>
                      <a:pPr marL="342900" lvl="0" indent="-342900" fontAlgn="auto">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Réalisation d’une nouvelle station de pompage (4 m3/s)</a:t>
                      </a:r>
                      <a:endParaRPr lang="fr-FR" sz="1500">
                        <a:latin typeface="Arial" pitchFamily="34"/>
                        <a:cs typeface="Arial" pitchFamily="34"/>
                      </a:endParaRPr>
                    </a:p>
                    <a:p>
                      <a:pPr marL="342900" lvl="0" indent="-342900" fontAlgn="auto">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Renforcement des capacités  de la station de pompage de Lamadji passant de 4,5 m3/s à 6 m3/s</a:t>
                      </a:r>
                      <a:endParaRPr lang="fr-FR" sz="1500">
                        <a:latin typeface="Arial"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3863841477"/>
                  </a:ext>
                </a:extLst>
              </a:tr>
              <a:tr h="8804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Bef>
                          <a:spcPts val="385"/>
                        </a:spcBef>
                        <a:spcAft>
                          <a:spcPts val="0"/>
                        </a:spcAft>
                      </a:pPr>
                      <a:r>
                        <a:rPr lang="fr-FR" sz="1500" kern="1200" dirty="0">
                          <a:latin typeface="Arial" pitchFamily="34"/>
                          <a:cs typeface="Arial" pitchFamily="34"/>
                        </a:rPr>
                        <a:t>4. Assainissement (latrines)</a:t>
                      </a:r>
                      <a:endParaRPr lang="fr-FR" sz="1500" dirty="0">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37 blocs de toilette améliorée totalisant 170 cabines construites dans 16 écoles, 2 centres de santé et un marché;</a:t>
                      </a:r>
                      <a:endParaRPr lang="fr-FR" sz="1500">
                        <a:latin typeface="Arial" pitchFamily="34"/>
                        <a:cs typeface="Arial" pitchFamily="34"/>
                      </a:endParaRPr>
                    </a:p>
                    <a:p>
                      <a:pPr marL="342900" lvl="0" indent="-342900">
                        <a:lnSpc>
                          <a:spcPct val="105000"/>
                        </a:lnSpc>
                        <a:spcAft>
                          <a:spcPts val="0"/>
                        </a:spcAft>
                        <a:buSzPct val="100000"/>
                        <a:buFont typeface="Wingdings" pitchFamily="2"/>
                        <a:buChar char=""/>
                        <a:tabLst>
                          <a:tab pos="457200" algn="l"/>
                        </a:tabLst>
                      </a:pPr>
                      <a:r>
                        <a:rPr lang="fr-FR" sz="1500" kern="1200">
                          <a:latin typeface="Arial" pitchFamily="34"/>
                          <a:cs typeface="Arial" pitchFamily="34"/>
                        </a:rPr>
                        <a:t>923 toilettes familiales sont construites. </a:t>
                      </a:r>
                      <a:endParaRPr lang="fr-FR" sz="1500">
                        <a:latin typeface="Arial"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1673517243"/>
                  </a:ext>
                </a:extLst>
              </a:tr>
              <a:tr h="5265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lnSpc>
                          <a:spcPct val="105000"/>
                        </a:lnSpc>
                        <a:spcBef>
                          <a:spcPts val="385"/>
                        </a:spcBef>
                        <a:spcAft>
                          <a:spcPts val="0"/>
                        </a:spcAft>
                      </a:pPr>
                      <a:r>
                        <a:rPr lang="fr-FR" sz="1500" kern="1200" dirty="0">
                          <a:latin typeface="Arial" pitchFamily="34"/>
                          <a:cs typeface="Arial" pitchFamily="34"/>
                        </a:rPr>
                        <a:t>5. Genre et jeunesse</a:t>
                      </a:r>
                      <a:endParaRPr lang="fr-FR" sz="1500" dirty="0">
                        <a:latin typeface="Arial" pitchFamily="34"/>
                        <a:ea typeface="Calibri" pitchFamily="34"/>
                        <a:cs typeface="Arial" pitchFamily="34"/>
                      </a:endParaRPr>
                    </a:p>
                  </a:txBody>
                  <a:tcPr marL="42238" marR="42238" marT="21122" marB="21122">
                    <a:lnL w="12700" cmpd="sng">
                      <a:solidFill>
                        <a:sysClr val="window" lastClr="FFFFFF"/>
                      </a:solidFill>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AD0D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fontAlgn="auto">
                        <a:lnSpc>
                          <a:spcPct val="105000"/>
                        </a:lnSpc>
                        <a:spcAft>
                          <a:spcPts val="0"/>
                        </a:spcAft>
                      </a:pPr>
                      <a:r>
                        <a:rPr lang="fr-FR" sz="1500" kern="1200" dirty="0">
                          <a:latin typeface="Arial" pitchFamily="34"/>
                          <a:cs typeface="Arial" pitchFamily="34"/>
                        </a:rPr>
                        <a:t>16 écoles équipées de latrines publique pour 28 000 élèves dont     14 629 filles soit 52%</a:t>
                      </a:r>
                      <a:endParaRPr lang="fr-FR" sz="1500" dirty="0">
                        <a:latin typeface="Arial" pitchFamily="34"/>
                        <a:ea typeface="Calibri" pitchFamily="34"/>
                        <a:cs typeface="Arial" pitchFamily="34"/>
                      </a:endParaRPr>
                    </a:p>
                  </a:txBody>
                  <a:tcPr marL="42238" marR="42238" marT="21122" marB="21122">
                    <a:lnL w="12701" cap="flat" cmpd="sng" algn="ctr">
                      <a:solidFill>
                        <a:srgbClr val="FFFFFF"/>
                      </a:solidFill>
                      <a:prstDash val="solid"/>
                      <a:round/>
                      <a:headEnd type="none" w="med" len="med"/>
                      <a:tailEnd type="none" w="med" len="med"/>
                    </a:lnL>
                    <a:lnR w="12700" cmpd="sng">
                      <a:solidFill>
                        <a:sysClr val="window" lastClr="FFFFFF"/>
                      </a:solidFill>
                    </a:lnR>
                    <a:lnT w="12701" cap="flat" cmpd="sng" algn="ctr">
                      <a:solidFill>
                        <a:srgbClr val="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AD0D6"/>
                    </a:solidFill>
                  </a:tcPr>
                </a:tc>
                <a:extLst>
                  <a:ext uri="{0D108BD9-81ED-4DB2-BD59-A6C34878D82A}">
                    <a16:rowId xmlns:a16="http://schemas.microsoft.com/office/drawing/2014/main" val="2737504860"/>
                  </a:ext>
                </a:extLst>
              </a:tr>
            </a:tbl>
          </a:graphicData>
        </a:graphic>
      </p:graphicFrame>
    </p:spTree>
    <p:extLst>
      <p:ext uri="{BB962C8B-B14F-4D97-AF65-F5344CB8AC3E}">
        <p14:creationId xmlns:p14="http://schemas.microsoft.com/office/powerpoint/2010/main" val="397116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514350" y="2530240"/>
            <a:ext cx="3523998" cy="436402"/>
          </a:xfrm>
          <a:prstGeom prst="rect">
            <a:avLst/>
          </a:prstGeom>
        </p:spPr>
        <p:txBody>
          <a:bodyPr wrap="square" lIns="0" tIns="0" rIns="0" bIns="0" rtlCol="0" anchor="t">
            <a:spAutoFit/>
          </a:bodyPr>
          <a:lstStyle/>
          <a:p>
            <a:pPr>
              <a:lnSpc>
                <a:spcPts val="3924"/>
              </a:lnSpc>
            </a:pPr>
            <a:r>
              <a:rPr lang="en-US" sz="2100" b="1" dirty="0">
                <a:solidFill>
                  <a:srgbClr val="243569"/>
                </a:solidFill>
                <a:latin typeface="Arial" panose="020B0604020202020204" pitchFamily="34" charset="0"/>
                <a:cs typeface="Arial" panose="020B0604020202020204" pitchFamily="34" charset="0"/>
              </a:rPr>
              <a:t>3. Eau et Assainissement </a:t>
            </a: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pic>
        <p:nvPicPr>
          <p:cNvPr id="15" name="Image 14"/>
          <p:cNvPicPr>
            <a:picLocks noChangeAspect="1"/>
          </p:cNvPicPr>
          <p:nvPr/>
        </p:nvPicPr>
        <p:blipFill>
          <a:blip r:embed="rId8"/>
          <a:stretch>
            <a:fillRect/>
          </a:stretch>
        </p:blipFill>
        <p:spPr>
          <a:xfrm>
            <a:off x="3523998" y="3200400"/>
            <a:ext cx="9239456" cy="5626817"/>
          </a:xfrm>
          <a:prstGeom prst="rect">
            <a:avLst/>
          </a:prstGeom>
        </p:spPr>
      </p:pic>
    </p:spTree>
    <p:extLst>
      <p:ext uri="{BB962C8B-B14F-4D97-AF65-F5344CB8AC3E}">
        <p14:creationId xmlns:p14="http://schemas.microsoft.com/office/powerpoint/2010/main" val="35866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027233" y="-2359324"/>
            <a:ext cx="16667057" cy="5791802"/>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en-US" sz="1350"/>
          </a:p>
        </p:txBody>
      </p:sp>
      <p:sp>
        <p:nvSpPr>
          <p:cNvPr id="3" name="TextBox 3"/>
          <p:cNvSpPr txBox="1"/>
          <p:nvPr/>
        </p:nvSpPr>
        <p:spPr>
          <a:xfrm>
            <a:off x="3120317" y="2625165"/>
            <a:ext cx="8371956" cy="830997"/>
          </a:xfrm>
          <a:prstGeom prst="rect">
            <a:avLst/>
          </a:prstGeom>
        </p:spPr>
        <p:txBody>
          <a:bodyPr wrap="square" lIns="0" tIns="0" rIns="0" bIns="0" rtlCol="0" anchor="t">
            <a:spAutoFit/>
          </a:bodyPr>
          <a:lstStyle/>
          <a:p>
            <a:r>
              <a:rPr lang="fr-FR" b="1" dirty="0">
                <a:solidFill>
                  <a:srgbClr val="243569"/>
                </a:solidFill>
                <a:latin typeface="Arial" panose="020B0604020202020204" pitchFamily="34" charset="0"/>
                <a:cs typeface="Arial" panose="020B0604020202020204" pitchFamily="34" charset="0"/>
              </a:rPr>
              <a:t>III. PROJETS EN COURS DE RÉALISATION</a:t>
            </a:r>
            <a:br>
              <a:rPr lang="fr-FR" b="1" dirty="0">
                <a:solidFill>
                  <a:srgbClr val="243569"/>
                </a:solidFill>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Projet d’Aménagement du Canal des Jardiniers (PACAJ)</a:t>
            </a:r>
            <a:br>
              <a:rPr lang="fr-FR"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grpSp>
        <p:nvGrpSpPr>
          <p:cNvPr id="4" name="Group 4"/>
          <p:cNvGrpSpPr/>
          <p:nvPr/>
        </p:nvGrpSpPr>
        <p:grpSpPr>
          <a:xfrm>
            <a:off x="8565058" y="1599100"/>
            <a:ext cx="4609301" cy="923576"/>
            <a:chOff x="0" y="0"/>
            <a:chExt cx="8194313" cy="1641913"/>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en-US" sz="1350"/>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en-US" sz="1350"/>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en-US" sz="1350"/>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en-US" sz="1350"/>
            </a:p>
          </p:txBody>
        </p:sp>
        <p:sp>
          <p:nvSpPr>
            <p:cNvPr id="9" name="TextBox 9"/>
            <p:cNvSpPr txBox="1"/>
            <p:nvPr/>
          </p:nvSpPr>
          <p:spPr>
            <a:xfrm>
              <a:off x="6733319" y="1247047"/>
              <a:ext cx="1460994" cy="394866"/>
            </a:xfrm>
            <a:prstGeom prst="rect">
              <a:avLst/>
            </a:prstGeom>
          </p:spPr>
          <p:txBody>
            <a:bodyPr lIns="0" tIns="0" rIns="0" bIns="0" rtlCol="0" anchor="t">
              <a:spAutoFit/>
            </a:bodyPr>
            <a:lstStyle/>
            <a:p>
              <a:pPr>
                <a:lnSpc>
                  <a:spcPts val="890"/>
                </a:lnSpc>
                <a:spcBef>
                  <a:spcPct val="0"/>
                </a:spcBef>
              </a:pPr>
              <a:r>
                <a:rPr lang="en-US" sz="635">
                  <a:solidFill>
                    <a:srgbClr val="FFFFFF"/>
                  </a:solidFill>
                  <a:latin typeface="Montserrat"/>
                </a:rPr>
                <a:t>Cofinancé par l’Union européenne</a:t>
              </a:r>
            </a:p>
          </p:txBody>
        </p:sp>
      </p:grpSp>
      <p:grpSp>
        <p:nvGrpSpPr>
          <p:cNvPr id="10" name="Group 10"/>
          <p:cNvGrpSpPr/>
          <p:nvPr/>
        </p:nvGrpSpPr>
        <p:grpSpPr>
          <a:xfrm>
            <a:off x="1309179" y="1566954"/>
            <a:ext cx="2883616" cy="644272"/>
            <a:chOff x="0" y="-57150"/>
            <a:chExt cx="5126428" cy="1145372"/>
          </a:xfrm>
        </p:grpSpPr>
        <p:sp>
          <p:nvSpPr>
            <p:cNvPr id="11" name="TextBox 11"/>
            <p:cNvSpPr txBox="1"/>
            <p:nvPr/>
          </p:nvSpPr>
          <p:spPr>
            <a:xfrm>
              <a:off x="0" y="645024"/>
              <a:ext cx="5126428" cy="443198"/>
            </a:xfrm>
            <a:prstGeom prst="rect">
              <a:avLst/>
            </a:prstGeom>
          </p:spPr>
          <p:txBody>
            <a:bodyPr lIns="0" tIns="0" rIns="0" bIns="0" rtlCol="0" anchor="t">
              <a:spAutoFit/>
            </a:bodyPr>
            <a:lstStyle/>
            <a:p>
              <a:pPr algn="just">
                <a:lnSpc>
                  <a:spcPts val="2093"/>
                </a:lnSpc>
                <a:spcBef>
                  <a:spcPct val="0"/>
                </a:spcBef>
              </a:pPr>
              <a:r>
                <a:rPr lang="en-US" sz="1494">
                  <a:solidFill>
                    <a:srgbClr val="FFFFFF"/>
                  </a:solidFill>
                  <a:latin typeface="Montserrat"/>
                </a:rPr>
                <a:t>28 janvier - 1er février 2024</a:t>
              </a:r>
            </a:p>
          </p:txBody>
        </p:sp>
        <p:sp>
          <p:nvSpPr>
            <p:cNvPr id="12" name="TextBox 12"/>
            <p:cNvSpPr txBox="1"/>
            <p:nvPr/>
          </p:nvSpPr>
          <p:spPr>
            <a:xfrm>
              <a:off x="0" y="-57150"/>
              <a:ext cx="3937456" cy="655221"/>
            </a:xfrm>
            <a:prstGeom prst="rect">
              <a:avLst/>
            </a:prstGeom>
          </p:spPr>
          <p:txBody>
            <a:bodyPr lIns="0" tIns="0" rIns="0" bIns="0" rtlCol="0" anchor="t">
              <a:spAutoFit/>
            </a:bodyPr>
            <a:lstStyle/>
            <a:p>
              <a:pPr algn="just">
                <a:lnSpc>
                  <a:spcPts val="3110"/>
                </a:lnSpc>
                <a:spcBef>
                  <a:spcPct val="0"/>
                </a:spcBef>
              </a:pPr>
              <a:r>
                <a:rPr lang="en-US" sz="2222">
                  <a:solidFill>
                    <a:srgbClr val="FFFFFF"/>
                  </a:solidFill>
                  <a:latin typeface="Montserrat Bold"/>
                </a:rPr>
                <a:t>NOUAKCHOTT </a:t>
              </a:r>
            </a:p>
          </p:txBody>
        </p:sp>
      </p:grpSp>
      <p:pic>
        <p:nvPicPr>
          <p:cNvPr id="15" name="Image 14"/>
          <p:cNvPicPr>
            <a:picLocks noChangeAspect="1"/>
          </p:cNvPicPr>
          <p:nvPr/>
        </p:nvPicPr>
        <p:blipFill>
          <a:blip r:embed="rId8"/>
          <a:stretch>
            <a:fillRect/>
          </a:stretch>
        </p:blipFill>
        <p:spPr>
          <a:xfrm>
            <a:off x="1028700" y="3663469"/>
            <a:ext cx="5474105" cy="4661665"/>
          </a:xfrm>
          <a:prstGeom prst="rect">
            <a:avLst/>
          </a:prstGeom>
        </p:spPr>
      </p:pic>
      <p:sp>
        <p:nvSpPr>
          <p:cNvPr id="16" name="Rectangle 15"/>
          <p:cNvSpPr/>
          <p:nvPr/>
        </p:nvSpPr>
        <p:spPr>
          <a:xfrm>
            <a:off x="6629400" y="3663469"/>
            <a:ext cx="6858000" cy="3780522"/>
          </a:xfrm>
          <a:prstGeom prst="rect">
            <a:avLst/>
          </a:prstGeom>
        </p:spPr>
        <p:txBody>
          <a:bodyPr>
            <a:spAutoFit/>
          </a:bodyPr>
          <a:lstStyle/>
          <a:p>
            <a:pPr>
              <a:lnSpc>
                <a:spcPct val="150000"/>
              </a:lnSpc>
            </a:pPr>
            <a:r>
              <a:rPr lang="fr-FR" b="1" dirty="0">
                <a:latin typeface="Arial" panose="020B0604020202020204" pitchFamily="34" charset="0"/>
                <a:cs typeface="Arial" panose="020B0604020202020204" pitchFamily="34" charset="0"/>
              </a:rPr>
              <a:t>OBJECTIFS</a:t>
            </a:r>
          </a:p>
          <a:p>
            <a:pPr marL="257175" indent="-257175">
              <a:lnSpc>
                <a:spcPct val="150000"/>
              </a:lnSpc>
              <a:buFont typeface="Wingdings" panose="05000000000000000000" pitchFamily="2" charset="2"/>
              <a:buChar char="q"/>
            </a:pPr>
            <a:r>
              <a:rPr lang="fr-FR" dirty="0">
                <a:latin typeface="Arial" panose="020B0604020202020204" pitchFamily="34" charset="0"/>
                <a:cs typeface="Arial" panose="020B0604020202020204" pitchFamily="34" charset="0"/>
              </a:rPr>
              <a:t>Améliorer les conditions de vie des populations vivant (150 000 personnes) dans les 5 quartiers bordant le Canal des Jardiniers.</a:t>
            </a:r>
          </a:p>
          <a:p>
            <a:pPr marL="257175" indent="-257175">
              <a:lnSpc>
                <a:spcPct val="150000"/>
              </a:lnSpc>
              <a:buFont typeface="Wingdings" panose="05000000000000000000" pitchFamily="2" charset="2"/>
              <a:buChar char="q"/>
            </a:pPr>
            <a:r>
              <a:rPr lang="fr-FR" dirty="0">
                <a:latin typeface="Arial" panose="020B0604020202020204" pitchFamily="34" charset="0"/>
                <a:cs typeface="Arial" panose="020B0604020202020204" pitchFamily="34" charset="0"/>
              </a:rPr>
              <a:t>Assainir le canal des Jardiniers et les quartiers adjacents</a:t>
            </a:r>
          </a:p>
          <a:p>
            <a:pPr marL="257175" indent="-257175">
              <a:lnSpc>
                <a:spcPct val="150000"/>
              </a:lnSpc>
              <a:buFont typeface="Wingdings" panose="05000000000000000000" pitchFamily="2" charset="2"/>
              <a:buChar char="q"/>
            </a:pPr>
            <a:r>
              <a:rPr lang="fr-FR" dirty="0">
                <a:latin typeface="Arial" panose="020B0604020202020204" pitchFamily="34" charset="0"/>
                <a:cs typeface="Arial" panose="020B0604020202020204" pitchFamily="34" charset="0"/>
              </a:rPr>
              <a:t>Faciliter la mobilité en intégrant ces quartiers à la trame urbaine</a:t>
            </a:r>
          </a:p>
          <a:p>
            <a:pPr marL="257175" indent="-257175">
              <a:lnSpc>
                <a:spcPct val="150000"/>
              </a:lnSpc>
              <a:buFont typeface="Wingdings" panose="05000000000000000000" pitchFamily="2" charset="2"/>
              <a:buChar char="q"/>
            </a:pPr>
            <a:r>
              <a:rPr lang="fr-FR" dirty="0">
                <a:latin typeface="Arial" panose="020B0604020202020204" pitchFamily="34" charset="0"/>
                <a:cs typeface="Arial" panose="020B0604020202020204" pitchFamily="34" charset="0"/>
              </a:rPr>
              <a:t>Améliorer les conditions de vie en augmentant l’offre de services </a:t>
            </a:r>
          </a:p>
        </p:txBody>
      </p:sp>
    </p:spTree>
    <p:extLst>
      <p:ext uri="{BB962C8B-B14F-4D97-AF65-F5344CB8AC3E}">
        <p14:creationId xmlns:p14="http://schemas.microsoft.com/office/powerpoint/2010/main" val="2379511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2048</Words>
  <Application>Microsoft Office PowerPoint</Application>
  <PresentationFormat>Personnalisé</PresentationFormat>
  <Paragraphs>175</Paragraphs>
  <Slides>19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Roboto Bold</vt:lpstr>
      <vt:lpstr>Calibri</vt:lpstr>
      <vt:lpstr>Arial Black</vt:lpstr>
      <vt:lpstr>Arial</vt:lpstr>
      <vt:lpstr>Roboto</vt:lpstr>
      <vt:lpstr>Wingdings</vt:lpstr>
      <vt:lpstr>Montserrat</vt:lpstr>
      <vt:lpstr>Montserrat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FR validé (Présentation)</dc:title>
  <cp:lastModifiedBy>Julie GUILLAUME</cp:lastModifiedBy>
  <cp:revision>16</cp:revision>
  <dcterms:created xsi:type="dcterms:W3CDTF">2006-08-16T00:00:00Z</dcterms:created>
  <dcterms:modified xsi:type="dcterms:W3CDTF">2024-01-29T16:24:50Z</dcterms:modified>
  <dc:identifier>DAF60UtvY4o</dc:identifier>
</cp:coreProperties>
</file>