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8288000" cy="10287000"/>
  <p:notesSz cx="6797675" cy="9925050"/>
  <p:embeddedFontLst>
    <p:embeddedFont>
      <p:font typeface="Calibri" pitchFamily="34" charset="0"/>
      <p:regular r:id="rId6"/>
      <p:bold r:id="rId7"/>
      <p:italic r:id="rId8"/>
      <p:boldItalic r:id="rId9"/>
    </p:embeddedFont>
    <p:embeddedFont>
      <p:font typeface="Montserrat Bold" charset="0"/>
      <p:regular r:id="rId10"/>
    </p:embeddedFont>
    <p:embeddedFont>
      <p:font typeface="Montserrat" charset="0"/>
      <p:regular r:id="rId11"/>
    </p:embeddedFont>
    <p:embeddedFont>
      <p:font typeface="Roboto" charset="0"/>
      <p:regular r:id="rId12"/>
    </p:embeddedFont>
    <p:embeddedFont>
      <p:font typeface="Roboto Bold"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p:scale>
          <a:sx n="49" d="100"/>
          <a:sy n="49" d="100"/>
        </p:scale>
        <p:origin x="-576"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a:off x="-2576801" y="6963448"/>
            <a:ext cx="22222742" cy="7722403"/>
          </a:xfrm>
          <a:custGeom>
            <a:avLst/>
            <a:gdLst/>
            <a:ahLst/>
            <a:cxnLst/>
            <a:rect l="l" t="t" r="r" b="b"/>
            <a:pathLst>
              <a:path w="22222742" h="7722403">
                <a:moveTo>
                  <a:pt x="0" y="0"/>
                </a:moveTo>
                <a:lnTo>
                  <a:pt x="22222742" y="0"/>
                </a:lnTo>
                <a:lnTo>
                  <a:pt x="22222742" y="7722403"/>
                </a:lnTo>
                <a:lnTo>
                  <a:pt x="0" y="7722403"/>
                </a:lnTo>
                <a:lnTo>
                  <a:pt x="0" y="0"/>
                </a:lnTo>
                <a:close/>
              </a:path>
            </a:pathLst>
          </a:custGeom>
          <a:blipFill>
            <a:blip r:embed="rId2">
              <a:alphaModFix amt="71000"/>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458738" y="2280625"/>
            <a:ext cx="11888856" cy="4027350"/>
          </a:xfrm>
          <a:custGeom>
            <a:avLst/>
            <a:gdLst/>
            <a:ahLst/>
            <a:cxnLst/>
            <a:rect l="l" t="t" r="r" b="b"/>
            <a:pathLst>
              <a:path w="11888856" h="4027350">
                <a:moveTo>
                  <a:pt x="0" y="0"/>
                </a:moveTo>
                <a:lnTo>
                  <a:pt x="11888857" y="0"/>
                </a:lnTo>
                <a:lnTo>
                  <a:pt x="11888857" y="4027350"/>
                </a:lnTo>
                <a:lnTo>
                  <a:pt x="0" y="4027350"/>
                </a:lnTo>
                <a:lnTo>
                  <a:pt x="0" y="0"/>
                </a:lnTo>
                <a:close/>
              </a:path>
            </a:pathLst>
          </a:custGeom>
          <a:blipFill>
            <a:blip r:embed="rId4">
              <a:alphaModFix amt="88000"/>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5788748" y="3291455"/>
            <a:ext cx="9763327" cy="1205458"/>
          </a:xfrm>
          <a:prstGeom prst="rect">
            <a:avLst/>
          </a:prstGeom>
        </p:spPr>
        <p:txBody>
          <a:bodyPr lIns="0" tIns="0" rIns="0" bIns="0" rtlCol="0" anchor="t">
            <a:spAutoFit/>
          </a:bodyPr>
          <a:lstStyle/>
          <a:p>
            <a:pPr algn="ctr">
              <a:lnSpc>
                <a:spcPts val="4697"/>
              </a:lnSpc>
            </a:pPr>
            <a:r>
              <a:rPr lang="fr-FR" sz="3600" b="1" dirty="0" smtClean="0"/>
              <a:t>POLITIQUES  LOCALES  DE  SECURITE, ENJEUX  ET DEFIS  POUR  LES AUTORITES LOCALES </a:t>
            </a:r>
            <a:endParaRPr lang="en-US" sz="3355" b="1" dirty="0">
              <a:solidFill>
                <a:srgbClr val="FFFFFF"/>
              </a:solidFill>
              <a:latin typeface="Montserrat Bold"/>
            </a:endParaRPr>
          </a:p>
        </p:txBody>
      </p:sp>
      <p:grpSp>
        <p:nvGrpSpPr>
          <p:cNvPr id="5" name="Group 5"/>
          <p:cNvGrpSpPr/>
          <p:nvPr/>
        </p:nvGrpSpPr>
        <p:grpSpPr>
          <a:xfrm>
            <a:off x="1715245" y="8811581"/>
            <a:ext cx="5178861" cy="1082523"/>
            <a:chOff x="0" y="0"/>
            <a:chExt cx="6905148" cy="1443363"/>
          </a:xfrm>
        </p:grpSpPr>
        <p:sp>
          <p:nvSpPr>
            <p:cNvPr id="6" name="TextBox 6"/>
            <p:cNvSpPr txBox="1"/>
            <p:nvPr/>
          </p:nvSpPr>
          <p:spPr>
            <a:xfrm>
              <a:off x="0" y="850169"/>
              <a:ext cx="6905148" cy="593195"/>
            </a:xfrm>
            <a:prstGeom prst="rect">
              <a:avLst/>
            </a:prstGeom>
          </p:spPr>
          <p:txBody>
            <a:bodyPr lIns="0" tIns="0" rIns="0" bIns="0" rtlCol="0" anchor="t">
              <a:spAutoFit/>
            </a:bodyPr>
            <a:lstStyle/>
            <a:p>
              <a:pPr algn="just">
                <a:lnSpc>
                  <a:spcPts val="3758"/>
                </a:lnSpc>
                <a:spcBef>
                  <a:spcPct val="0"/>
                </a:spcBef>
              </a:pPr>
              <a:r>
                <a:rPr lang="en-US" sz="2684">
                  <a:solidFill>
                    <a:srgbClr val="FFFFFF"/>
                  </a:solidFill>
                  <a:latin typeface="Montserrat"/>
                </a:rPr>
                <a:t>28 janvier - 1er février 2024</a:t>
              </a:r>
            </a:p>
          </p:txBody>
        </p:sp>
        <p:sp>
          <p:nvSpPr>
            <p:cNvPr id="7" name="TextBox 7"/>
            <p:cNvSpPr txBox="1"/>
            <p:nvPr/>
          </p:nvSpPr>
          <p:spPr>
            <a:xfrm>
              <a:off x="0" y="-66675"/>
              <a:ext cx="5303639" cy="868017"/>
            </a:xfrm>
            <a:prstGeom prst="rect">
              <a:avLst/>
            </a:prstGeom>
          </p:spPr>
          <p:txBody>
            <a:bodyPr lIns="0" tIns="0" rIns="0" bIns="0" rtlCol="0" anchor="t">
              <a:spAutoFit/>
            </a:bodyPr>
            <a:lstStyle/>
            <a:p>
              <a:pPr algn="just">
                <a:lnSpc>
                  <a:spcPts val="5585"/>
                </a:lnSpc>
                <a:spcBef>
                  <a:spcPct val="0"/>
                </a:spcBef>
              </a:pPr>
              <a:r>
                <a:rPr lang="en-US" sz="3989" dirty="0">
                  <a:solidFill>
                    <a:srgbClr val="FFFFFF"/>
                  </a:solidFill>
                  <a:latin typeface="Montserrat Bold"/>
                </a:rPr>
                <a:t>NOUAKCHOTT </a:t>
              </a:r>
            </a:p>
          </p:txBody>
        </p:sp>
      </p:grpSp>
      <p:grpSp>
        <p:nvGrpSpPr>
          <p:cNvPr id="8" name="Group 8"/>
          <p:cNvGrpSpPr/>
          <p:nvPr/>
        </p:nvGrpSpPr>
        <p:grpSpPr>
          <a:xfrm>
            <a:off x="10199820" y="8425200"/>
            <a:ext cx="7386662" cy="1468903"/>
            <a:chOff x="0" y="0"/>
            <a:chExt cx="9848883" cy="1958538"/>
          </a:xfrm>
        </p:grpSpPr>
        <p:sp>
          <p:nvSpPr>
            <p:cNvPr id="9" name="Freeform 9"/>
            <p:cNvSpPr/>
            <p:nvPr/>
          </p:nvSpPr>
          <p:spPr>
            <a:xfrm>
              <a:off x="8031757" y="210497"/>
              <a:ext cx="1719731" cy="1146972"/>
            </a:xfrm>
            <a:custGeom>
              <a:avLst/>
              <a:gdLst/>
              <a:ahLst/>
              <a:cxnLst/>
              <a:rect l="l" t="t" r="r" b="b"/>
              <a:pathLst>
                <a:path w="1719731" h="1146972">
                  <a:moveTo>
                    <a:pt x="0" y="0"/>
                  </a:moveTo>
                  <a:lnTo>
                    <a:pt x="1719731" y="0"/>
                  </a:lnTo>
                  <a:lnTo>
                    <a:pt x="1719731" y="1146972"/>
                  </a:lnTo>
                  <a:lnTo>
                    <a:pt x="0" y="1146972"/>
                  </a:lnTo>
                  <a:lnTo>
                    <a:pt x="0" y="0"/>
                  </a:lnTo>
                  <a:close/>
                </a:path>
              </a:pathLst>
            </a:custGeom>
            <a:blipFill>
              <a:blip r:embed="rId6" cstate="print"/>
              <a:stretch>
                <a:fillRect/>
              </a:stretch>
            </a:blipFill>
          </p:spPr>
        </p:sp>
        <p:sp>
          <p:nvSpPr>
            <p:cNvPr id="10" name="Freeform 10"/>
            <p:cNvSpPr/>
            <p:nvPr/>
          </p:nvSpPr>
          <p:spPr>
            <a:xfrm>
              <a:off x="0" y="210497"/>
              <a:ext cx="3092760" cy="1279659"/>
            </a:xfrm>
            <a:custGeom>
              <a:avLst/>
              <a:gdLst/>
              <a:ahLst/>
              <a:cxnLst/>
              <a:rect l="l" t="t" r="r" b="b"/>
              <a:pathLst>
                <a:path w="3092760" h="1279659">
                  <a:moveTo>
                    <a:pt x="0" y="0"/>
                  </a:moveTo>
                  <a:lnTo>
                    <a:pt x="3092760" y="0"/>
                  </a:lnTo>
                  <a:lnTo>
                    <a:pt x="3092760" y="1279659"/>
                  </a:lnTo>
                  <a:lnTo>
                    <a:pt x="0" y="1279659"/>
                  </a:lnTo>
                  <a:lnTo>
                    <a:pt x="0" y="0"/>
                  </a:lnTo>
                  <a:close/>
                </a:path>
              </a:pathLst>
            </a:custGeom>
            <a:blipFill>
              <a:blip r:embed="rId7"/>
              <a:stretch>
                <a:fillRect/>
              </a:stretch>
            </a:blipFill>
          </p:spPr>
        </p:sp>
        <p:sp>
          <p:nvSpPr>
            <p:cNvPr id="11" name="Freeform 11"/>
            <p:cNvSpPr/>
            <p:nvPr/>
          </p:nvSpPr>
          <p:spPr>
            <a:xfrm>
              <a:off x="3484283" y="0"/>
              <a:ext cx="1744003" cy="1744003"/>
            </a:xfrm>
            <a:custGeom>
              <a:avLst/>
              <a:gdLst/>
              <a:ahLst/>
              <a:cxnLst/>
              <a:rect l="l" t="t" r="r" b="b"/>
              <a:pathLst>
                <a:path w="1744003" h="1744003">
                  <a:moveTo>
                    <a:pt x="0" y="0"/>
                  </a:moveTo>
                  <a:lnTo>
                    <a:pt x="1744003" y="0"/>
                  </a:lnTo>
                  <a:lnTo>
                    <a:pt x="1744003" y="1744003"/>
                  </a:lnTo>
                  <a:lnTo>
                    <a:pt x="0" y="1744003"/>
                  </a:lnTo>
                  <a:lnTo>
                    <a:pt x="0" y="0"/>
                  </a:lnTo>
                  <a:close/>
                </a:path>
              </a:pathLst>
            </a:custGeom>
            <a:blipFill>
              <a:blip r:embed="rId8" cstate="print"/>
              <a:stretch>
                <a:fillRect/>
              </a:stretch>
            </a:blipFill>
          </p:spPr>
        </p:sp>
        <p:sp>
          <p:nvSpPr>
            <p:cNvPr id="12" name="Freeform 12"/>
            <p:cNvSpPr/>
            <p:nvPr/>
          </p:nvSpPr>
          <p:spPr>
            <a:xfrm>
              <a:off x="5661474" y="0"/>
              <a:ext cx="1744003" cy="1744003"/>
            </a:xfrm>
            <a:custGeom>
              <a:avLst/>
              <a:gdLst/>
              <a:ahLst/>
              <a:cxnLst/>
              <a:rect l="l" t="t" r="r" b="b"/>
              <a:pathLst>
                <a:path w="1744003" h="1744003">
                  <a:moveTo>
                    <a:pt x="0" y="0"/>
                  </a:moveTo>
                  <a:lnTo>
                    <a:pt x="1744003" y="0"/>
                  </a:lnTo>
                  <a:lnTo>
                    <a:pt x="1744003" y="1744003"/>
                  </a:lnTo>
                  <a:lnTo>
                    <a:pt x="0" y="1744003"/>
                  </a:lnTo>
                  <a:lnTo>
                    <a:pt x="0" y="0"/>
                  </a:lnTo>
                  <a:close/>
                </a:path>
              </a:pathLst>
            </a:custGeom>
            <a:blipFill>
              <a:blip r:embed="rId9"/>
              <a:stretch>
                <a:fillRect/>
              </a:stretch>
            </a:blipFill>
          </p:spPr>
        </p:sp>
        <p:sp>
          <p:nvSpPr>
            <p:cNvPr id="13" name="TextBox 13"/>
            <p:cNvSpPr txBox="1"/>
            <p:nvPr/>
          </p:nvSpPr>
          <p:spPr>
            <a:xfrm>
              <a:off x="8092890" y="1481720"/>
              <a:ext cx="1755992" cy="476817"/>
            </a:xfrm>
            <a:prstGeom prst="rect">
              <a:avLst/>
            </a:prstGeom>
          </p:spPr>
          <p:txBody>
            <a:bodyPr lIns="0" tIns="0" rIns="0" bIns="0" rtlCol="0" anchor="t">
              <a:spAutoFit/>
            </a:bodyPr>
            <a:lstStyle/>
            <a:p>
              <a:pPr>
                <a:lnSpc>
                  <a:spcPts val="1426"/>
                </a:lnSpc>
                <a:spcBef>
                  <a:spcPct val="0"/>
                </a:spcBef>
              </a:pPr>
              <a:r>
                <a:rPr lang="en-US" sz="1019">
                  <a:solidFill>
                    <a:srgbClr val="FFFFFF"/>
                  </a:solidFill>
                  <a:latin typeface="Montserrat"/>
                </a:rPr>
                <a:t>Cofinancé par l’Union européenne</a:t>
              </a:r>
            </a:p>
          </p:txBody>
        </p:sp>
      </p:grpSp>
      <p:sp>
        <p:nvSpPr>
          <p:cNvPr id="14" name="TextBox 14"/>
          <p:cNvSpPr txBox="1"/>
          <p:nvPr/>
        </p:nvSpPr>
        <p:spPr>
          <a:xfrm>
            <a:off x="357126" y="6508000"/>
            <a:ext cx="6786610" cy="1231106"/>
          </a:xfrm>
          <a:prstGeom prst="rect">
            <a:avLst/>
          </a:prstGeom>
        </p:spPr>
        <p:txBody>
          <a:bodyPr wrap="square" lIns="0" tIns="0" rIns="0" bIns="0" rtlCol="0" anchor="t">
            <a:spAutoFit/>
          </a:bodyPr>
          <a:lstStyle/>
          <a:p>
            <a:pPr>
              <a:lnSpc>
                <a:spcPts val="3160"/>
              </a:lnSpc>
            </a:pPr>
            <a:r>
              <a:rPr lang="en-US" sz="3362" dirty="0" smtClean="0">
                <a:solidFill>
                  <a:srgbClr val="243569"/>
                </a:solidFill>
                <a:latin typeface="Roboto"/>
              </a:rPr>
              <a:t>Présenté par :SOUMANA </a:t>
            </a:r>
            <a:r>
              <a:rPr lang="en-US" sz="3362" dirty="0" err="1" smtClean="0">
                <a:solidFill>
                  <a:srgbClr val="243569"/>
                </a:solidFill>
                <a:latin typeface="Roboto"/>
              </a:rPr>
              <a:t>Idrissa</a:t>
            </a:r>
            <a:endParaRPr lang="en-US" sz="3362" dirty="0">
              <a:solidFill>
                <a:srgbClr val="243569"/>
              </a:solidFill>
              <a:latin typeface="Roboto"/>
            </a:endParaRPr>
          </a:p>
          <a:p>
            <a:pPr>
              <a:lnSpc>
                <a:spcPts val="3160"/>
              </a:lnSpc>
            </a:pPr>
            <a:r>
              <a:rPr lang="en-US" sz="3362" dirty="0" smtClean="0">
                <a:solidFill>
                  <a:srgbClr val="243569"/>
                </a:solidFill>
                <a:latin typeface="Roboto"/>
              </a:rPr>
              <a:t>Commandant Police </a:t>
            </a:r>
            <a:r>
              <a:rPr lang="en-US" sz="3362" dirty="0" err="1" smtClean="0">
                <a:solidFill>
                  <a:srgbClr val="243569"/>
                </a:solidFill>
                <a:latin typeface="Roboto"/>
              </a:rPr>
              <a:t>Municipale</a:t>
            </a:r>
            <a:r>
              <a:rPr lang="en-US" sz="3362" dirty="0" smtClean="0">
                <a:solidFill>
                  <a:srgbClr val="243569"/>
                </a:solidFill>
                <a:latin typeface="Roboto"/>
              </a:rPr>
              <a:t> Ville de Niamey</a:t>
            </a:r>
            <a:endParaRPr lang="en-US" sz="3362" dirty="0">
              <a:solidFill>
                <a:srgbClr val="243569"/>
              </a:solidFill>
              <a:latin typeface="Roboto"/>
            </a:endParaRPr>
          </a:p>
        </p:txBody>
      </p:sp>
      <p:grpSp>
        <p:nvGrpSpPr>
          <p:cNvPr id="15" name="Group 15"/>
          <p:cNvGrpSpPr/>
          <p:nvPr/>
        </p:nvGrpSpPr>
        <p:grpSpPr>
          <a:xfrm>
            <a:off x="1028700" y="896924"/>
            <a:ext cx="6860077" cy="2323851"/>
            <a:chOff x="0" y="0"/>
            <a:chExt cx="9146769" cy="3098468"/>
          </a:xfrm>
        </p:grpSpPr>
        <p:sp>
          <p:nvSpPr>
            <p:cNvPr id="16" name="Freeform 16"/>
            <p:cNvSpPr/>
            <p:nvPr/>
          </p:nvSpPr>
          <p:spPr>
            <a:xfrm rot="-10800000">
              <a:off x="0" y="0"/>
              <a:ext cx="9146769" cy="3098468"/>
            </a:xfrm>
            <a:custGeom>
              <a:avLst/>
              <a:gdLst/>
              <a:ahLst/>
              <a:cxnLst/>
              <a:rect l="l" t="t" r="r" b="b"/>
              <a:pathLst>
                <a:path w="9146769" h="3098468">
                  <a:moveTo>
                    <a:pt x="0" y="0"/>
                  </a:moveTo>
                  <a:lnTo>
                    <a:pt x="9146769" y="0"/>
                  </a:lnTo>
                  <a:lnTo>
                    <a:pt x="9146769" y="3098468"/>
                  </a:lnTo>
                  <a:lnTo>
                    <a:pt x="0" y="309846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7" name="TextBox 17"/>
            <p:cNvSpPr txBox="1"/>
            <p:nvPr/>
          </p:nvSpPr>
          <p:spPr>
            <a:xfrm>
              <a:off x="508030" y="789830"/>
              <a:ext cx="8321781" cy="1714299"/>
            </a:xfrm>
            <a:prstGeom prst="rect">
              <a:avLst/>
            </a:prstGeom>
          </p:spPr>
          <p:txBody>
            <a:bodyPr lIns="0" tIns="0" rIns="0" bIns="0" rtlCol="0" anchor="t">
              <a:spAutoFit/>
            </a:bodyPr>
            <a:lstStyle/>
            <a:p>
              <a:pPr algn="ctr">
                <a:lnSpc>
                  <a:spcPts val="3215"/>
                </a:lnSpc>
              </a:pPr>
              <a:r>
                <a:rPr lang="en-US" sz="3420">
                  <a:solidFill>
                    <a:srgbClr val="243569"/>
                  </a:solidFill>
                  <a:latin typeface="Roboto Bold"/>
                </a:rPr>
                <a:t>Les </a:t>
              </a:r>
              <a:r>
                <a:rPr lang="en-US" sz="3420">
                  <a:solidFill>
                    <a:srgbClr val="1E9F6C"/>
                  </a:solidFill>
                  <a:latin typeface="Roboto Bold"/>
                </a:rPr>
                <a:t>autorités locales</a:t>
              </a:r>
              <a:r>
                <a:rPr lang="en-US" sz="3420">
                  <a:solidFill>
                    <a:srgbClr val="243569"/>
                  </a:solidFill>
                  <a:latin typeface="Roboto Bold"/>
                </a:rPr>
                <a:t> au </a:t>
              </a:r>
            </a:p>
            <a:p>
              <a:pPr algn="ctr">
                <a:lnSpc>
                  <a:spcPts val="3215"/>
                </a:lnSpc>
              </a:pPr>
              <a:r>
                <a:rPr lang="en-US" sz="3420">
                  <a:solidFill>
                    <a:srgbClr val="243569"/>
                  </a:solidFill>
                  <a:latin typeface="Roboto Bold"/>
                </a:rPr>
                <a:t>coeur des nouvelles </a:t>
              </a:r>
              <a:r>
                <a:rPr lang="en-US" sz="3420">
                  <a:solidFill>
                    <a:srgbClr val="1E9F6C"/>
                  </a:solidFill>
                  <a:latin typeface="Roboto Bold"/>
                </a:rPr>
                <a:t>dynamiques régionales</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5473246" y="1571600"/>
            <a:ext cx="6599712" cy="700898"/>
          </a:xfrm>
          <a:prstGeom prst="rect">
            <a:avLst/>
          </a:prstGeom>
        </p:spPr>
        <p:txBody>
          <a:bodyPr lIns="0" tIns="0" rIns="0" bIns="0" rtlCol="0" anchor="t">
            <a:spAutoFit/>
          </a:bodyPr>
          <a:lstStyle/>
          <a:p>
            <a:pPr>
              <a:lnSpc>
                <a:spcPts val="5232"/>
              </a:lnSpc>
            </a:pPr>
            <a:r>
              <a:rPr lang="fr-FR" sz="6000" dirty="0" smtClean="0"/>
              <a:t>INTRODUCTION</a:t>
            </a:r>
            <a:endParaRPr lang="en-US" sz="5566" dirty="0">
              <a:solidFill>
                <a:srgbClr val="243569"/>
              </a:solidFill>
              <a:latin typeface="Roboto Bold"/>
            </a:endParaRPr>
          </a:p>
        </p:txBody>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cstate="print"/>
              <a:stretch>
                <a:fillRect/>
              </a:stretch>
            </a:blipFill>
          </p:spPr>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cstate="print"/>
              <a:stretch>
                <a:fillRect/>
              </a:stretch>
            </a:blipFill>
          </p:spPr>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4" name="TextBox 14"/>
          <p:cNvSpPr txBox="1"/>
          <p:nvPr/>
        </p:nvSpPr>
        <p:spPr>
          <a:xfrm>
            <a:off x="1745572" y="2571732"/>
            <a:ext cx="15613798" cy="4757713"/>
          </a:xfrm>
          <a:prstGeom prst="rect">
            <a:avLst/>
          </a:prstGeom>
        </p:spPr>
        <p:txBody>
          <a:bodyPr wrap="square" lIns="0" tIns="0" rIns="0" bIns="0" rtlCol="0" anchor="t">
            <a:spAutoFit/>
          </a:bodyPr>
          <a:lstStyle/>
          <a:p>
            <a:pPr algn="just">
              <a:buNone/>
            </a:pPr>
            <a:r>
              <a:rPr lang="fr-FR" sz="4000" dirty="0" smtClean="0"/>
              <a:t>Depuis l’effondrement du pouvoir libyen en 2011 l’espace sahélien est en proie à des actes de violence de tous genres notamment les attaques terroristes, le trafic de drogues, les enlèvements suivis de payement de rançons, les assassinats etc.…. Le Niger n’est pas épargné par cette vague d’insécurité et cela dans les campagnes comme dans les centres urbains. </a:t>
            </a:r>
          </a:p>
          <a:p>
            <a:pPr algn="just">
              <a:buNone/>
            </a:pPr>
            <a:r>
              <a:rPr lang="fr-FR" sz="4000" dirty="0" smtClean="0"/>
              <a:t> La Ville de Niamey subit de plein fouet les conséquences de l’insécurité qui sévit la région de </a:t>
            </a:r>
            <a:r>
              <a:rPr lang="fr-FR" sz="4000" dirty="0" err="1" smtClean="0"/>
              <a:t>Tillaberi</a:t>
            </a:r>
            <a:r>
              <a:rPr lang="fr-FR" sz="4000" dirty="0" smtClean="0"/>
              <a:t> avec laquelle elle partage les frontières.</a:t>
            </a:r>
          </a:p>
          <a:p>
            <a:pPr>
              <a:lnSpc>
                <a:spcPts val="3536"/>
              </a:lnSpc>
            </a:pPr>
            <a:endParaRPr lang="en-US" sz="3762" dirty="0">
              <a:solidFill>
                <a:srgbClr val="243569"/>
              </a:solidFill>
              <a:latin typeface="Robot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cstate="print"/>
              <a:stretch>
                <a:fillRect/>
              </a:stretch>
            </a:blipFill>
          </p:spPr>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cstate="print"/>
              <a:stretch>
                <a:fillRect/>
              </a:stretch>
            </a:blipFill>
          </p:spPr>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a:solidFill>
                    <a:srgbClr val="FFFFFF"/>
                  </a:solidFill>
                  <a:latin typeface="Montserrat"/>
                </a:rPr>
                <a:t>28 janvier - 1er février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5" name="TextBox 3"/>
          <p:cNvSpPr txBox="1"/>
          <p:nvPr/>
        </p:nvSpPr>
        <p:spPr>
          <a:xfrm>
            <a:off x="5187494" y="1214410"/>
            <a:ext cx="6599712" cy="700898"/>
          </a:xfrm>
          <a:prstGeom prst="rect">
            <a:avLst/>
          </a:prstGeom>
        </p:spPr>
        <p:txBody>
          <a:bodyPr lIns="0" tIns="0" rIns="0" bIns="0" rtlCol="0" anchor="t">
            <a:spAutoFit/>
          </a:bodyPr>
          <a:lstStyle/>
          <a:p>
            <a:pPr algn="ctr">
              <a:lnSpc>
                <a:spcPts val="5232"/>
              </a:lnSpc>
            </a:pPr>
            <a:r>
              <a:rPr lang="fr-FR" sz="6000" dirty="0" smtClean="0"/>
              <a:t>I. Politiques </a:t>
            </a:r>
            <a:endParaRPr lang="en-US" sz="5566" dirty="0">
              <a:solidFill>
                <a:srgbClr val="243569"/>
              </a:solidFill>
              <a:latin typeface="Roboto Bold"/>
            </a:endParaRPr>
          </a:p>
        </p:txBody>
      </p:sp>
      <p:sp>
        <p:nvSpPr>
          <p:cNvPr id="16" name="TextBox 13"/>
          <p:cNvSpPr txBox="1"/>
          <p:nvPr/>
        </p:nvSpPr>
        <p:spPr>
          <a:xfrm>
            <a:off x="1071506" y="2071666"/>
            <a:ext cx="15716360" cy="9441046"/>
          </a:xfrm>
          <a:prstGeom prst="rect">
            <a:avLst/>
          </a:prstGeom>
        </p:spPr>
        <p:txBody>
          <a:bodyPr wrap="square" lIns="0" tIns="0" rIns="0" bIns="0" rtlCol="0" anchor="t">
            <a:spAutoFit/>
          </a:bodyPr>
          <a:lstStyle/>
          <a:p>
            <a:pPr>
              <a:buFont typeface="Wingdings" pitchFamily="2" charset="2"/>
              <a:buChar char="Ø"/>
            </a:pPr>
            <a:r>
              <a:rPr lang="fr-FR" sz="4800" dirty="0" smtClean="0"/>
              <a:t>Dispositifs institutionnels (FDS)</a:t>
            </a:r>
          </a:p>
          <a:p>
            <a:pPr>
              <a:buFont typeface="Wingdings" pitchFamily="2" charset="2"/>
              <a:buChar char="Ø"/>
            </a:pPr>
            <a:r>
              <a:rPr lang="fr-FR" sz="4800" dirty="0" smtClean="0"/>
              <a:t>La stratégie nationale de sécurité </a:t>
            </a:r>
            <a:r>
              <a:rPr lang="fr-FR" sz="4800" dirty="0" smtClean="0"/>
              <a:t>intérieure (décret n°0022-517/PRN/MI/D du 22 juin 2022)</a:t>
            </a:r>
            <a:endParaRPr lang="fr-FR" sz="4800" dirty="0" smtClean="0"/>
          </a:p>
          <a:p>
            <a:pPr>
              <a:buFont typeface="Wingdings" pitchFamily="2" charset="2"/>
              <a:buChar char="Ø"/>
            </a:pPr>
            <a:r>
              <a:rPr lang="fr-FR" sz="4800" dirty="0" smtClean="0"/>
              <a:t>La stratégie nationale de sécurité de proximité (décret n°2022-320 du 14 avril 2022)</a:t>
            </a:r>
          </a:p>
          <a:p>
            <a:pPr>
              <a:buFont typeface="Wingdings" pitchFamily="2" charset="2"/>
              <a:buChar char="Ø"/>
            </a:pPr>
            <a:r>
              <a:rPr lang="fr-FR" sz="4800" dirty="0" smtClean="0"/>
              <a:t>Exemple de l’arrondissement communal </a:t>
            </a:r>
            <a:r>
              <a:rPr lang="fr-FR" sz="4800" dirty="0" smtClean="0"/>
              <a:t>Niamey5:</a:t>
            </a:r>
            <a:endParaRPr lang="fr-FR" sz="4800" dirty="0" smtClean="0"/>
          </a:p>
          <a:p>
            <a:pPr>
              <a:buFont typeface="Wingdings" pitchFamily="2" charset="2"/>
              <a:buChar char="§"/>
            </a:pPr>
            <a:r>
              <a:rPr lang="fr-FR" sz="4800" dirty="0" smtClean="0"/>
              <a:t>Délibération n°0002/2023/ACNY5 du 27/04/2023portant adoption de la Stratégie Communale de Sécurité de Proximité (SCSP) de l’arrondissement communal Niamey.</a:t>
            </a:r>
          </a:p>
          <a:p>
            <a:pPr>
              <a:buFont typeface="Courier New" pitchFamily="49" charset="0"/>
              <a:buChar char="o"/>
            </a:pPr>
            <a:r>
              <a:rPr lang="fr-FR" sz="4800" dirty="0" smtClean="0"/>
              <a:t> le cadre d’orientation (CO).</a:t>
            </a:r>
          </a:p>
          <a:p>
            <a:pPr>
              <a:buFont typeface="Courier New" pitchFamily="49" charset="0"/>
              <a:buChar char="o"/>
            </a:pPr>
            <a:r>
              <a:rPr lang="fr-FR" sz="4800" dirty="0" smtClean="0"/>
              <a:t>Le cadre de concertation (CC)</a:t>
            </a:r>
          </a:p>
          <a:p>
            <a:pPr>
              <a:buFont typeface="Wingdings" pitchFamily="2" charset="2"/>
              <a:buChar char="Ø"/>
            </a:pPr>
            <a:endParaRPr lang="fr-FR" sz="4800" dirty="0" smtClean="0"/>
          </a:p>
          <a:p>
            <a:pPr>
              <a:lnSpc>
                <a:spcPts val="4476"/>
              </a:lnSpc>
            </a:pPr>
            <a:endParaRPr lang="en-US" sz="4762" dirty="0">
              <a:solidFill>
                <a:srgbClr val="1E9F6C"/>
              </a:solidFill>
              <a:latin typeface="Roboto 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9F1F2"/>
        </a:solidFill>
        <a:effectLst/>
      </p:bgPr>
    </p:bg>
    <p:spTree>
      <p:nvGrpSpPr>
        <p:cNvPr id="1" name=""/>
        <p:cNvGrpSpPr/>
        <p:nvPr/>
      </p:nvGrpSpPr>
      <p:grpSpPr>
        <a:xfrm>
          <a:off x="0" y="0"/>
          <a:ext cx="0" cy="0"/>
          <a:chOff x="0" y="0"/>
          <a:chExt cx="0" cy="0"/>
        </a:xfrm>
      </p:grpSpPr>
      <p:sp>
        <p:nvSpPr>
          <p:cNvPr id="2" name="Freeform 2"/>
          <p:cNvSpPr/>
          <p:nvPr/>
        </p:nvSpPr>
        <p:spPr>
          <a:xfrm rot="10680873" flipH="1">
            <a:off x="-1369644" y="-4860266"/>
            <a:ext cx="22222742" cy="7722403"/>
          </a:xfrm>
          <a:custGeom>
            <a:avLst/>
            <a:gdLst/>
            <a:ahLst/>
            <a:cxnLst/>
            <a:rect l="l" t="t" r="r" b="b"/>
            <a:pathLst>
              <a:path w="22222742" h="7722403">
                <a:moveTo>
                  <a:pt x="22222743" y="0"/>
                </a:moveTo>
                <a:lnTo>
                  <a:pt x="0" y="0"/>
                </a:lnTo>
                <a:lnTo>
                  <a:pt x="0" y="7722403"/>
                </a:lnTo>
                <a:lnTo>
                  <a:pt x="22222743" y="7722403"/>
                </a:lnTo>
                <a:lnTo>
                  <a:pt x="22222743" y="0"/>
                </a:lnTo>
                <a:close/>
              </a:path>
            </a:pathLst>
          </a:custGeom>
          <a:blipFill>
            <a:blip r:embed="rId2">
              <a:alphaModFix amt="71000"/>
              <a:extLst>
                <a:ext uri="{96DAC541-7B7A-43D3-8B79-37D633B846F1}">
                  <asvg:svgBlip xmlns="" xmlns:asvg="http://schemas.microsoft.com/office/drawing/2016/SVG/main" r:embed="rId3"/>
                </a:ext>
              </a:extLst>
            </a:blip>
            <a:stretch>
              <a:fillRect/>
            </a:stretch>
          </a:blipFill>
        </p:spPr>
      </p:sp>
      <p:grpSp>
        <p:nvGrpSpPr>
          <p:cNvPr id="4" name="Group 4"/>
          <p:cNvGrpSpPr/>
          <p:nvPr/>
        </p:nvGrpSpPr>
        <p:grpSpPr>
          <a:xfrm>
            <a:off x="11420076" y="417633"/>
            <a:ext cx="6145735" cy="1222134"/>
            <a:chOff x="0" y="0"/>
            <a:chExt cx="8194313" cy="1629512"/>
          </a:xfrm>
        </p:grpSpPr>
        <p:sp>
          <p:nvSpPr>
            <p:cNvPr id="5" name="Freeform 5"/>
            <p:cNvSpPr/>
            <p:nvPr/>
          </p:nvSpPr>
          <p:spPr>
            <a:xfrm>
              <a:off x="6682457" y="175135"/>
              <a:ext cx="1430823" cy="954286"/>
            </a:xfrm>
            <a:custGeom>
              <a:avLst/>
              <a:gdLst/>
              <a:ahLst/>
              <a:cxnLst/>
              <a:rect l="l" t="t" r="r" b="b"/>
              <a:pathLst>
                <a:path w="1430823" h="954286">
                  <a:moveTo>
                    <a:pt x="0" y="0"/>
                  </a:moveTo>
                  <a:lnTo>
                    <a:pt x="1430823" y="0"/>
                  </a:lnTo>
                  <a:lnTo>
                    <a:pt x="1430823" y="954285"/>
                  </a:lnTo>
                  <a:lnTo>
                    <a:pt x="0" y="954285"/>
                  </a:lnTo>
                  <a:lnTo>
                    <a:pt x="0" y="0"/>
                  </a:lnTo>
                  <a:close/>
                </a:path>
              </a:pathLst>
            </a:custGeom>
            <a:blipFill>
              <a:blip r:embed="rId4" cstate="print"/>
              <a:stretch>
                <a:fillRect/>
              </a:stretch>
            </a:blipFill>
          </p:spPr>
        </p:sp>
        <p:sp>
          <p:nvSpPr>
            <p:cNvPr id="6" name="Freeform 6"/>
            <p:cNvSpPr/>
            <p:nvPr/>
          </p:nvSpPr>
          <p:spPr>
            <a:xfrm>
              <a:off x="0" y="175135"/>
              <a:ext cx="2573190" cy="1064682"/>
            </a:xfrm>
            <a:custGeom>
              <a:avLst/>
              <a:gdLst/>
              <a:ahLst/>
              <a:cxnLst/>
              <a:rect l="l" t="t" r="r" b="b"/>
              <a:pathLst>
                <a:path w="2573190" h="1064682">
                  <a:moveTo>
                    <a:pt x="0" y="0"/>
                  </a:moveTo>
                  <a:lnTo>
                    <a:pt x="2573190" y="0"/>
                  </a:lnTo>
                  <a:lnTo>
                    <a:pt x="2573190" y="1064682"/>
                  </a:lnTo>
                  <a:lnTo>
                    <a:pt x="0" y="1064682"/>
                  </a:lnTo>
                  <a:lnTo>
                    <a:pt x="0" y="0"/>
                  </a:lnTo>
                  <a:close/>
                </a:path>
              </a:pathLst>
            </a:custGeom>
            <a:blipFill>
              <a:blip r:embed="rId5"/>
              <a:stretch>
                <a:fillRect/>
              </a:stretch>
            </a:blipFill>
          </p:spPr>
        </p:sp>
        <p:sp>
          <p:nvSpPr>
            <p:cNvPr id="7" name="Freeform 7"/>
            <p:cNvSpPr/>
            <p:nvPr/>
          </p:nvSpPr>
          <p:spPr>
            <a:xfrm>
              <a:off x="2898938" y="0"/>
              <a:ext cx="1451018" cy="1451018"/>
            </a:xfrm>
            <a:custGeom>
              <a:avLst/>
              <a:gdLst/>
              <a:ahLst/>
              <a:cxnLst/>
              <a:rect l="l" t="t" r="r" b="b"/>
              <a:pathLst>
                <a:path w="1451018" h="1451018">
                  <a:moveTo>
                    <a:pt x="0" y="0"/>
                  </a:moveTo>
                  <a:lnTo>
                    <a:pt x="1451019" y="0"/>
                  </a:lnTo>
                  <a:lnTo>
                    <a:pt x="1451019" y="1451018"/>
                  </a:lnTo>
                  <a:lnTo>
                    <a:pt x="0" y="1451018"/>
                  </a:lnTo>
                  <a:lnTo>
                    <a:pt x="0" y="0"/>
                  </a:lnTo>
                  <a:close/>
                </a:path>
              </a:pathLst>
            </a:custGeom>
            <a:blipFill>
              <a:blip r:embed="rId6" cstate="print"/>
              <a:stretch>
                <a:fillRect/>
              </a:stretch>
            </a:blipFill>
          </p:spPr>
        </p:sp>
        <p:sp>
          <p:nvSpPr>
            <p:cNvPr id="8" name="Freeform 8"/>
            <p:cNvSpPr/>
            <p:nvPr/>
          </p:nvSpPr>
          <p:spPr>
            <a:xfrm>
              <a:off x="4710371" y="0"/>
              <a:ext cx="1451018" cy="1451018"/>
            </a:xfrm>
            <a:custGeom>
              <a:avLst/>
              <a:gdLst/>
              <a:ahLst/>
              <a:cxnLst/>
              <a:rect l="l" t="t" r="r" b="b"/>
              <a:pathLst>
                <a:path w="1451018" h="1451018">
                  <a:moveTo>
                    <a:pt x="0" y="0"/>
                  </a:moveTo>
                  <a:lnTo>
                    <a:pt x="1451018" y="0"/>
                  </a:lnTo>
                  <a:lnTo>
                    <a:pt x="1451018" y="1451018"/>
                  </a:lnTo>
                  <a:lnTo>
                    <a:pt x="0" y="1451018"/>
                  </a:lnTo>
                  <a:lnTo>
                    <a:pt x="0" y="0"/>
                  </a:lnTo>
                  <a:close/>
                </a:path>
              </a:pathLst>
            </a:custGeom>
            <a:blipFill>
              <a:blip r:embed="rId7"/>
              <a:stretch>
                <a:fillRect/>
              </a:stretch>
            </a:blipFill>
          </p:spPr>
        </p:sp>
        <p:sp>
          <p:nvSpPr>
            <p:cNvPr id="9" name="TextBox 9"/>
            <p:cNvSpPr txBox="1"/>
            <p:nvPr/>
          </p:nvSpPr>
          <p:spPr>
            <a:xfrm>
              <a:off x="6733320" y="1247047"/>
              <a:ext cx="1460993" cy="382465"/>
            </a:xfrm>
            <a:prstGeom prst="rect">
              <a:avLst/>
            </a:prstGeom>
          </p:spPr>
          <p:txBody>
            <a:bodyPr lIns="0" tIns="0" rIns="0" bIns="0" rtlCol="0" anchor="t">
              <a:spAutoFit/>
            </a:bodyPr>
            <a:lstStyle/>
            <a:p>
              <a:pPr>
                <a:lnSpc>
                  <a:spcPts val="1187"/>
                </a:lnSpc>
                <a:spcBef>
                  <a:spcPct val="0"/>
                </a:spcBef>
              </a:pPr>
              <a:r>
                <a:rPr lang="en-US" sz="847">
                  <a:solidFill>
                    <a:srgbClr val="FFFFFF"/>
                  </a:solidFill>
                  <a:latin typeface="Montserrat"/>
                </a:rPr>
                <a:t>Cofinancé par l’Union européenne</a:t>
              </a:r>
            </a:p>
          </p:txBody>
        </p:sp>
      </p:grpSp>
      <p:grpSp>
        <p:nvGrpSpPr>
          <p:cNvPr id="10" name="Group 10"/>
          <p:cNvGrpSpPr/>
          <p:nvPr/>
        </p:nvGrpSpPr>
        <p:grpSpPr>
          <a:xfrm>
            <a:off x="1745572" y="417633"/>
            <a:ext cx="3844821" cy="803672"/>
            <a:chOff x="0" y="0"/>
            <a:chExt cx="5126428" cy="1071562"/>
          </a:xfrm>
        </p:grpSpPr>
        <p:sp>
          <p:nvSpPr>
            <p:cNvPr id="11" name="TextBox 11"/>
            <p:cNvSpPr txBox="1"/>
            <p:nvPr/>
          </p:nvSpPr>
          <p:spPr>
            <a:xfrm>
              <a:off x="0" y="645024"/>
              <a:ext cx="5126428" cy="426538"/>
            </a:xfrm>
            <a:prstGeom prst="rect">
              <a:avLst/>
            </a:prstGeom>
          </p:spPr>
          <p:txBody>
            <a:bodyPr lIns="0" tIns="0" rIns="0" bIns="0" rtlCol="0" anchor="t">
              <a:spAutoFit/>
            </a:bodyPr>
            <a:lstStyle/>
            <a:p>
              <a:pPr algn="just">
                <a:lnSpc>
                  <a:spcPts val="2790"/>
                </a:lnSpc>
                <a:spcBef>
                  <a:spcPct val="0"/>
                </a:spcBef>
              </a:pPr>
              <a:r>
                <a:rPr lang="en-US" sz="1992" dirty="0">
                  <a:solidFill>
                    <a:srgbClr val="FFFFFF"/>
                  </a:solidFill>
                  <a:latin typeface="Montserrat"/>
                </a:rPr>
                <a:t>28 </a:t>
              </a:r>
              <a:r>
                <a:rPr lang="en-US" sz="1992" dirty="0" err="1">
                  <a:solidFill>
                    <a:srgbClr val="FFFFFF"/>
                  </a:solidFill>
                  <a:latin typeface="Montserrat"/>
                </a:rPr>
                <a:t>janvier</a:t>
              </a:r>
              <a:r>
                <a:rPr lang="en-US" sz="1992" dirty="0">
                  <a:solidFill>
                    <a:srgbClr val="FFFFFF"/>
                  </a:solidFill>
                  <a:latin typeface="Montserrat"/>
                </a:rPr>
                <a:t> - 1er </a:t>
              </a:r>
              <a:r>
                <a:rPr lang="en-US" sz="1992" dirty="0" err="1">
                  <a:solidFill>
                    <a:srgbClr val="FFFFFF"/>
                  </a:solidFill>
                  <a:latin typeface="Montserrat"/>
                </a:rPr>
                <a:t>février</a:t>
              </a:r>
              <a:r>
                <a:rPr lang="en-US" sz="1992" dirty="0">
                  <a:solidFill>
                    <a:srgbClr val="FFFFFF"/>
                  </a:solidFill>
                  <a:latin typeface="Montserrat"/>
                </a:rPr>
                <a:t> 2024</a:t>
              </a:r>
            </a:p>
          </p:txBody>
        </p:sp>
        <p:sp>
          <p:nvSpPr>
            <p:cNvPr id="12" name="TextBox 12"/>
            <p:cNvSpPr txBox="1"/>
            <p:nvPr/>
          </p:nvSpPr>
          <p:spPr>
            <a:xfrm>
              <a:off x="0" y="-57150"/>
              <a:ext cx="3937456" cy="652072"/>
            </a:xfrm>
            <a:prstGeom prst="rect">
              <a:avLst/>
            </a:prstGeom>
          </p:spPr>
          <p:txBody>
            <a:bodyPr lIns="0" tIns="0" rIns="0" bIns="0" rtlCol="0" anchor="t">
              <a:spAutoFit/>
            </a:bodyPr>
            <a:lstStyle/>
            <a:p>
              <a:pPr algn="just">
                <a:lnSpc>
                  <a:spcPts val="4146"/>
                </a:lnSpc>
                <a:spcBef>
                  <a:spcPct val="0"/>
                </a:spcBef>
              </a:pPr>
              <a:r>
                <a:rPr lang="en-US" sz="2962">
                  <a:solidFill>
                    <a:srgbClr val="FFFFFF"/>
                  </a:solidFill>
                  <a:latin typeface="Montserrat Bold"/>
                </a:rPr>
                <a:t>NOUAKCHOTT </a:t>
              </a:r>
            </a:p>
          </p:txBody>
        </p:sp>
      </p:grpSp>
      <p:sp>
        <p:nvSpPr>
          <p:cNvPr id="14" name="TextBox 3"/>
          <p:cNvSpPr txBox="1"/>
          <p:nvPr/>
        </p:nvSpPr>
        <p:spPr>
          <a:xfrm>
            <a:off x="2928894" y="1714476"/>
            <a:ext cx="13073154" cy="666849"/>
          </a:xfrm>
          <a:prstGeom prst="rect">
            <a:avLst/>
          </a:prstGeom>
        </p:spPr>
        <p:txBody>
          <a:bodyPr wrap="square" lIns="0" tIns="0" rIns="0" bIns="0" rtlCol="0" anchor="t">
            <a:spAutoFit/>
          </a:bodyPr>
          <a:lstStyle/>
          <a:p>
            <a:pPr>
              <a:lnSpc>
                <a:spcPts val="5232"/>
              </a:lnSpc>
            </a:pPr>
            <a:r>
              <a:rPr lang="fr-FR" sz="6000" dirty="0" smtClean="0"/>
              <a:t>   </a:t>
            </a:r>
            <a:r>
              <a:rPr lang="fr-FR" sz="6000" b="1" dirty="0" smtClean="0"/>
              <a:t>II. Défis de sécurité de proximité</a:t>
            </a:r>
            <a:endParaRPr lang="en-US" sz="5566" b="1" dirty="0">
              <a:solidFill>
                <a:srgbClr val="243569"/>
              </a:solidFill>
              <a:latin typeface="Roboto Bold"/>
            </a:endParaRPr>
          </a:p>
        </p:txBody>
      </p:sp>
      <p:sp>
        <p:nvSpPr>
          <p:cNvPr id="15" name="TextBox 14"/>
          <p:cNvSpPr txBox="1"/>
          <p:nvPr/>
        </p:nvSpPr>
        <p:spPr>
          <a:xfrm>
            <a:off x="1745572" y="3000360"/>
            <a:ext cx="12613402" cy="3526606"/>
          </a:xfrm>
          <a:prstGeom prst="rect">
            <a:avLst/>
          </a:prstGeom>
        </p:spPr>
        <p:txBody>
          <a:bodyPr wrap="square" lIns="0" tIns="0" rIns="0" bIns="0" rtlCol="0" anchor="t">
            <a:spAutoFit/>
          </a:bodyPr>
          <a:lstStyle/>
          <a:p>
            <a:pPr>
              <a:buFont typeface="Wingdings" pitchFamily="2" charset="2"/>
              <a:buChar char="Ø"/>
            </a:pPr>
            <a:r>
              <a:rPr lang="fr-FR" sz="4000" dirty="0" smtClean="0"/>
              <a:t>Insuffisance de moyens</a:t>
            </a:r>
          </a:p>
          <a:p>
            <a:pPr>
              <a:buFont typeface="Wingdings" pitchFamily="2" charset="2"/>
              <a:buChar char="Ø"/>
            </a:pPr>
            <a:r>
              <a:rPr lang="fr-FR" sz="4000" dirty="0" smtClean="0"/>
              <a:t>Conception de la sécurité</a:t>
            </a:r>
          </a:p>
          <a:p>
            <a:pPr>
              <a:buFont typeface="Wingdings" pitchFamily="2" charset="2"/>
              <a:buChar char="Ø"/>
            </a:pPr>
            <a:r>
              <a:rPr lang="fr-FR" sz="4000" dirty="0" smtClean="0"/>
              <a:t>Le chômage</a:t>
            </a:r>
          </a:p>
          <a:p>
            <a:pPr>
              <a:buFont typeface="Wingdings" pitchFamily="2" charset="2"/>
              <a:buChar char="Ø"/>
            </a:pPr>
            <a:r>
              <a:rPr lang="fr-FR" sz="4000" dirty="0" smtClean="0"/>
              <a:t>L’extrême jeunesse de la population</a:t>
            </a:r>
          </a:p>
          <a:p>
            <a:endParaRPr lang="fr-FR" sz="4000" dirty="0" smtClean="0"/>
          </a:p>
          <a:p>
            <a:pPr>
              <a:lnSpc>
                <a:spcPts val="3536"/>
              </a:lnSpc>
            </a:pPr>
            <a:endParaRPr lang="en-US" sz="3762" dirty="0">
              <a:solidFill>
                <a:srgbClr val="243569"/>
              </a:solidFill>
              <a:latin typeface="Robot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265</Words>
  <Application>Microsoft Office PowerPoint</Application>
  <PresentationFormat>Personnalisé</PresentationFormat>
  <Paragraphs>33</Paragraphs>
  <Slides>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vt:i4>
      </vt:variant>
    </vt:vector>
  </HeadingPairs>
  <TitlesOfParts>
    <vt:vector size="13" baseType="lpstr">
      <vt:lpstr>Arial</vt:lpstr>
      <vt:lpstr>Calibri</vt:lpstr>
      <vt:lpstr>Montserrat Bold</vt:lpstr>
      <vt:lpstr>Montserrat</vt:lpstr>
      <vt:lpstr>Roboto</vt:lpstr>
      <vt:lpstr>Roboto Bold</vt:lpstr>
      <vt:lpstr>Wingdings</vt:lpstr>
      <vt:lpstr>Courier New</vt:lpstr>
      <vt:lpstr>Office Theme</vt:lpstr>
      <vt:lpstr>Diapositive 1</vt:lpstr>
      <vt:lpstr>Diapositive 2</vt:lpstr>
      <vt:lpstr>Diapositive 3</vt:lpstr>
      <vt:lpstr>Diapositive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Visuel FR validé (Présentation)</dc:title>
  <dc:creator>user</dc:creator>
  <cp:lastModifiedBy>USERR</cp:lastModifiedBy>
  <cp:revision>26</cp:revision>
  <cp:lastPrinted>2024-01-25T10:35:50Z</cp:lastPrinted>
  <dcterms:created xsi:type="dcterms:W3CDTF">2006-08-16T00:00:00Z</dcterms:created>
  <dcterms:modified xsi:type="dcterms:W3CDTF">2024-01-26T14:20:22Z</dcterms:modified>
  <dc:identifier>DAF60UtvY4o</dc:identifier>
</cp:coreProperties>
</file>