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4" r:id="rId8"/>
    <p:sldId id="268" r:id="rId9"/>
    <p:sldId id="265" r:id="rId10"/>
    <p:sldId id="267" r:id="rId11"/>
    <p:sldId id="276" r:id="rId12"/>
    <p:sldId id="275" r:id="rId13"/>
  </p:sldIdLst>
  <p:sldSz cx="18288000" cy="10287000"/>
  <p:notesSz cx="6742113" cy="9875838"/>
  <p:embeddedFontLst>
    <p:embeddedFont>
      <p:font typeface="Montserrat Bold" panose="020B0604020202020204" charset="0"/>
      <p:regular r:id="rId14"/>
    </p:embeddedFont>
    <p:embeddedFont>
      <p:font typeface="Montserrat" panose="020B0604020202020204" charset="0"/>
      <p:regular r:id="rId15"/>
    </p:embeddedFont>
    <p:embeddedFont>
      <p:font typeface="Tahoma" panose="020B0604030504040204" pitchFamily="34" charset="0"/>
      <p:regular r:id="rId16"/>
      <p:bold r:id="rId17"/>
    </p:embeddedFont>
    <p:embeddedFont>
      <p:font typeface="Calibri" panose="020F0502020204030204" pitchFamily="34" charset="0"/>
      <p:regular r:id="rId18"/>
      <p:bold r:id="rId19"/>
      <p:italic r:id="rId20"/>
      <p:boldItalic r:id="rId21"/>
    </p:embeddedFont>
    <p:embeddedFont>
      <p:font typeface="Roboto" panose="020B0604020202020204" charset="0"/>
      <p:regular r:id="rId22"/>
    </p:embeddedFont>
    <p:embeddedFont>
      <p:font typeface="Roboto Bold" panose="020B0604020202020204" charset="0"/>
      <p:regular r:id="rId23"/>
    </p:embeddedFont>
    <p:embeddedFont>
      <p:font typeface="Wingdings 3" panose="05040102010807070707" pitchFamily="18" charset="2"/>
      <p:regular r:id="rId24"/>
    </p:embeddedFont>
    <p:embeddedFont>
      <p:font typeface="Arial Black" panose="020B0A04020102020204" pitchFamily="34"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6362" autoAdjust="0"/>
  </p:normalViewPr>
  <p:slideViewPr>
    <p:cSldViewPr>
      <p:cViewPr varScale="1">
        <p:scale>
          <a:sx n="72" d="100"/>
          <a:sy n="72" d="100"/>
        </p:scale>
        <p:origin x="6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a:off x="-2576801" y="6963448"/>
            <a:ext cx="22222742" cy="7722403"/>
          </a:xfrm>
          <a:custGeom>
            <a:avLst/>
            <a:gdLst/>
            <a:ahLst/>
            <a:cxnLst/>
            <a:rect l="l" t="t" r="r" b="b"/>
            <a:pathLst>
              <a:path w="22222742" h="7722403">
                <a:moveTo>
                  <a:pt x="0" y="0"/>
                </a:moveTo>
                <a:lnTo>
                  <a:pt x="22222742" y="0"/>
                </a:lnTo>
                <a:lnTo>
                  <a:pt x="22222742" y="7722403"/>
                </a:lnTo>
                <a:lnTo>
                  <a:pt x="0" y="7722403"/>
                </a:lnTo>
                <a:lnTo>
                  <a:pt x="0"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441431" y="2247900"/>
            <a:ext cx="11888856" cy="4027350"/>
          </a:xfrm>
          <a:custGeom>
            <a:avLst/>
            <a:gdLst/>
            <a:ahLst/>
            <a:cxnLst/>
            <a:rect l="l" t="t" r="r" b="b"/>
            <a:pathLst>
              <a:path w="11888856" h="4027350">
                <a:moveTo>
                  <a:pt x="0" y="0"/>
                </a:moveTo>
                <a:lnTo>
                  <a:pt x="11888857" y="0"/>
                </a:lnTo>
                <a:lnTo>
                  <a:pt x="11888857" y="4027350"/>
                </a:lnTo>
                <a:lnTo>
                  <a:pt x="0" y="4027350"/>
                </a:lnTo>
                <a:lnTo>
                  <a:pt x="0" y="0"/>
                </a:lnTo>
                <a:close/>
              </a:path>
            </a:pathLst>
          </a:custGeom>
          <a:blipFill>
            <a:blip r:embed="rId4">
              <a:alphaModFix amt="88000"/>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5788748" y="3291455"/>
            <a:ext cx="9763327" cy="1464503"/>
          </a:xfrm>
          <a:prstGeom prst="rect">
            <a:avLst/>
          </a:prstGeom>
        </p:spPr>
        <p:txBody>
          <a:bodyPr lIns="0" tIns="0" rIns="0" bIns="0" rtlCol="0" anchor="t">
            <a:spAutoFit/>
          </a:bodyPr>
          <a:lstStyle/>
          <a:p>
            <a:pPr lvl="0" algn="ctr"/>
            <a:r>
              <a:rPr lang="fr-FR"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CONTRIBUTION DE LA COMMUNE DE LA VILLE DE </a:t>
            </a:r>
            <a:r>
              <a:rPr lang="fr-FR" sz="2800" b="1" dirty="0">
                <a:solidFill>
                  <a:schemeClr val="bg1"/>
                </a:solidFill>
                <a:latin typeface="Tahoma" panose="020B0604030504040204" pitchFamily="34" charset="0"/>
                <a:ea typeface="Tahoma" panose="020B0604030504040204" pitchFamily="34" charset="0"/>
                <a:cs typeface="Tahoma" panose="020B0604030504040204" pitchFamily="34" charset="0"/>
              </a:rPr>
              <a:t>N’DJAMÉNA </a:t>
            </a:r>
            <a:r>
              <a:rPr lang="fr-FR"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DANS LA LUTTE CONTRE LE TERRORISME</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ts val="4697"/>
              </a:lnSpc>
            </a:pPr>
            <a:endParaRPr lang="en-US" sz="2800" dirty="0">
              <a:solidFill>
                <a:schemeClr val="bg1"/>
              </a:solidFill>
              <a:latin typeface="Arial Black" panose="020B0A04020102020204" pitchFamily="34" charset="0"/>
            </a:endParaRPr>
          </a:p>
        </p:txBody>
      </p:sp>
      <p:grpSp>
        <p:nvGrpSpPr>
          <p:cNvPr id="5" name="Group 5"/>
          <p:cNvGrpSpPr/>
          <p:nvPr/>
        </p:nvGrpSpPr>
        <p:grpSpPr>
          <a:xfrm>
            <a:off x="1715245" y="8811581"/>
            <a:ext cx="5178861" cy="1082523"/>
            <a:chOff x="0" y="0"/>
            <a:chExt cx="6905148" cy="1443363"/>
          </a:xfrm>
        </p:grpSpPr>
        <p:sp>
          <p:nvSpPr>
            <p:cNvPr id="6" name="TextBox 6"/>
            <p:cNvSpPr txBox="1"/>
            <p:nvPr/>
          </p:nvSpPr>
          <p:spPr>
            <a:xfrm>
              <a:off x="0" y="850169"/>
              <a:ext cx="6905148" cy="593195"/>
            </a:xfrm>
            <a:prstGeom prst="rect">
              <a:avLst/>
            </a:prstGeom>
          </p:spPr>
          <p:txBody>
            <a:bodyPr lIns="0" tIns="0" rIns="0" bIns="0" rtlCol="0" anchor="t">
              <a:spAutoFit/>
            </a:bodyPr>
            <a:lstStyle/>
            <a:p>
              <a:pPr algn="just">
                <a:lnSpc>
                  <a:spcPts val="3758"/>
                </a:lnSpc>
                <a:spcBef>
                  <a:spcPct val="0"/>
                </a:spcBef>
              </a:pPr>
              <a:r>
                <a:rPr lang="en-US" sz="2684" dirty="0">
                  <a:solidFill>
                    <a:srgbClr val="FFFFFF"/>
                  </a:solidFill>
                  <a:latin typeface="Montserrat"/>
                </a:rPr>
                <a:t>28 </a:t>
              </a:r>
              <a:r>
                <a:rPr lang="en-US" sz="2684" dirty="0" err="1">
                  <a:solidFill>
                    <a:srgbClr val="FFFFFF"/>
                  </a:solidFill>
                  <a:latin typeface="Montserrat"/>
                </a:rPr>
                <a:t>janvier</a:t>
              </a:r>
              <a:r>
                <a:rPr lang="en-US" sz="2684" dirty="0">
                  <a:solidFill>
                    <a:srgbClr val="FFFFFF"/>
                  </a:solidFill>
                  <a:latin typeface="Montserrat"/>
                </a:rPr>
                <a:t> - 1er </a:t>
              </a:r>
              <a:r>
                <a:rPr lang="en-US" sz="2684" dirty="0" err="1">
                  <a:solidFill>
                    <a:srgbClr val="FFFFFF"/>
                  </a:solidFill>
                  <a:latin typeface="Montserrat"/>
                </a:rPr>
                <a:t>février</a:t>
              </a:r>
              <a:r>
                <a:rPr lang="en-US" sz="2684" dirty="0">
                  <a:solidFill>
                    <a:srgbClr val="FFFFFF"/>
                  </a:solidFill>
                  <a:latin typeface="Montserrat"/>
                </a:rPr>
                <a:t> 2024</a:t>
              </a:r>
            </a:p>
          </p:txBody>
        </p:sp>
        <p:sp>
          <p:nvSpPr>
            <p:cNvPr id="7" name="TextBox 7"/>
            <p:cNvSpPr txBox="1"/>
            <p:nvPr/>
          </p:nvSpPr>
          <p:spPr>
            <a:xfrm>
              <a:off x="0" y="-66675"/>
              <a:ext cx="5303639" cy="868017"/>
            </a:xfrm>
            <a:prstGeom prst="rect">
              <a:avLst/>
            </a:prstGeom>
          </p:spPr>
          <p:txBody>
            <a:bodyPr lIns="0" tIns="0" rIns="0" bIns="0" rtlCol="0" anchor="t">
              <a:spAutoFit/>
            </a:bodyPr>
            <a:lstStyle/>
            <a:p>
              <a:pPr algn="just">
                <a:lnSpc>
                  <a:spcPts val="5585"/>
                </a:lnSpc>
                <a:spcBef>
                  <a:spcPct val="0"/>
                </a:spcBef>
              </a:pPr>
              <a:r>
                <a:rPr lang="en-US" sz="3989" dirty="0">
                  <a:solidFill>
                    <a:srgbClr val="FFFFFF"/>
                  </a:solidFill>
                  <a:latin typeface="Montserrat Bold"/>
                </a:rPr>
                <a:t>NOUAKCHOTT </a:t>
              </a:r>
            </a:p>
          </p:txBody>
        </p:sp>
      </p:grpSp>
      <p:grpSp>
        <p:nvGrpSpPr>
          <p:cNvPr id="8" name="Group 8"/>
          <p:cNvGrpSpPr/>
          <p:nvPr/>
        </p:nvGrpSpPr>
        <p:grpSpPr>
          <a:xfrm>
            <a:off x="10199820" y="8425200"/>
            <a:ext cx="7386662" cy="1468903"/>
            <a:chOff x="0" y="0"/>
            <a:chExt cx="9848883" cy="1958538"/>
          </a:xfrm>
        </p:grpSpPr>
        <p:sp>
          <p:nvSpPr>
            <p:cNvPr id="9" name="Freeform 9"/>
            <p:cNvSpPr/>
            <p:nvPr/>
          </p:nvSpPr>
          <p:spPr>
            <a:xfrm>
              <a:off x="8031757" y="210497"/>
              <a:ext cx="1719731" cy="1146972"/>
            </a:xfrm>
            <a:custGeom>
              <a:avLst/>
              <a:gdLst/>
              <a:ahLst/>
              <a:cxnLst/>
              <a:rect l="l" t="t" r="r" b="b"/>
              <a:pathLst>
                <a:path w="1719731" h="1146972">
                  <a:moveTo>
                    <a:pt x="0" y="0"/>
                  </a:moveTo>
                  <a:lnTo>
                    <a:pt x="1719731" y="0"/>
                  </a:lnTo>
                  <a:lnTo>
                    <a:pt x="1719731" y="1146972"/>
                  </a:lnTo>
                  <a:lnTo>
                    <a:pt x="0" y="1146972"/>
                  </a:lnTo>
                  <a:lnTo>
                    <a:pt x="0" y="0"/>
                  </a:lnTo>
                  <a:close/>
                </a:path>
              </a:pathLst>
            </a:custGeom>
            <a:blipFill>
              <a:blip r:embed="rId6"/>
              <a:stretch>
                <a:fillRect/>
              </a:stretch>
            </a:blipFill>
          </p:spPr>
        </p:sp>
        <p:sp>
          <p:nvSpPr>
            <p:cNvPr id="10" name="Freeform 10"/>
            <p:cNvSpPr/>
            <p:nvPr/>
          </p:nvSpPr>
          <p:spPr>
            <a:xfrm>
              <a:off x="0" y="210497"/>
              <a:ext cx="3092760" cy="1279659"/>
            </a:xfrm>
            <a:custGeom>
              <a:avLst/>
              <a:gdLst/>
              <a:ahLst/>
              <a:cxnLst/>
              <a:rect l="l" t="t" r="r" b="b"/>
              <a:pathLst>
                <a:path w="3092760" h="1279659">
                  <a:moveTo>
                    <a:pt x="0" y="0"/>
                  </a:moveTo>
                  <a:lnTo>
                    <a:pt x="3092760" y="0"/>
                  </a:lnTo>
                  <a:lnTo>
                    <a:pt x="3092760" y="1279659"/>
                  </a:lnTo>
                  <a:lnTo>
                    <a:pt x="0" y="1279659"/>
                  </a:lnTo>
                  <a:lnTo>
                    <a:pt x="0" y="0"/>
                  </a:lnTo>
                  <a:close/>
                </a:path>
              </a:pathLst>
            </a:custGeom>
            <a:blipFill>
              <a:blip r:embed="rId7"/>
              <a:stretch>
                <a:fillRect/>
              </a:stretch>
            </a:blipFill>
          </p:spPr>
        </p:sp>
        <p:sp>
          <p:nvSpPr>
            <p:cNvPr id="11" name="Freeform 11"/>
            <p:cNvSpPr/>
            <p:nvPr/>
          </p:nvSpPr>
          <p:spPr>
            <a:xfrm>
              <a:off x="3484283" y="0"/>
              <a:ext cx="1744003" cy="1744003"/>
            </a:xfrm>
            <a:custGeom>
              <a:avLst/>
              <a:gdLst/>
              <a:ahLst/>
              <a:cxnLst/>
              <a:rect l="l" t="t" r="r" b="b"/>
              <a:pathLst>
                <a:path w="1744003" h="1744003">
                  <a:moveTo>
                    <a:pt x="0" y="0"/>
                  </a:moveTo>
                  <a:lnTo>
                    <a:pt x="1744003" y="0"/>
                  </a:lnTo>
                  <a:lnTo>
                    <a:pt x="1744003" y="1744003"/>
                  </a:lnTo>
                  <a:lnTo>
                    <a:pt x="0" y="1744003"/>
                  </a:lnTo>
                  <a:lnTo>
                    <a:pt x="0" y="0"/>
                  </a:lnTo>
                  <a:close/>
                </a:path>
              </a:pathLst>
            </a:custGeom>
            <a:blipFill>
              <a:blip r:embed="rId8"/>
              <a:stretch>
                <a:fillRect/>
              </a:stretch>
            </a:blipFill>
          </p:spPr>
        </p:sp>
        <p:sp>
          <p:nvSpPr>
            <p:cNvPr id="12" name="Freeform 12"/>
            <p:cNvSpPr/>
            <p:nvPr/>
          </p:nvSpPr>
          <p:spPr>
            <a:xfrm>
              <a:off x="5661474" y="0"/>
              <a:ext cx="1744003" cy="1744003"/>
            </a:xfrm>
            <a:custGeom>
              <a:avLst/>
              <a:gdLst/>
              <a:ahLst/>
              <a:cxnLst/>
              <a:rect l="l" t="t" r="r" b="b"/>
              <a:pathLst>
                <a:path w="1744003" h="1744003">
                  <a:moveTo>
                    <a:pt x="0" y="0"/>
                  </a:moveTo>
                  <a:lnTo>
                    <a:pt x="1744003" y="0"/>
                  </a:lnTo>
                  <a:lnTo>
                    <a:pt x="1744003" y="1744003"/>
                  </a:lnTo>
                  <a:lnTo>
                    <a:pt x="0" y="1744003"/>
                  </a:lnTo>
                  <a:lnTo>
                    <a:pt x="0" y="0"/>
                  </a:lnTo>
                  <a:close/>
                </a:path>
              </a:pathLst>
            </a:custGeom>
            <a:blipFill>
              <a:blip r:embed="rId9"/>
              <a:stretch>
                <a:fillRect/>
              </a:stretch>
            </a:blipFill>
          </p:spPr>
        </p:sp>
        <p:sp>
          <p:nvSpPr>
            <p:cNvPr id="13" name="TextBox 13"/>
            <p:cNvSpPr txBox="1"/>
            <p:nvPr/>
          </p:nvSpPr>
          <p:spPr>
            <a:xfrm>
              <a:off x="8092890" y="1481720"/>
              <a:ext cx="1755992" cy="476817"/>
            </a:xfrm>
            <a:prstGeom prst="rect">
              <a:avLst/>
            </a:prstGeom>
          </p:spPr>
          <p:txBody>
            <a:bodyPr lIns="0" tIns="0" rIns="0" bIns="0" rtlCol="0" anchor="t">
              <a:spAutoFit/>
            </a:bodyPr>
            <a:lstStyle/>
            <a:p>
              <a:pPr>
                <a:lnSpc>
                  <a:spcPts val="1426"/>
                </a:lnSpc>
                <a:spcBef>
                  <a:spcPct val="0"/>
                </a:spcBef>
              </a:pPr>
              <a:r>
                <a:rPr lang="en-US" sz="1019">
                  <a:solidFill>
                    <a:srgbClr val="FFFFFF"/>
                  </a:solidFill>
                  <a:latin typeface="Montserrat"/>
                </a:rPr>
                <a:t>Cofinancé par l’Union européenne</a:t>
              </a:r>
            </a:p>
          </p:txBody>
        </p:sp>
      </p:grpSp>
      <p:sp>
        <p:nvSpPr>
          <p:cNvPr id="14" name="TextBox 14"/>
          <p:cNvSpPr txBox="1"/>
          <p:nvPr/>
        </p:nvSpPr>
        <p:spPr>
          <a:xfrm>
            <a:off x="1517319" y="6508000"/>
            <a:ext cx="5882840" cy="1231106"/>
          </a:xfrm>
          <a:prstGeom prst="rect">
            <a:avLst/>
          </a:prstGeom>
        </p:spPr>
        <p:txBody>
          <a:bodyPr lIns="0" tIns="0" rIns="0" bIns="0" rtlCol="0" anchor="t">
            <a:spAutoFit/>
          </a:bodyPr>
          <a:lstStyle/>
          <a:p>
            <a:pPr>
              <a:lnSpc>
                <a:spcPts val="3160"/>
              </a:lnSpc>
            </a:pPr>
            <a:r>
              <a:rPr lang="en-US" b="1" dirty="0" err="1" smtClean="0">
                <a:solidFill>
                  <a:srgbClr val="243569"/>
                </a:solidFill>
                <a:latin typeface="Roboto"/>
              </a:rPr>
              <a:t>Mme</a:t>
            </a:r>
            <a:r>
              <a:rPr lang="en-US" b="1" dirty="0" smtClean="0">
                <a:solidFill>
                  <a:srgbClr val="243569"/>
                </a:solidFill>
                <a:latin typeface="Roboto"/>
              </a:rPr>
              <a:t> BARTCHIRET FATIME ZARA DOUGA</a:t>
            </a:r>
            <a:endParaRPr lang="en-US" b="1" dirty="0">
              <a:solidFill>
                <a:srgbClr val="243569"/>
              </a:solidFill>
              <a:latin typeface="Roboto"/>
            </a:endParaRPr>
          </a:p>
          <a:p>
            <a:pPr>
              <a:lnSpc>
                <a:spcPts val="3160"/>
              </a:lnSpc>
            </a:pPr>
            <a:r>
              <a:rPr lang="en-US" b="1" dirty="0" smtClean="0">
                <a:solidFill>
                  <a:srgbClr val="243569"/>
                </a:solidFill>
                <a:latin typeface="Roboto"/>
              </a:rPr>
              <a:t>Maire de N’Djaména</a:t>
            </a:r>
            <a:endParaRPr lang="en-US" b="1" dirty="0">
              <a:solidFill>
                <a:srgbClr val="243569"/>
              </a:solidFill>
              <a:latin typeface="Roboto"/>
            </a:endParaRPr>
          </a:p>
          <a:p>
            <a:pPr>
              <a:lnSpc>
                <a:spcPts val="3160"/>
              </a:lnSpc>
            </a:pPr>
            <a:r>
              <a:rPr lang="en-US" b="1" dirty="0" smtClean="0">
                <a:solidFill>
                  <a:srgbClr val="243569"/>
                </a:solidFill>
                <a:latin typeface="Roboto"/>
              </a:rPr>
              <a:t>Mairie de N’Djaména</a:t>
            </a:r>
            <a:endParaRPr lang="en-US" b="1" dirty="0">
              <a:solidFill>
                <a:srgbClr val="243569"/>
              </a:solidFill>
              <a:latin typeface="Roboto"/>
            </a:endParaRPr>
          </a:p>
        </p:txBody>
      </p:sp>
      <p:grpSp>
        <p:nvGrpSpPr>
          <p:cNvPr id="15" name="Group 15"/>
          <p:cNvGrpSpPr/>
          <p:nvPr/>
        </p:nvGrpSpPr>
        <p:grpSpPr>
          <a:xfrm>
            <a:off x="549047" y="812650"/>
            <a:ext cx="7102011" cy="2323851"/>
            <a:chOff x="-639537" y="-112365"/>
            <a:chExt cx="9469348" cy="3098468"/>
          </a:xfrm>
        </p:grpSpPr>
        <p:sp>
          <p:nvSpPr>
            <p:cNvPr id="16" name="Freeform 16"/>
            <p:cNvSpPr/>
            <p:nvPr/>
          </p:nvSpPr>
          <p:spPr>
            <a:xfrm rot="10800000">
              <a:off x="-639537" y="-112365"/>
              <a:ext cx="9146769" cy="3098468"/>
            </a:xfrm>
            <a:custGeom>
              <a:avLst/>
              <a:gdLst/>
              <a:ahLst/>
              <a:cxnLst/>
              <a:rect l="l" t="t" r="r" b="b"/>
              <a:pathLst>
                <a:path w="9146769" h="3098468">
                  <a:moveTo>
                    <a:pt x="0" y="0"/>
                  </a:moveTo>
                  <a:lnTo>
                    <a:pt x="9146769" y="0"/>
                  </a:lnTo>
                  <a:lnTo>
                    <a:pt x="9146769" y="3098468"/>
                  </a:lnTo>
                  <a:lnTo>
                    <a:pt x="0" y="309846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TextBox 17"/>
            <p:cNvSpPr txBox="1"/>
            <p:nvPr/>
          </p:nvSpPr>
          <p:spPr>
            <a:xfrm>
              <a:off x="508030" y="789830"/>
              <a:ext cx="8321781" cy="1094317"/>
            </a:xfrm>
            <a:prstGeom prst="rect">
              <a:avLst/>
            </a:prstGeom>
          </p:spPr>
          <p:txBody>
            <a:bodyPr lIns="0" tIns="0" rIns="0" bIns="0" rtlCol="0" anchor="t">
              <a:spAutoFit/>
            </a:bodyPr>
            <a:lstStyle/>
            <a:p>
              <a:pPr algn="ctr">
                <a:lnSpc>
                  <a:spcPts val="3215"/>
                </a:lnSpc>
              </a:pPr>
              <a:r>
                <a:rPr lang="en-US" sz="2400" dirty="0">
                  <a:solidFill>
                    <a:srgbClr val="243569"/>
                  </a:solidFill>
                  <a:latin typeface="Roboto Bold"/>
                </a:rPr>
                <a:t>Les </a:t>
              </a:r>
              <a:r>
                <a:rPr lang="en-US" sz="2400" dirty="0">
                  <a:solidFill>
                    <a:srgbClr val="1E9F6C"/>
                  </a:solidFill>
                  <a:latin typeface="Roboto Bold"/>
                </a:rPr>
                <a:t>autorités locales</a:t>
              </a:r>
              <a:r>
                <a:rPr lang="en-US" sz="2400" dirty="0">
                  <a:solidFill>
                    <a:srgbClr val="243569"/>
                  </a:solidFill>
                  <a:latin typeface="Roboto Bold"/>
                </a:rPr>
                <a:t> au </a:t>
              </a:r>
            </a:p>
            <a:p>
              <a:pPr algn="ctr">
                <a:lnSpc>
                  <a:spcPts val="3215"/>
                </a:lnSpc>
              </a:pPr>
              <a:r>
                <a:rPr lang="en-US" sz="2400" dirty="0">
                  <a:solidFill>
                    <a:srgbClr val="243569"/>
                  </a:solidFill>
                  <a:latin typeface="Roboto Bold"/>
                </a:rPr>
                <a:t>coeur des nouvelles </a:t>
              </a:r>
              <a:r>
                <a:rPr lang="en-US" sz="2400" dirty="0">
                  <a:solidFill>
                    <a:srgbClr val="1E9F6C"/>
                  </a:solidFill>
                  <a:latin typeface="Roboto Bold"/>
                </a:rPr>
                <a:t>dynamiques régionales</a:t>
              </a:r>
            </a:p>
          </p:txBody>
        </p:sp>
      </p:grpSp>
      <p:pic>
        <p:nvPicPr>
          <p:cNvPr id="18" name="Image 17"/>
          <p:cNvPicPr>
            <a:picLocks noChangeAspect="1"/>
          </p:cNvPicPr>
          <p:nvPr/>
        </p:nvPicPr>
        <p:blipFill>
          <a:blip r:embed="rId12"/>
          <a:stretch>
            <a:fillRect/>
          </a:stretch>
        </p:blipFill>
        <p:spPr>
          <a:xfrm>
            <a:off x="7693801" y="4261575"/>
            <a:ext cx="5119231" cy="30822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549297" y="-4691339"/>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dirty="0">
                  <a:solidFill>
                    <a:srgbClr val="FFFFFF"/>
                  </a:solidFill>
                  <a:latin typeface="Montserrat Bold"/>
                </a:rPr>
                <a:t>NOUAKCHOTT </a:t>
              </a:r>
            </a:p>
          </p:txBody>
        </p:sp>
      </p:grpSp>
      <p:sp>
        <p:nvSpPr>
          <p:cNvPr id="15" name="Rectangle 7"/>
          <p:cNvSpPr/>
          <p:nvPr/>
        </p:nvSpPr>
        <p:spPr>
          <a:xfrm>
            <a:off x="518915" y="2493570"/>
            <a:ext cx="8359498" cy="461665"/>
          </a:xfrm>
          <a:prstGeom prst="rect">
            <a:avLst/>
          </a:prstGeom>
          <a:solidFill>
            <a:srgbClr val="C55A11"/>
          </a:solidFill>
          <a:ln cap="flat">
            <a:noFill/>
            <a:prstDash val="solid"/>
          </a:ln>
        </p:spPr>
        <p:txBody>
          <a:bodyPr vert="horz" wrap="square" lIns="91440" tIns="45720" rIns="91440" bIns="45720" anchor="t" anchorCtr="0" compatLnSpc="1">
            <a:spAutoFit/>
          </a:bodyPr>
          <a:lstStyle/>
          <a:p>
            <a:pPr algn="ctr">
              <a:spcBef>
                <a:spcPts val="600"/>
              </a:spcBef>
              <a:defRPr sz="1800" b="0" i="0" u="none" strike="noStrike" kern="0" cap="none" spc="0" baseline="0">
                <a:solidFill>
                  <a:srgbClr val="000000"/>
                </a:solidFill>
                <a:uFillTx/>
              </a:defRPr>
            </a:pPr>
            <a:r>
              <a:rPr lang="fr-FR" sz="2400" b="1" cap="all" dirty="0" smtClean="0">
                <a:solidFill>
                  <a:schemeClr val="bg1"/>
                </a:solidFill>
                <a:latin typeface="Arial" pitchFamily="34"/>
                <a:cs typeface="Arial" pitchFamily="34"/>
              </a:rPr>
              <a:t>conclusion </a:t>
            </a:r>
            <a:endParaRPr lang="fr-FR" sz="2400" b="1" cap="all" dirty="0" smtClean="0">
              <a:solidFill>
                <a:schemeClr val="bg1"/>
              </a:solidFill>
              <a:latin typeface="Arial" pitchFamily="34"/>
              <a:cs typeface="Arial" pitchFamily="34"/>
            </a:endParaRPr>
          </a:p>
        </p:txBody>
      </p:sp>
      <p:pic>
        <p:nvPicPr>
          <p:cNvPr id="3" name="Image 2"/>
          <p:cNvPicPr>
            <a:picLocks noChangeAspect="1"/>
          </p:cNvPicPr>
          <p:nvPr/>
        </p:nvPicPr>
        <p:blipFill>
          <a:blip r:embed="rId8"/>
          <a:stretch>
            <a:fillRect/>
          </a:stretch>
        </p:blipFill>
        <p:spPr>
          <a:xfrm>
            <a:off x="380999" y="3455410"/>
            <a:ext cx="5867401" cy="3821690"/>
          </a:xfrm>
          <a:prstGeom prst="rect">
            <a:avLst/>
          </a:prstGeom>
        </p:spPr>
      </p:pic>
      <p:sp>
        <p:nvSpPr>
          <p:cNvPr id="13" name="Rectangle 12"/>
          <p:cNvSpPr/>
          <p:nvPr/>
        </p:nvSpPr>
        <p:spPr>
          <a:xfrm>
            <a:off x="6477000" y="3246706"/>
            <a:ext cx="4495800" cy="6005042"/>
          </a:xfrm>
          <a:prstGeom prst="rect">
            <a:avLst/>
          </a:prstGeom>
        </p:spPr>
        <p:txBody>
          <a:bodyPr wrap="square">
            <a:spAutoFit/>
          </a:bodyPr>
          <a:lstStyle/>
          <a:p>
            <a:pPr marL="457200" indent="-457200" algn="just">
              <a:lnSpc>
                <a:spcPct val="115000"/>
              </a:lnSpc>
              <a:spcAft>
                <a:spcPts val="800"/>
              </a:spcAft>
              <a:buFont typeface="Wingdings" panose="05000000000000000000" pitchFamily="2" charset="2"/>
              <a:buChar char="§"/>
            </a:pPr>
            <a:r>
              <a:rPr lang="fr-FR" sz="2800" dirty="0">
                <a:latin typeface="Tahoma" panose="020B0604030504040204" pitchFamily="34" charset="0"/>
                <a:ea typeface="Calibri" panose="020F0502020204030204" pitchFamily="34" charset="0"/>
                <a:cs typeface="Times New Roman" panose="02020603050405020304" pitchFamily="18" charset="0"/>
              </a:rPr>
              <a:t>Aux côtés des forces de défenses et de sécurité, la </a:t>
            </a:r>
            <a:r>
              <a:rPr lang="fr-FR" sz="2800" dirty="0" smtClean="0">
                <a:latin typeface="Tahoma" panose="020B0604030504040204" pitchFamily="34" charset="0"/>
                <a:ea typeface="Calibri" panose="020F0502020204030204" pitchFamily="34" charset="0"/>
                <a:cs typeface="Times New Roman" panose="02020603050405020304" pitchFamily="18" charset="0"/>
              </a:rPr>
              <a:t>Commune de N’Djaména, à travers la Police </a:t>
            </a:r>
            <a:r>
              <a:rPr lang="fr-FR" sz="2800" dirty="0">
                <a:latin typeface="Tahoma" panose="020B0604030504040204" pitchFamily="34" charset="0"/>
                <a:ea typeface="Calibri" panose="020F0502020204030204" pitchFamily="34" charset="0"/>
                <a:cs typeface="Times New Roman" panose="02020603050405020304" pitchFamily="18" charset="0"/>
              </a:rPr>
              <a:t>Municipale a joué un grand rôle dans la lutte contre le terrorisme. Elle a arrêté plusieurs suspects qui sont conduits à la Police Nationale pour des procédures d’enquête.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11620501" y="2397168"/>
            <a:ext cx="5562600" cy="7777065"/>
          </a:xfrm>
          <a:prstGeom prst="rect">
            <a:avLst/>
          </a:prstGeom>
        </p:spPr>
        <p:txBody>
          <a:bodyPr wrap="square">
            <a:spAutoFit/>
          </a:bodyPr>
          <a:lstStyle/>
          <a:p>
            <a:pPr marL="457200" indent="-457200">
              <a:lnSpc>
                <a:spcPct val="150000"/>
              </a:lnSpc>
              <a:buFont typeface="Arial" panose="020B0604020202020204" pitchFamily="34" charset="0"/>
              <a:buChar char="•"/>
            </a:pPr>
            <a:r>
              <a:rPr lang="fr-FR" sz="2800" dirty="0">
                <a:latin typeface="Tahoma" panose="020B0604030504040204" pitchFamily="34" charset="0"/>
                <a:ea typeface="Calibri" panose="020F0502020204030204" pitchFamily="34" charset="0"/>
              </a:rPr>
              <a:t>Les sapeurs-pompiers ont également joué un rôle moteur pendant la période d’attaque terroriste. Ils ont été réactifs lors de chaque attaque, en mobilisant des engins d’incendie pour éteindre les feux provoqués par les explosifs. Les corps sans vie et les blessés ont été évacués, par leurs soins, vers les structures sanitaires</a:t>
            </a:r>
            <a:endParaRPr lang="fr-FR" sz="2800" dirty="0"/>
          </a:p>
        </p:txBody>
      </p:sp>
    </p:spTree>
    <p:extLst>
      <p:ext uri="{BB962C8B-B14F-4D97-AF65-F5344CB8AC3E}">
        <p14:creationId xmlns:p14="http://schemas.microsoft.com/office/powerpoint/2010/main" val="1981942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549297" y="-4691339"/>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dirty="0">
                  <a:solidFill>
                    <a:srgbClr val="FFFFFF"/>
                  </a:solidFill>
                  <a:latin typeface="Montserrat Bold"/>
                </a:rPr>
                <a:t>NOUAKCHOTT </a:t>
              </a:r>
            </a:p>
          </p:txBody>
        </p:sp>
      </p:grpSp>
      <p:sp>
        <p:nvSpPr>
          <p:cNvPr id="15" name="Rectangle 7"/>
          <p:cNvSpPr/>
          <p:nvPr/>
        </p:nvSpPr>
        <p:spPr>
          <a:xfrm>
            <a:off x="518915" y="2493570"/>
            <a:ext cx="8359498" cy="461665"/>
          </a:xfrm>
          <a:prstGeom prst="rect">
            <a:avLst/>
          </a:prstGeom>
          <a:solidFill>
            <a:srgbClr val="C55A11"/>
          </a:solidFill>
          <a:ln cap="flat">
            <a:noFill/>
            <a:prstDash val="solid"/>
          </a:ln>
        </p:spPr>
        <p:txBody>
          <a:bodyPr vert="horz" wrap="square" lIns="91440" tIns="45720" rIns="91440" bIns="45720" anchor="t" anchorCtr="0" compatLnSpc="1">
            <a:spAutoFit/>
          </a:bodyPr>
          <a:lstStyle/>
          <a:p>
            <a:pPr algn="ctr">
              <a:spcBef>
                <a:spcPts val="600"/>
              </a:spcBef>
              <a:defRPr sz="1800" b="0" i="0" u="none" strike="noStrike" kern="0" cap="none" spc="0" baseline="0">
                <a:solidFill>
                  <a:srgbClr val="000000"/>
                </a:solidFill>
                <a:uFillTx/>
              </a:defRPr>
            </a:pPr>
            <a:r>
              <a:rPr lang="fr-FR" sz="2400" b="1" cap="all" dirty="0" smtClean="0">
                <a:solidFill>
                  <a:schemeClr val="bg1"/>
                </a:solidFill>
                <a:latin typeface="Arial" pitchFamily="34"/>
                <a:cs typeface="Arial" pitchFamily="34"/>
              </a:rPr>
              <a:t>conclusion </a:t>
            </a:r>
            <a:endParaRPr lang="fr-FR" sz="2400" b="1" cap="all" dirty="0" smtClean="0">
              <a:solidFill>
                <a:schemeClr val="bg1"/>
              </a:solidFill>
              <a:latin typeface="Arial" pitchFamily="34"/>
              <a:cs typeface="Arial" pitchFamily="34"/>
            </a:endParaRPr>
          </a:p>
        </p:txBody>
      </p:sp>
      <p:sp>
        <p:nvSpPr>
          <p:cNvPr id="16" name="Rectangle 15"/>
          <p:cNvSpPr/>
          <p:nvPr/>
        </p:nvSpPr>
        <p:spPr>
          <a:xfrm>
            <a:off x="838200" y="3250529"/>
            <a:ext cx="7391400" cy="5262979"/>
          </a:xfrm>
          <a:prstGeom prst="rect">
            <a:avLst/>
          </a:prstGeom>
        </p:spPr>
        <p:txBody>
          <a:bodyPr wrap="square">
            <a:spAutoFit/>
          </a:bodyPr>
          <a:lstStyle/>
          <a:p>
            <a:pPr algn="just">
              <a:lnSpc>
                <a:spcPct val="150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Au vu de tout ce qui précède, nous voudrions envisager le renforcement des capacités de la Police Municipale et les agents du Service de la Protection Civile, en leur outillant des moyens logistiques et tactiques de lutte contre le terrorisme, d’une part et la formation adéquate pour développer leur sens de réactivité, d’autre part. </a:t>
            </a:r>
          </a:p>
        </p:txBody>
      </p:sp>
    </p:spTree>
    <p:extLst>
      <p:ext uri="{BB962C8B-B14F-4D97-AF65-F5344CB8AC3E}">
        <p14:creationId xmlns:p14="http://schemas.microsoft.com/office/powerpoint/2010/main" val="1669482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21196" y="-4837058"/>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4" name="TextBox 3"/>
          <p:cNvSpPr txBox="1"/>
          <p:nvPr/>
        </p:nvSpPr>
        <p:spPr>
          <a:xfrm>
            <a:off x="3352800" y="3543300"/>
            <a:ext cx="8915400" cy="647421"/>
          </a:xfrm>
          <a:prstGeom prst="rect">
            <a:avLst/>
          </a:prstGeom>
        </p:spPr>
        <p:txBody>
          <a:bodyPr wrap="square" lIns="0" tIns="0" rIns="0" bIns="0" rtlCol="0" anchor="t">
            <a:spAutoFit/>
          </a:bodyPr>
          <a:lstStyle/>
          <a:p>
            <a:pPr algn="ctr">
              <a:lnSpc>
                <a:spcPct val="150000"/>
              </a:lnSpc>
            </a:pPr>
            <a:r>
              <a:rPr lang="fr-FR" sz="3200" b="1" dirty="0" smtClean="0">
                <a:solidFill>
                  <a:srgbClr val="243569"/>
                </a:solidFill>
                <a:latin typeface="Arial" panose="020B0604020202020204" pitchFamily="34" charset="0"/>
                <a:cs typeface="Arial" panose="020B0604020202020204" pitchFamily="34" charset="0"/>
              </a:rPr>
              <a:t>MERCI POUR VOTRE ATTENTION </a:t>
            </a:r>
            <a:endParaRPr lang="en-US" sz="3200" b="1" dirty="0">
              <a:solidFill>
                <a:srgbClr val="2435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609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588070" y="-4856482"/>
            <a:ext cx="22440994" cy="770855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088776" y="1508138"/>
            <a:ext cx="6599712" cy="602729"/>
          </a:xfrm>
          <a:prstGeom prst="rect">
            <a:avLst/>
          </a:prstGeom>
        </p:spPr>
        <p:txBody>
          <a:bodyPr lIns="0" tIns="0" rIns="0" bIns="0" rtlCol="0" anchor="t">
            <a:spAutoFit/>
          </a:bodyPr>
          <a:lstStyle/>
          <a:p>
            <a:pPr>
              <a:lnSpc>
                <a:spcPts val="5232"/>
              </a:lnSpc>
            </a:pPr>
            <a:r>
              <a:rPr lang="en-US" sz="3200" dirty="0" smtClean="0">
                <a:solidFill>
                  <a:srgbClr val="243569"/>
                </a:solidFill>
                <a:latin typeface="Roboto Bold"/>
              </a:rPr>
              <a:t>I. Introduction </a:t>
            </a:r>
            <a:endParaRPr lang="en-US" sz="3200" dirty="0">
              <a:solidFill>
                <a:srgbClr val="243569"/>
              </a:solidFill>
              <a:latin typeface="Roboto Bold"/>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4" name="TextBox 14"/>
          <p:cNvSpPr txBox="1"/>
          <p:nvPr/>
        </p:nvSpPr>
        <p:spPr>
          <a:xfrm>
            <a:off x="2057400" y="2484526"/>
            <a:ext cx="12496800" cy="6658233"/>
          </a:xfrm>
          <a:prstGeom prst="rect">
            <a:avLst/>
          </a:prstGeom>
        </p:spPr>
        <p:txBody>
          <a:bodyPr wrap="square" lIns="0" tIns="0" rIns="0" bIns="0" rtlCol="0" anchor="t">
            <a:spAutoFit/>
          </a:bodyPr>
          <a:lstStyle/>
          <a:p>
            <a:pPr algn="just">
              <a:lnSpc>
                <a:spcPct val="115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Le Tchad est un pays sahélien. Sa proximité avec certains pays où sévit le terrorisme, fait de lui, un pays à risque.</a:t>
            </a:r>
          </a:p>
          <a:p>
            <a:pPr algn="just">
              <a:lnSpc>
                <a:spcPct val="115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N’Djaména, capitale de mon pays le Tchad, a une population de plus de 2 millions d’habitants, sur une superficie estimée à 475 km</a:t>
            </a:r>
            <a:r>
              <a:rPr lang="fr-FR" sz="2800" baseline="30000" dirty="0">
                <a:latin typeface="Tahoma" panose="020B0604030504040204" pitchFamily="34" charset="0"/>
                <a:ea typeface="Tahoma" panose="020B0604030504040204" pitchFamily="34" charset="0"/>
                <a:cs typeface="Tahoma" panose="020B0604030504040204" pitchFamily="34" charset="0"/>
              </a:rPr>
              <a:t>2</a:t>
            </a:r>
            <a:r>
              <a:rPr lang="fr-FR" sz="2800" dirty="0">
                <a:latin typeface="Tahoma" panose="020B0604030504040204" pitchFamily="34" charset="0"/>
                <a:ea typeface="Tahoma" panose="020B0604030504040204" pitchFamily="34" charset="0"/>
                <a:cs typeface="Tahoma" panose="020B0604030504040204" pitchFamily="34" charset="0"/>
              </a:rPr>
              <a:t>.</a:t>
            </a:r>
          </a:p>
          <a:p>
            <a:pPr algn="just">
              <a:lnSpc>
                <a:spcPct val="115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La commune de la ville de N’Djaména, est découpée en 10 Communes d’Arrondissement, avec plusieurs quartiers et carrés.  </a:t>
            </a:r>
          </a:p>
          <a:p>
            <a:pPr algn="just">
              <a:lnSpc>
                <a:spcPct val="115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Ce découpage administratif, permet à nous, autorités locales, d’être informés à temps par les Délégués de quartiers, les Chefs de carrés ou les simples citoyens, sur les individus au comportement douteux vivants dans leur milieu local. </a:t>
            </a:r>
          </a:p>
          <a:p>
            <a:r>
              <a:rPr lang="fr-FR" sz="2800" dirty="0">
                <a:latin typeface="Tahoma" panose="020B0604030504040204" pitchFamily="34" charset="0"/>
                <a:ea typeface="Tahoma" panose="020B0604030504040204" pitchFamily="34" charset="0"/>
                <a:cs typeface="Tahoma" panose="020B0604030504040204" pitchFamily="34" charset="0"/>
              </a:rPr>
              <a:t>A l’instar de certaines villes du sahel, la ville de N’Djaména a été touchée en 2015 par les attaques de </a:t>
            </a:r>
            <a:r>
              <a:rPr lang="fr-FR" sz="2800" dirty="0" err="1">
                <a:latin typeface="Tahoma" panose="020B0604030504040204" pitchFamily="34" charset="0"/>
                <a:ea typeface="Tahoma" panose="020B0604030504040204" pitchFamily="34" charset="0"/>
                <a:cs typeface="Tahoma" panose="020B0604030504040204" pitchFamily="34" charset="0"/>
              </a:rPr>
              <a:t>Boko</a:t>
            </a:r>
            <a:r>
              <a:rPr lang="fr-FR" sz="2800" dirty="0">
                <a:latin typeface="Tahoma" panose="020B0604030504040204" pitchFamily="34" charset="0"/>
                <a:ea typeface="Tahoma" panose="020B0604030504040204" pitchFamily="34" charset="0"/>
                <a:cs typeface="Tahoma" panose="020B0604030504040204" pitchFamily="34" charset="0"/>
              </a:rPr>
              <a:t> </a:t>
            </a:r>
            <a:r>
              <a:rPr lang="fr-FR" sz="2800" dirty="0" err="1">
                <a:latin typeface="Tahoma" panose="020B0604030504040204" pitchFamily="34" charset="0"/>
                <a:ea typeface="Tahoma" panose="020B0604030504040204" pitchFamily="34" charset="0"/>
                <a:cs typeface="Tahoma" panose="020B0604030504040204" pitchFamily="34" charset="0"/>
              </a:rPr>
              <a:t>Haram</a:t>
            </a:r>
            <a:r>
              <a:rPr lang="fr-FR" sz="2800" dirty="0">
                <a:latin typeface="Tahoma" panose="020B0604030504040204" pitchFamily="34" charset="0"/>
                <a:ea typeface="Tahoma" panose="020B0604030504040204" pitchFamily="34" charset="0"/>
                <a:cs typeface="Tahoma" panose="020B0604030504040204" pitchFamily="34" charset="0"/>
              </a:rPr>
              <a:t>, une branche de la secte terroriste qui sévit au sahel</a:t>
            </a:r>
            <a:endParaRPr lang="fr-FR"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69644" y="-486026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745572" y="2155574"/>
            <a:ext cx="9316030" cy="738664"/>
          </a:xfrm>
          <a:prstGeom prst="rect">
            <a:avLst/>
          </a:prstGeom>
          <a:solidFill>
            <a:schemeClr val="bg1"/>
          </a:solidFill>
        </p:spPr>
        <p:txBody>
          <a:bodyPr wrap="square" lIns="0" tIns="0" rIns="0" bIns="0" rtlCol="0" anchor="t">
            <a:spAutoFit/>
          </a:bodyPr>
          <a:lstStyle/>
          <a:p>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ATTAQUE DE BOKO HARAM DANS </a:t>
            </a: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LA </a:t>
            </a: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VILLE DE N’DJAMÉNA</a:t>
            </a:r>
            <a:b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br>
            <a:endPar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5" name="Espace réservé du contenu 6"/>
          <p:cNvSpPr txBox="1">
            <a:spLocks/>
          </p:cNvSpPr>
          <p:nvPr/>
        </p:nvSpPr>
        <p:spPr>
          <a:xfrm>
            <a:off x="1745572" y="3070567"/>
            <a:ext cx="6021640" cy="57918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fr-FR" sz="2800" dirty="0">
                <a:latin typeface="Tahoma" panose="020B0604030504040204" pitchFamily="34" charset="0"/>
                <a:ea typeface="Calibri" panose="020F0502020204030204" pitchFamily="34" charset="0"/>
              </a:rPr>
              <a:t>La ville a subi successivement quatre (04) attaques meurtrières dans les lieux à forte attraction </a:t>
            </a:r>
            <a:r>
              <a:rPr lang="fr-FR" sz="2800" dirty="0" smtClean="0">
                <a:latin typeface="Tahoma" panose="020B0604030504040204" pitchFamily="34" charset="0"/>
                <a:ea typeface="Calibri" panose="020F0502020204030204" pitchFamily="34" charset="0"/>
              </a:rPr>
              <a:t>publique</a:t>
            </a:r>
          </a:p>
          <a:p>
            <a:pPr marL="457200" indent="-457200">
              <a:lnSpc>
                <a:spcPct val="150000"/>
              </a:lnSpc>
              <a:buFont typeface="+mj-lt"/>
              <a:buAutoNum type="arabicPeriod"/>
            </a:pPr>
            <a:r>
              <a:rPr lang="fr-FR" sz="2800" dirty="0" smtClean="0">
                <a:solidFill>
                  <a:srgbClr val="C00000"/>
                </a:solidFill>
                <a:latin typeface="Tahoma" panose="020B0604030504040204" pitchFamily="34" charset="0"/>
                <a:ea typeface="Calibri" panose="020F0502020204030204" pitchFamily="34" charset="0"/>
              </a:rPr>
              <a:t>Simultanément au commissariat </a:t>
            </a:r>
            <a:r>
              <a:rPr lang="fr-FR" sz="2800" dirty="0">
                <a:solidFill>
                  <a:srgbClr val="C00000"/>
                </a:solidFill>
                <a:latin typeface="Tahoma" panose="020B0604030504040204" pitchFamily="34" charset="0"/>
                <a:ea typeface="Calibri" panose="020F0502020204030204" pitchFamily="34" charset="0"/>
              </a:rPr>
              <a:t>central et à l’Ecole Nationale de </a:t>
            </a:r>
            <a:r>
              <a:rPr lang="fr-FR" sz="2800" dirty="0" smtClean="0">
                <a:solidFill>
                  <a:srgbClr val="C00000"/>
                </a:solidFill>
                <a:latin typeface="Tahoma" panose="020B0604030504040204" pitchFamily="34" charset="0"/>
                <a:ea typeface="Calibri" panose="020F0502020204030204" pitchFamily="34" charset="0"/>
              </a:rPr>
              <a:t>Police</a:t>
            </a:r>
          </a:p>
          <a:p>
            <a:pPr marL="457200" indent="-457200">
              <a:lnSpc>
                <a:spcPct val="150000"/>
              </a:lnSpc>
              <a:buFont typeface="+mj-lt"/>
              <a:buAutoNum type="arabicPeriod"/>
            </a:pPr>
            <a:r>
              <a:rPr lang="fr-FR" sz="2800" dirty="0" smtClean="0">
                <a:solidFill>
                  <a:srgbClr val="C00000"/>
                </a:solidFill>
                <a:latin typeface="Tahoma" panose="020B0604030504040204" pitchFamily="34" charset="0"/>
                <a:ea typeface="Calibri" panose="020F0502020204030204" pitchFamily="34" charset="0"/>
              </a:rPr>
              <a:t>Marché central</a:t>
            </a:r>
          </a:p>
          <a:p>
            <a:pPr marL="457200" indent="-457200">
              <a:lnSpc>
                <a:spcPct val="150000"/>
              </a:lnSpc>
              <a:buFont typeface="+mj-lt"/>
              <a:buAutoNum type="arabicPeriod"/>
            </a:pPr>
            <a:r>
              <a:rPr lang="fr-FR" sz="2800" dirty="0" smtClean="0">
                <a:solidFill>
                  <a:srgbClr val="C00000"/>
                </a:solidFill>
                <a:latin typeface="Tahoma" panose="020B0604030504040204" pitchFamily="34" charset="0"/>
                <a:ea typeface="Calibri" panose="020F0502020204030204" pitchFamily="34" charset="0"/>
              </a:rPr>
              <a:t>Quartier DINGUESSOU </a:t>
            </a:r>
            <a:endParaRPr lang="fr-FR" sz="2800"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20696" y="-483705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653062" y="1848968"/>
            <a:ext cx="7490937" cy="1204817"/>
          </a:xfrm>
          <a:prstGeom prst="rect">
            <a:avLst/>
          </a:prstGeom>
        </p:spPr>
        <p:txBody>
          <a:bodyPr wrap="square" lIns="0" tIns="0" rIns="0" bIns="0" rtlCol="0" anchor="t">
            <a:spAutoFit/>
          </a:bodyPr>
          <a:lstStyle/>
          <a:p>
            <a:pPr marL="457200" lvl="0" indent="-457200">
              <a:lnSpc>
                <a:spcPct val="150000"/>
              </a:lnSpc>
              <a:buFont typeface="+mj-lt"/>
              <a:buAutoNum type="arabicPeriod"/>
            </a:pPr>
            <a:r>
              <a:rPr lang="fr-FR" sz="2800" dirty="0" smtClean="0">
                <a:solidFill>
                  <a:srgbClr val="C00000"/>
                </a:solidFill>
                <a:latin typeface="Tahoma" panose="020B0604030504040204" pitchFamily="34" charset="0"/>
                <a:ea typeface="Calibri" panose="020F0502020204030204" pitchFamily="34" charset="0"/>
              </a:rPr>
              <a:t>Commissariat central et l’Ecole </a:t>
            </a:r>
            <a:r>
              <a:rPr lang="fr-FR" sz="2800" dirty="0">
                <a:solidFill>
                  <a:srgbClr val="C00000"/>
                </a:solidFill>
                <a:latin typeface="Tahoma" panose="020B0604030504040204" pitchFamily="34" charset="0"/>
                <a:ea typeface="Calibri" panose="020F0502020204030204" pitchFamily="34" charset="0"/>
              </a:rPr>
              <a:t>Nationale de Police</a:t>
            </a: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6" name="Espace réservé du contenu 3"/>
          <p:cNvSpPr txBox="1">
            <a:spLocks/>
          </p:cNvSpPr>
          <p:nvPr/>
        </p:nvSpPr>
        <p:spPr>
          <a:xfrm>
            <a:off x="11734801" y="3267991"/>
            <a:ext cx="5334000" cy="5640353"/>
          </a:xfrm>
          <a:prstGeom prst="rect">
            <a:avLst/>
          </a:prstGeom>
          <a:solidFill>
            <a:schemeClr val="bg1"/>
          </a:solidFill>
          <a:ln>
            <a:noFill/>
          </a:ln>
        </p:spPr>
        <p:txBody>
          <a:bodyPr vert="horz" wrap="square" lIns="91440" tIns="45720" rIns="91440" bIns="45720" anchor="t" anchorCtr="0" compatLnSpc="1">
            <a:noAutofit/>
          </a:bodyPr>
          <a:lstStyle>
            <a:lvl1pPr marL="342900" marR="0" lvl="0" indent="-342900" algn="l" defTabSz="457200" rtl="0" fontAlgn="auto" hangingPunct="1">
              <a:lnSpc>
                <a:spcPct val="100000"/>
              </a:lnSpc>
              <a:spcBef>
                <a:spcPts val="1000"/>
              </a:spcBef>
              <a:spcAft>
                <a:spcPts val="0"/>
              </a:spcAft>
              <a:buClr>
                <a:srgbClr val="8AD0D6"/>
              </a:buClr>
              <a:buSzPct val="80000"/>
              <a:buFont typeface="Wingdings 3"/>
              <a:buChar char=""/>
              <a:tabLst/>
              <a:defRPr lang="fr-FR" sz="1800" b="0" i="0" u="none" strike="noStrike" kern="1200" cap="none" spc="0" baseline="0">
                <a:solidFill>
                  <a:srgbClr val="FFFFFF"/>
                </a:solidFill>
                <a:uFillTx/>
                <a:latin typeface="Century Gothic"/>
              </a:defRPr>
            </a:lvl1pPr>
            <a:lvl2pPr marL="742950" marR="0" lvl="1" indent="-285750" algn="l" defTabSz="457200" rtl="0" fontAlgn="auto" hangingPunct="1">
              <a:lnSpc>
                <a:spcPct val="100000"/>
              </a:lnSpc>
              <a:spcBef>
                <a:spcPts val="1000"/>
              </a:spcBef>
              <a:spcAft>
                <a:spcPts val="0"/>
              </a:spcAft>
              <a:buClr>
                <a:srgbClr val="8AD0D6"/>
              </a:buClr>
              <a:buSzPct val="80000"/>
              <a:buFont typeface="Wingdings 3"/>
              <a:buChar char=""/>
              <a:tabLst/>
              <a:defRPr lang="fr-FR" sz="1600" b="0" i="0" u="none" strike="noStrike" kern="1200" cap="none" spc="0" baseline="0">
                <a:solidFill>
                  <a:srgbClr val="FFFFFF"/>
                </a:solidFill>
                <a:uFillTx/>
                <a:latin typeface="Century Gothic"/>
              </a:defRPr>
            </a:lvl2pPr>
            <a:lvl3pPr marL="1143000" marR="0" lvl="2" indent="-228600" algn="l" defTabSz="457200" rtl="0" fontAlgn="auto" hangingPunct="1">
              <a:lnSpc>
                <a:spcPct val="100000"/>
              </a:lnSpc>
              <a:spcBef>
                <a:spcPts val="1000"/>
              </a:spcBef>
              <a:spcAft>
                <a:spcPts val="0"/>
              </a:spcAft>
              <a:buClr>
                <a:srgbClr val="8AD0D6"/>
              </a:buClr>
              <a:buSzPct val="80000"/>
              <a:buFont typeface="Wingdings 3"/>
              <a:buChar char=""/>
              <a:tabLst/>
              <a:defRPr lang="fr-FR" sz="1400" b="0" i="0" u="none" strike="noStrike" kern="1200" cap="none" spc="0" baseline="0">
                <a:solidFill>
                  <a:srgbClr val="FFFFFF"/>
                </a:solidFill>
                <a:uFillTx/>
                <a:latin typeface="Century Gothic"/>
              </a:defRPr>
            </a:lvl3pPr>
            <a:lvl4pPr marL="1600200" marR="0" lvl="3" indent="-228600" algn="l" defTabSz="457200" rtl="0" fontAlgn="auto" hangingPunct="1">
              <a:lnSpc>
                <a:spcPct val="100000"/>
              </a:lnSpc>
              <a:spcBef>
                <a:spcPts val="1000"/>
              </a:spcBef>
              <a:spcAft>
                <a:spcPts val="0"/>
              </a:spcAft>
              <a:buClr>
                <a:srgbClr val="8AD0D6"/>
              </a:buClr>
              <a:buSzPct val="80000"/>
              <a:buFont typeface="Wingdings 3"/>
              <a:buChar char=""/>
              <a:tabLst/>
              <a:defRPr lang="fr-FR" sz="1200" b="0" i="0" u="none" strike="noStrike" kern="1200" cap="none" spc="0" baseline="0">
                <a:solidFill>
                  <a:srgbClr val="FFFFFF"/>
                </a:solidFill>
                <a:uFillTx/>
                <a:latin typeface="Century Gothic"/>
              </a:defRPr>
            </a:lvl4pPr>
            <a:lvl5pPr marL="2057400" marR="0" lvl="4" indent="-228600" algn="l" defTabSz="457200" rtl="0" fontAlgn="auto" hangingPunct="1">
              <a:lnSpc>
                <a:spcPct val="100000"/>
              </a:lnSpc>
              <a:spcBef>
                <a:spcPts val="1000"/>
              </a:spcBef>
              <a:spcAft>
                <a:spcPts val="0"/>
              </a:spcAft>
              <a:buClr>
                <a:srgbClr val="8AD0D6"/>
              </a:buClr>
              <a:buSzPct val="80000"/>
              <a:buFont typeface="Wingdings 3"/>
              <a:buChar char=""/>
              <a:tabLst/>
              <a:defRPr lang="fr-FR" sz="1200" b="0" i="0" u="none" strike="noStrike" kern="1200" cap="none" spc="0" baseline="0">
                <a:solidFill>
                  <a:srgbClr val="FFFFFF"/>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50000"/>
              </a:lnSpc>
              <a:spcAft>
                <a:spcPts val="800"/>
              </a:spcAft>
              <a:defRPr/>
            </a:pPr>
            <a:r>
              <a:rPr lang="fr-FR" sz="2800" dirty="0">
                <a:solidFill>
                  <a:schemeClr val="tx1"/>
                </a:solidFill>
                <a:latin typeface="Tahoma" panose="020B0604030504040204" pitchFamily="34" charset="0"/>
                <a:ea typeface="Tahoma" panose="020B0604030504040204" pitchFamily="34" charset="0"/>
                <a:cs typeface="Tahoma" panose="020B0604030504040204" pitchFamily="34" charset="0"/>
              </a:rPr>
              <a:t>Selon le bilan établi par les services </a:t>
            </a:r>
            <a:r>
              <a:rPr lang="fr-FR"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hospitaliers: </a:t>
            </a:r>
          </a:p>
          <a:p>
            <a:pPr lvl="0" algn="just">
              <a:lnSpc>
                <a:spcPct val="150000"/>
              </a:lnSpc>
              <a:spcAft>
                <a:spcPts val="800"/>
              </a:spcAft>
              <a:buFont typeface="Wingdings" panose="05000000000000000000" pitchFamily="2" charset="2"/>
              <a:buChar char="§"/>
              <a:defRPr/>
            </a:pPr>
            <a:r>
              <a:rPr lang="fr-FR"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34 personnes (policiers et civiles)</a:t>
            </a:r>
          </a:p>
          <a:p>
            <a:pPr lvl="0" algn="just">
              <a:lnSpc>
                <a:spcPct val="150000"/>
              </a:lnSpc>
              <a:spcAft>
                <a:spcPts val="800"/>
              </a:spcAft>
              <a:buFont typeface="Wingdings" panose="05000000000000000000" pitchFamily="2" charset="2"/>
              <a:buChar char="§"/>
              <a:defRPr/>
            </a:pPr>
            <a:r>
              <a:rPr lang="fr-FR"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04 kamikazes</a:t>
            </a:r>
          </a:p>
          <a:p>
            <a:pPr lvl="0" algn="just">
              <a:lnSpc>
                <a:spcPct val="150000"/>
              </a:lnSpc>
              <a:spcAft>
                <a:spcPts val="800"/>
              </a:spcAft>
              <a:buFont typeface="Wingdings" panose="05000000000000000000" pitchFamily="2" charset="2"/>
              <a:buChar char="§"/>
              <a:defRPr/>
            </a:pPr>
            <a:r>
              <a:rPr lang="fr-FR"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101 blessés, </a:t>
            </a:r>
            <a:endParaRPr lang="fr-FR"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just">
              <a:lnSpc>
                <a:spcPct val="150000"/>
              </a:lnSpc>
              <a:spcAft>
                <a:spcPts val="800"/>
              </a:spcAft>
              <a:buNone/>
              <a:defRPr/>
            </a:pPr>
            <a:r>
              <a:rPr lang="fr-FR"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ont </a:t>
            </a:r>
            <a:r>
              <a:rPr lang="fr-FR" sz="2800" dirty="0">
                <a:solidFill>
                  <a:prstClr val="black"/>
                </a:solidFill>
                <a:latin typeface="Tahoma" panose="020B0604030504040204" pitchFamily="34" charset="0"/>
                <a:ea typeface="Tahoma" panose="020B0604030504040204" pitchFamily="34" charset="0"/>
                <a:cs typeface="Tahoma" panose="020B0604030504040204" pitchFamily="34" charset="0"/>
              </a:rPr>
              <a:t>péri dans ces </a:t>
            </a:r>
            <a:r>
              <a:rPr lang="fr-FR" sz="2800" dirty="0" smtClean="0">
                <a:solidFill>
                  <a:prstClr val="black"/>
                </a:solidFill>
                <a:latin typeface="Tahoma" panose="020B0604030504040204" pitchFamily="34" charset="0"/>
                <a:ea typeface="Tahoma" panose="020B0604030504040204" pitchFamily="34" charset="0"/>
                <a:cs typeface="Tahoma" panose="020B0604030504040204" pitchFamily="34" charset="0"/>
              </a:rPr>
              <a:t>attentats</a:t>
            </a:r>
            <a:endParaRPr kumimoji="0" lang="fr-FR" sz="280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p:nvPicPr>
        <p:blipFill>
          <a:blip r:embed="rId8"/>
          <a:stretch>
            <a:fillRect/>
          </a:stretch>
        </p:blipFill>
        <p:spPr>
          <a:xfrm>
            <a:off x="968188" y="6458294"/>
            <a:ext cx="5223931" cy="3197861"/>
          </a:xfrm>
          <a:prstGeom prst="rect">
            <a:avLst/>
          </a:prstGeom>
        </p:spPr>
      </p:pic>
      <p:pic>
        <p:nvPicPr>
          <p:cNvPr id="14" name="Image 13"/>
          <p:cNvPicPr>
            <a:picLocks noChangeAspect="1"/>
          </p:cNvPicPr>
          <p:nvPr/>
        </p:nvPicPr>
        <p:blipFill>
          <a:blip r:embed="rId9"/>
          <a:stretch>
            <a:fillRect/>
          </a:stretch>
        </p:blipFill>
        <p:spPr>
          <a:xfrm>
            <a:off x="990600" y="2713640"/>
            <a:ext cx="5201519" cy="3329475"/>
          </a:xfrm>
          <a:prstGeom prst="rect">
            <a:avLst/>
          </a:prstGeom>
        </p:spPr>
      </p:pic>
      <p:pic>
        <p:nvPicPr>
          <p:cNvPr id="17" name="Image 16"/>
          <p:cNvPicPr>
            <a:picLocks noChangeAspect="1"/>
          </p:cNvPicPr>
          <p:nvPr/>
        </p:nvPicPr>
        <p:blipFill rotWithShape="1">
          <a:blip r:embed="rId10"/>
          <a:srcRect t="8386" r="4966"/>
          <a:stretch/>
        </p:blipFill>
        <p:spPr>
          <a:xfrm>
            <a:off x="6272151" y="2683171"/>
            <a:ext cx="5147925" cy="3359944"/>
          </a:xfrm>
          <a:prstGeom prst="rect">
            <a:avLst/>
          </a:prstGeom>
        </p:spPr>
      </p:pic>
    </p:spTree>
    <p:extLst>
      <p:ext uri="{BB962C8B-B14F-4D97-AF65-F5344CB8AC3E}">
        <p14:creationId xmlns:p14="http://schemas.microsoft.com/office/powerpoint/2010/main" val="9885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092097" y="-4814804"/>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371600" y="1706146"/>
            <a:ext cx="2743200" cy="573925"/>
          </a:xfrm>
          <a:prstGeom prst="rect">
            <a:avLst/>
          </a:prstGeom>
        </p:spPr>
        <p:txBody>
          <a:bodyPr wrap="square" lIns="0" tIns="0" rIns="0" bIns="0" rtlCol="0" anchor="t">
            <a:spAutoFit/>
          </a:bodyPr>
          <a:lstStyle/>
          <a:p>
            <a:pPr algn="ctr">
              <a:lnSpc>
                <a:spcPct val="150000"/>
              </a:lnSpc>
            </a:pPr>
            <a:r>
              <a:rPr lang="fr-FR" sz="2400" b="1" dirty="0" smtClean="0">
                <a:solidFill>
                  <a:srgbClr val="243569"/>
                </a:solidFill>
                <a:latin typeface="Tahoma" panose="020B0604030504040204" pitchFamily="34" charset="0"/>
                <a:ea typeface="Tahoma" panose="020B0604030504040204" pitchFamily="34" charset="0"/>
                <a:cs typeface="Tahoma" panose="020B0604030504040204" pitchFamily="34" charset="0"/>
              </a:rPr>
              <a:t>2- </a:t>
            </a:r>
            <a:r>
              <a:rPr lang="fr-FR" sz="2800" dirty="0" smtClean="0">
                <a:solidFill>
                  <a:srgbClr val="C00000"/>
                </a:solidFill>
                <a:latin typeface="Tahoma" panose="020B0604030504040204" pitchFamily="34" charset="0"/>
                <a:ea typeface="Tahoma" panose="020B0604030504040204" pitchFamily="34" charset="0"/>
                <a:cs typeface="Tahoma" panose="020B0604030504040204" pitchFamily="34" charset="0"/>
              </a:rPr>
              <a:t>Marché </a:t>
            </a:r>
            <a:r>
              <a:rPr lang="fr-FR" sz="2800" dirty="0">
                <a:solidFill>
                  <a:srgbClr val="C00000"/>
                </a:solidFill>
                <a:latin typeface="Tahoma" panose="020B0604030504040204" pitchFamily="34" charset="0"/>
                <a:ea typeface="Tahoma" panose="020B0604030504040204" pitchFamily="34" charset="0"/>
                <a:cs typeface="Tahoma" panose="020B0604030504040204" pitchFamily="34" charset="0"/>
              </a:rPr>
              <a:t>central</a:t>
            </a:r>
            <a:endParaRPr lang="en-US" sz="2800" b="1" dirty="0">
              <a:solidFill>
                <a:srgbClr val="243569"/>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pic>
        <p:nvPicPr>
          <p:cNvPr id="14" name="Image 13"/>
          <p:cNvPicPr>
            <a:picLocks noChangeAspect="1"/>
          </p:cNvPicPr>
          <p:nvPr/>
        </p:nvPicPr>
        <p:blipFill>
          <a:blip r:embed="rId8"/>
          <a:stretch>
            <a:fillRect/>
          </a:stretch>
        </p:blipFill>
        <p:spPr>
          <a:xfrm>
            <a:off x="978808" y="2446571"/>
            <a:ext cx="7622497" cy="6383967"/>
          </a:xfrm>
          <a:prstGeom prst="rect">
            <a:avLst/>
          </a:prstGeom>
        </p:spPr>
      </p:pic>
      <p:pic>
        <p:nvPicPr>
          <p:cNvPr id="16" name="Image 15"/>
          <p:cNvPicPr>
            <a:picLocks noChangeAspect="1"/>
          </p:cNvPicPr>
          <p:nvPr/>
        </p:nvPicPr>
        <p:blipFill>
          <a:blip r:embed="rId9"/>
          <a:stretch>
            <a:fillRect/>
          </a:stretch>
        </p:blipFill>
        <p:spPr>
          <a:xfrm>
            <a:off x="8912464" y="1968388"/>
            <a:ext cx="5015224" cy="3023600"/>
          </a:xfrm>
          <a:prstGeom prst="rect">
            <a:avLst/>
          </a:prstGeom>
        </p:spPr>
      </p:pic>
      <p:sp>
        <p:nvSpPr>
          <p:cNvPr id="17" name="Rectangle 16"/>
          <p:cNvSpPr/>
          <p:nvPr/>
        </p:nvSpPr>
        <p:spPr>
          <a:xfrm>
            <a:off x="14138412" y="2565503"/>
            <a:ext cx="3539988" cy="2031325"/>
          </a:xfrm>
          <a:prstGeom prst="rect">
            <a:avLst/>
          </a:prstGeom>
          <a:solidFill>
            <a:schemeClr val="accent2">
              <a:lumMod val="60000"/>
              <a:lumOff val="40000"/>
            </a:schemeClr>
          </a:solidFill>
        </p:spPr>
        <p:txBody>
          <a:bodyPr wrap="square">
            <a:spAutoFit/>
          </a:bodyPr>
          <a:lstStyle/>
          <a:p>
            <a:pPr marL="342900" indent="-342900">
              <a:lnSpc>
                <a:spcPct val="250000"/>
              </a:lnSpc>
              <a:buFont typeface="Wingdings" panose="05000000000000000000" pitchFamily="2" charset="2"/>
              <a:buChar char="q"/>
            </a:pPr>
            <a:r>
              <a:rPr lang="fr-FR" sz="2800" dirty="0" smtClean="0">
                <a:latin typeface="Tahoma" panose="020B0604030504040204" pitchFamily="34" charset="0"/>
                <a:ea typeface="Calibri" panose="020F0502020204030204" pitchFamily="34" charset="0"/>
              </a:rPr>
              <a:t>15</a:t>
            </a:r>
            <a:r>
              <a:rPr lang="fr-FR" sz="2800" dirty="0" smtClean="0">
                <a:solidFill>
                  <a:srgbClr val="FF0000"/>
                </a:solidFill>
                <a:latin typeface="Tahoma" panose="020B0604030504040204" pitchFamily="34" charset="0"/>
                <a:ea typeface="Calibri" panose="020F0502020204030204" pitchFamily="34" charset="0"/>
              </a:rPr>
              <a:t> </a:t>
            </a:r>
            <a:r>
              <a:rPr lang="fr-FR" sz="2800" dirty="0" smtClean="0">
                <a:latin typeface="Tahoma" panose="020B0604030504040204" pitchFamily="34" charset="0"/>
                <a:ea typeface="Calibri" panose="020F0502020204030204" pitchFamily="34" charset="0"/>
              </a:rPr>
              <a:t>morts</a:t>
            </a:r>
          </a:p>
          <a:p>
            <a:pPr marL="342900" indent="-342900">
              <a:buFont typeface="Wingdings" panose="05000000000000000000" pitchFamily="2" charset="2"/>
              <a:buChar char="q"/>
            </a:pPr>
            <a:r>
              <a:rPr lang="fr-FR" sz="2800" dirty="0" smtClean="0">
                <a:latin typeface="Tahoma" panose="020B0604030504040204" pitchFamily="34" charset="0"/>
                <a:ea typeface="Calibri" panose="020F0502020204030204" pitchFamily="34" charset="0"/>
              </a:rPr>
              <a:t>plusieurs </a:t>
            </a:r>
            <a:r>
              <a:rPr lang="fr-FR" sz="2800" dirty="0">
                <a:latin typeface="Tahoma" panose="020B0604030504040204" pitchFamily="34" charset="0"/>
                <a:ea typeface="Calibri" panose="020F0502020204030204" pitchFamily="34" charset="0"/>
              </a:rPr>
              <a:t>dizaines de blessés.</a:t>
            </a:r>
            <a:endParaRPr lang="fr-FR" sz="2800" dirty="0"/>
          </a:p>
        </p:txBody>
      </p:sp>
      <p:sp>
        <p:nvSpPr>
          <p:cNvPr id="20" name="Rectangle 19"/>
          <p:cNvSpPr/>
          <p:nvPr/>
        </p:nvSpPr>
        <p:spPr>
          <a:xfrm>
            <a:off x="8763000" y="4991988"/>
            <a:ext cx="8551842" cy="4552015"/>
          </a:xfrm>
          <a:prstGeom prst="rect">
            <a:avLst/>
          </a:prstGeom>
        </p:spPr>
        <p:txBody>
          <a:bodyPr wrap="square">
            <a:spAutoFit/>
          </a:bodyPr>
          <a:lstStyle/>
          <a:p>
            <a:pPr algn="just">
              <a:lnSpc>
                <a:spcPct val="115000"/>
              </a:lnSpc>
              <a:spcAft>
                <a:spcPts val="800"/>
              </a:spcAft>
            </a:pPr>
            <a:r>
              <a:rPr lang="fr-FR" sz="2800" dirty="0">
                <a:latin typeface="Arial" panose="020B0604020202020204" pitchFamily="34" charset="0"/>
                <a:ea typeface="Calibri" panose="020F0502020204030204" pitchFamily="34" charset="0"/>
                <a:cs typeface="Arial" panose="020B0604020202020204" pitchFamily="34" charset="0"/>
              </a:rPr>
              <a:t>Lors des fouilles au marché central, </a:t>
            </a:r>
            <a:r>
              <a:rPr lang="fr-FR" sz="2800" dirty="0" smtClean="0">
                <a:latin typeface="Arial" panose="020B0604020202020204" pitchFamily="34" charset="0"/>
                <a:ea typeface="Calibri" panose="020F0502020204030204" pitchFamily="34" charset="0"/>
                <a:cs typeface="Arial" panose="020B0604020202020204" pitchFamily="34" charset="0"/>
              </a:rPr>
              <a:t>les éléments de la police municipale </a:t>
            </a:r>
            <a:r>
              <a:rPr lang="fr-FR" sz="2800" dirty="0">
                <a:latin typeface="Arial" panose="020B0604020202020204" pitchFamily="34" charset="0"/>
                <a:ea typeface="Calibri" panose="020F0502020204030204" pitchFamily="34" charset="0"/>
                <a:cs typeface="Arial" panose="020B0604020202020204" pitchFamily="34" charset="0"/>
              </a:rPr>
              <a:t>sont tombés sur deux terroristes portant des explosifs à l’entrée sud du marché. Au cours de cette opération, un policier municipal s’est fait exploser en voulant maitriser un terroriste. L’explosion de sa bombe a causé la mort de </a:t>
            </a:r>
            <a:r>
              <a:rPr lang="fr-FR" sz="2800" dirty="0" smtClean="0">
                <a:latin typeface="Arial" panose="020B0604020202020204" pitchFamily="34" charset="0"/>
                <a:ea typeface="Calibri" panose="020F0502020204030204" pitchFamily="34" charset="0"/>
                <a:cs typeface="Arial" panose="020B0604020202020204" pitchFamily="34" charset="0"/>
              </a:rPr>
              <a:t>15 </a:t>
            </a:r>
            <a:r>
              <a:rPr lang="fr-FR" sz="2800" dirty="0">
                <a:latin typeface="Arial" panose="020B0604020202020204" pitchFamily="34" charset="0"/>
                <a:ea typeface="Calibri" panose="020F0502020204030204" pitchFamily="34" charset="0"/>
                <a:cs typeface="Arial" panose="020B0604020202020204" pitchFamily="34" charset="0"/>
              </a:rPr>
              <a:t>autres personnes </a:t>
            </a:r>
            <a:r>
              <a:rPr lang="fr-FR" sz="2800" dirty="0" smtClean="0">
                <a:latin typeface="Arial" panose="020B0604020202020204" pitchFamily="34" charset="0"/>
                <a:ea typeface="Calibri" panose="020F0502020204030204" pitchFamily="34" charset="0"/>
                <a:cs typeface="Arial" panose="020B0604020202020204" pitchFamily="34" charset="0"/>
              </a:rPr>
              <a:t>dont </a:t>
            </a:r>
            <a:r>
              <a:rPr lang="fr-FR" sz="2800" dirty="0">
                <a:latin typeface="Arial" panose="020B0604020202020204" pitchFamily="34" charset="0"/>
                <a:ea typeface="Calibri" panose="020F0502020204030204" pitchFamily="34" charset="0"/>
                <a:cs typeface="Arial" panose="020B0604020202020204" pitchFamily="34" charset="0"/>
              </a:rPr>
              <a:t>la plupart sont des femmes vendeuses de </a:t>
            </a:r>
            <a:r>
              <a:rPr lang="fr-FR" sz="2800" dirty="0" smtClean="0">
                <a:latin typeface="Arial" panose="020B0604020202020204" pitchFamily="34" charset="0"/>
                <a:ea typeface="Calibri" panose="020F0502020204030204" pitchFamily="34" charset="0"/>
                <a:cs typeface="Arial" panose="020B0604020202020204" pitchFamily="34" charset="0"/>
              </a:rPr>
              <a:t>légume et plusieurs dizaine de blessés.</a:t>
            </a:r>
            <a:endParaRPr lang="fr-FR"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866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69644" y="-486026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838200" y="1912713"/>
            <a:ext cx="7543800" cy="861774"/>
          </a:xfrm>
          <a:prstGeom prst="rect">
            <a:avLst/>
          </a:prstGeom>
        </p:spPr>
        <p:txBody>
          <a:bodyPr wrap="square" lIns="0" tIns="0" rIns="0" bIns="0" rtlCol="0" anchor="t">
            <a:spAutoFit/>
          </a:bodyPr>
          <a:lstStyle/>
          <a:p>
            <a:pPr lvl="0" algn="ctr"/>
            <a:r>
              <a:rPr lang="fr-FR" sz="2400" b="1" dirty="0" smtClean="0">
                <a:solidFill>
                  <a:srgbClr val="243569"/>
                </a:solidFill>
                <a:latin typeface="Arial" panose="020B0604020202020204" pitchFamily="34" charset="0"/>
                <a:cs typeface="Arial" panose="020B0604020202020204" pitchFamily="34" charset="0"/>
              </a:rPr>
              <a:t>3. </a:t>
            </a:r>
            <a:r>
              <a:rPr lang="fr-FR" sz="2400" b="1" dirty="0" smtClean="0">
                <a:solidFill>
                  <a:srgbClr val="243569"/>
                </a:solidFill>
                <a:latin typeface="Arial" panose="020B0604020202020204" pitchFamily="34" charset="0"/>
                <a:cs typeface="Arial" panose="020B0604020202020204" pitchFamily="34" charset="0"/>
              </a:rPr>
              <a:t> </a:t>
            </a:r>
            <a:r>
              <a:rPr lang="fr-FR" sz="2800" dirty="0">
                <a:solidFill>
                  <a:srgbClr val="C00000"/>
                </a:solidFill>
                <a:latin typeface="Tahoma" panose="020B0604030504040204" pitchFamily="34" charset="0"/>
                <a:ea typeface="Calibri" panose="020F0502020204030204" pitchFamily="34" charset="0"/>
              </a:rPr>
              <a:t>Quartier </a:t>
            </a:r>
            <a:r>
              <a:rPr lang="fr-FR" sz="2800" dirty="0" smtClean="0">
                <a:solidFill>
                  <a:srgbClr val="C00000"/>
                </a:solidFill>
                <a:latin typeface="Tahoma" panose="020B0604030504040204" pitchFamily="34" charset="0"/>
                <a:ea typeface="Calibri" panose="020F0502020204030204" pitchFamily="34" charset="0"/>
              </a:rPr>
              <a:t>DINGUESSOU  dans la Commue du 8</a:t>
            </a:r>
            <a:r>
              <a:rPr lang="fr-FR" sz="2800" baseline="30000" dirty="0" smtClean="0">
                <a:solidFill>
                  <a:srgbClr val="C00000"/>
                </a:solidFill>
                <a:latin typeface="Tahoma" panose="020B0604030504040204" pitchFamily="34" charset="0"/>
                <a:ea typeface="Calibri" panose="020F0502020204030204" pitchFamily="34" charset="0"/>
              </a:rPr>
              <a:t>ème</a:t>
            </a:r>
            <a:r>
              <a:rPr lang="fr-FR" sz="2800" dirty="0" smtClean="0">
                <a:solidFill>
                  <a:srgbClr val="C00000"/>
                </a:solidFill>
                <a:latin typeface="Tahoma" panose="020B0604030504040204" pitchFamily="34" charset="0"/>
                <a:ea typeface="Calibri" panose="020F0502020204030204" pitchFamily="34" charset="0"/>
              </a:rPr>
              <a:t> Arrondissement Municipal </a:t>
            </a:r>
            <a:endParaRPr lang="fr-FR" sz="2800" dirty="0">
              <a:solidFill>
                <a:srgbClr val="C00000"/>
              </a:solidFill>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3" name="TextBox 13"/>
          <p:cNvSpPr txBox="1"/>
          <p:nvPr/>
        </p:nvSpPr>
        <p:spPr>
          <a:xfrm>
            <a:off x="11734800" y="3009900"/>
            <a:ext cx="3048000" cy="1154162"/>
          </a:xfrm>
          <a:prstGeom prst="rect">
            <a:avLst/>
          </a:prstGeom>
          <a:solidFill>
            <a:schemeClr val="accent2">
              <a:lumMod val="60000"/>
              <a:lumOff val="40000"/>
            </a:schemeClr>
          </a:solidFill>
        </p:spPr>
        <p:txBody>
          <a:bodyPr wrap="square" lIns="0" tIns="0" rIns="0" bIns="0" rtlCol="0" anchor="t">
            <a:spAutoFit/>
          </a:bodyPr>
          <a:lstStyle/>
          <a:p>
            <a:pPr marL="457200" indent="-457200">
              <a:lnSpc>
                <a:spcPts val="4476"/>
              </a:lnSpc>
              <a:buFont typeface="Wingdings" panose="05000000000000000000" pitchFamily="2" charset="2"/>
              <a:buChar char="q"/>
            </a:pPr>
            <a:r>
              <a:rPr lang="fr-FR" sz="2800" dirty="0" smtClean="0">
                <a:latin typeface="Tahoma" panose="020B0604030504040204" pitchFamily="34" charset="0"/>
                <a:ea typeface="Calibri" panose="020F0502020204030204" pitchFamily="34" charset="0"/>
              </a:rPr>
              <a:t>11 </a:t>
            </a:r>
            <a:r>
              <a:rPr lang="fr-FR" sz="2800" dirty="0">
                <a:latin typeface="Tahoma" panose="020B0604030504040204" pitchFamily="34" charset="0"/>
                <a:ea typeface="Calibri" panose="020F0502020204030204" pitchFamily="34" charset="0"/>
              </a:rPr>
              <a:t>morts dont 05 blessés</a:t>
            </a:r>
            <a:endParaRPr lang="fr-FR" sz="2400" dirty="0">
              <a:solidFill>
                <a:srgbClr val="002060"/>
              </a:solidFill>
              <a:latin typeface="Arial" panose="020B0604020202020204" pitchFamily="34" charset="0"/>
              <a:cs typeface="Arial" panose="020B0604020202020204" pitchFamily="34" charset="0"/>
            </a:endParaRPr>
          </a:p>
        </p:txBody>
      </p:sp>
      <p:pic>
        <p:nvPicPr>
          <p:cNvPr id="14" name="Image 13"/>
          <p:cNvPicPr>
            <a:picLocks noChangeAspect="1"/>
          </p:cNvPicPr>
          <p:nvPr/>
        </p:nvPicPr>
        <p:blipFill rotWithShape="1">
          <a:blip r:embed="rId8"/>
          <a:srcRect r="3642" b="525"/>
          <a:stretch/>
        </p:blipFill>
        <p:spPr>
          <a:xfrm>
            <a:off x="457198" y="2781300"/>
            <a:ext cx="5243065" cy="3397592"/>
          </a:xfrm>
          <a:prstGeom prst="rect">
            <a:avLst/>
          </a:prstGeom>
        </p:spPr>
      </p:pic>
      <p:pic>
        <p:nvPicPr>
          <p:cNvPr id="17" name="Image 16"/>
          <p:cNvPicPr>
            <a:picLocks noChangeAspect="1"/>
          </p:cNvPicPr>
          <p:nvPr/>
        </p:nvPicPr>
        <p:blipFill>
          <a:blip r:embed="rId9"/>
          <a:stretch>
            <a:fillRect/>
          </a:stretch>
        </p:blipFill>
        <p:spPr>
          <a:xfrm>
            <a:off x="372712" y="6382946"/>
            <a:ext cx="5294324" cy="3397592"/>
          </a:xfrm>
          <a:prstGeom prst="rect">
            <a:avLst/>
          </a:prstGeom>
        </p:spPr>
      </p:pic>
      <p:pic>
        <p:nvPicPr>
          <p:cNvPr id="18" name="Image 17"/>
          <p:cNvPicPr>
            <a:picLocks noChangeAspect="1"/>
          </p:cNvPicPr>
          <p:nvPr/>
        </p:nvPicPr>
        <p:blipFill>
          <a:blip r:embed="rId10"/>
          <a:stretch>
            <a:fillRect/>
          </a:stretch>
        </p:blipFill>
        <p:spPr>
          <a:xfrm>
            <a:off x="5865645" y="2802306"/>
            <a:ext cx="5209838" cy="3376586"/>
          </a:xfrm>
          <a:prstGeom prst="rect">
            <a:avLst/>
          </a:prstGeom>
        </p:spPr>
      </p:pic>
      <p:pic>
        <p:nvPicPr>
          <p:cNvPr id="19" name="Image 18"/>
          <p:cNvPicPr>
            <a:picLocks noChangeAspect="1"/>
          </p:cNvPicPr>
          <p:nvPr/>
        </p:nvPicPr>
        <p:blipFill>
          <a:blip r:embed="rId11"/>
          <a:stretch>
            <a:fillRect/>
          </a:stretch>
        </p:blipFill>
        <p:spPr>
          <a:xfrm>
            <a:off x="5907705" y="6438739"/>
            <a:ext cx="5167778" cy="3397591"/>
          </a:xfrm>
          <a:prstGeom prst="rect">
            <a:avLst/>
          </a:prstGeom>
        </p:spPr>
      </p:pic>
    </p:spTree>
    <p:extLst>
      <p:ext uri="{BB962C8B-B14F-4D97-AF65-F5344CB8AC3E}">
        <p14:creationId xmlns:p14="http://schemas.microsoft.com/office/powerpoint/2010/main" val="3971168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69644" y="-486026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685800" y="1659153"/>
            <a:ext cx="6858000" cy="1333698"/>
          </a:xfrm>
          <a:prstGeom prst="rect">
            <a:avLst/>
          </a:prstGeom>
        </p:spPr>
        <p:txBody>
          <a:bodyPr wrap="square" lIns="0" tIns="0" rIns="0" bIns="0" rtlCol="0" anchor="t">
            <a:spAutoFit/>
          </a:bodyPr>
          <a:lstStyle/>
          <a:p>
            <a:pPr>
              <a:lnSpc>
                <a:spcPts val="5232"/>
              </a:lnSpc>
            </a:pPr>
            <a:r>
              <a:rPr lang="en-US" sz="2800" b="1" dirty="0" smtClean="0">
                <a:solidFill>
                  <a:srgbClr val="243569"/>
                </a:solidFill>
                <a:latin typeface="Arial" panose="020B0604020202020204" pitchFamily="34" charset="0"/>
                <a:cs typeface="Arial" panose="020B0604020202020204" pitchFamily="34" charset="0"/>
              </a:rPr>
              <a:t>Contribution de la Mairie de N’Djaména </a:t>
            </a:r>
            <a:r>
              <a:rPr lang="fr-FR" sz="2800" b="1" dirty="0" smtClean="0">
                <a:latin typeface="Tahoma" panose="020B0604030504040204" pitchFamily="34" charset="0"/>
                <a:ea typeface="Calibri" panose="020F0502020204030204" pitchFamily="34" charset="0"/>
              </a:rPr>
              <a:t>pour lutter contre le terrorisme</a:t>
            </a:r>
            <a:r>
              <a:rPr lang="fr-FR" sz="2800" b="1" dirty="0">
                <a:latin typeface="Tahoma" panose="020B0604030504040204" pitchFamily="34" charset="0"/>
                <a:ea typeface="Calibri" panose="020F0502020204030204" pitchFamily="34" charset="0"/>
              </a:rPr>
              <a:t> </a:t>
            </a:r>
            <a:endParaRPr lang="en-US" sz="2800" b="1" dirty="0">
              <a:solidFill>
                <a:srgbClr val="243569"/>
              </a:solidFill>
              <a:latin typeface="Arial" panose="020B0604020202020204" pitchFamily="34" charset="0"/>
              <a:cs typeface="Arial" panose="020B0604020202020204" pitchFamily="34"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4" name="Rectangle 13"/>
          <p:cNvSpPr/>
          <p:nvPr/>
        </p:nvSpPr>
        <p:spPr>
          <a:xfrm>
            <a:off x="685800" y="3648105"/>
            <a:ext cx="5638800" cy="5262979"/>
          </a:xfrm>
          <a:prstGeom prst="rect">
            <a:avLst/>
          </a:prstGeom>
        </p:spPr>
        <p:txBody>
          <a:bodyPr wrap="square">
            <a:spAutoFit/>
          </a:bodyPr>
          <a:lstStyle/>
          <a:p>
            <a:pPr>
              <a:lnSpc>
                <a:spcPct val="150000"/>
              </a:lnSpc>
            </a:pPr>
            <a:r>
              <a:rPr lang="fr-FR" sz="2800" dirty="0" smtClean="0">
                <a:latin typeface="Tahoma" panose="020B0604030504040204" pitchFamily="34" charset="0"/>
                <a:ea typeface="Tahoma" panose="020B0604030504040204" pitchFamily="34" charset="0"/>
                <a:cs typeface="Tahoma" panose="020B0604030504040204" pitchFamily="34" charset="0"/>
              </a:rPr>
              <a:t>Les multiples attaques de </a:t>
            </a:r>
            <a:r>
              <a:rPr lang="fr-FR" sz="2800" dirty="0" err="1" smtClean="0">
                <a:latin typeface="Tahoma" panose="020B0604030504040204" pitchFamily="34" charset="0"/>
                <a:ea typeface="Tahoma" panose="020B0604030504040204" pitchFamily="34" charset="0"/>
                <a:cs typeface="Tahoma" panose="020B0604030504040204" pitchFamily="34" charset="0"/>
              </a:rPr>
              <a:t>Boko</a:t>
            </a:r>
            <a:r>
              <a:rPr lang="fr-FR" sz="2800" dirty="0" smtClean="0">
                <a:latin typeface="Tahoma" panose="020B0604030504040204" pitchFamily="34" charset="0"/>
                <a:ea typeface="Tahoma" panose="020B0604030504040204" pitchFamily="34" charset="0"/>
                <a:cs typeface="Tahoma" panose="020B0604030504040204" pitchFamily="34" charset="0"/>
              </a:rPr>
              <a:t> </a:t>
            </a:r>
            <a:r>
              <a:rPr lang="fr-FR" sz="2800" dirty="0" err="1" smtClean="0">
                <a:latin typeface="Tahoma" panose="020B0604030504040204" pitchFamily="34" charset="0"/>
                <a:ea typeface="Tahoma" panose="020B0604030504040204" pitchFamily="34" charset="0"/>
                <a:cs typeface="Tahoma" panose="020B0604030504040204" pitchFamily="34" charset="0"/>
              </a:rPr>
              <a:t>Haram</a:t>
            </a:r>
            <a:r>
              <a:rPr lang="fr-FR" sz="2800" dirty="0" smtClean="0">
                <a:latin typeface="Tahoma" panose="020B0604030504040204" pitchFamily="34" charset="0"/>
                <a:ea typeface="Tahoma" panose="020B0604030504040204" pitchFamily="34" charset="0"/>
                <a:cs typeface="Tahoma" panose="020B0604030504040204" pitchFamily="34" charset="0"/>
              </a:rPr>
              <a:t> ont </a:t>
            </a:r>
            <a:r>
              <a:rPr lang="fr-FR" sz="2800" dirty="0">
                <a:latin typeface="Tahoma" panose="020B0604030504040204" pitchFamily="34" charset="0"/>
                <a:ea typeface="Tahoma" panose="020B0604030504040204" pitchFamily="34" charset="0"/>
                <a:cs typeface="Tahoma" panose="020B0604030504040204" pitchFamily="34" charset="0"/>
              </a:rPr>
              <a:t>poussé les autorités municipales à renforcer les stratégies sécuritaires dans les marchés, les écoles, les universités, les centres de santé, les lieux de culte, les espaces publics…</a:t>
            </a:r>
          </a:p>
        </p:txBody>
      </p:sp>
      <p:sp>
        <p:nvSpPr>
          <p:cNvPr id="16" name="Rectangle 15"/>
          <p:cNvSpPr/>
          <p:nvPr/>
        </p:nvSpPr>
        <p:spPr>
          <a:xfrm>
            <a:off x="8923408" y="3265878"/>
            <a:ext cx="5410200" cy="6944465"/>
          </a:xfrm>
          <a:prstGeom prst="rect">
            <a:avLst/>
          </a:prstGeom>
          <a:solidFill>
            <a:schemeClr val="accent2">
              <a:lumMod val="60000"/>
              <a:lumOff val="40000"/>
            </a:schemeClr>
          </a:solidFill>
        </p:spPr>
        <p:txBody>
          <a:bodyPr wrap="square">
            <a:spAutoFit/>
          </a:bodyPr>
          <a:lstStyle/>
          <a:p>
            <a:pPr>
              <a:lnSpc>
                <a:spcPct val="115000"/>
              </a:lnSpc>
              <a:spcAft>
                <a:spcPts val="800"/>
              </a:spcAft>
            </a:pPr>
            <a:r>
              <a:rPr lang="fr-FR" sz="2800" dirty="0" smtClean="0">
                <a:latin typeface="Tahoma" panose="020B0604030504040204" pitchFamily="34" charset="0"/>
                <a:ea typeface="Tahoma" panose="020B0604030504040204" pitchFamily="34" charset="0"/>
                <a:cs typeface="Tahoma" panose="020B0604030504040204" pitchFamily="34" charset="0"/>
              </a:rPr>
              <a:t>nous </a:t>
            </a:r>
            <a:r>
              <a:rPr lang="fr-FR" sz="2800" dirty="0">
                <a:latin typeface="Tahoma" panose="020B0604030504040204" pitchFamily="34" charset="0"/>
                <a:ea typeface="Tahoma" panose="020B0604030504040204" pitchFamily="34" charset="0"/>
                <a:cs typeface="Tahoma" panose="020B0604030504040204" pitchFamily="34" charset="0"/>
              </a:rPr>
              <a:t>avons procédé :</a:t>
            </a:r>
          </a:p>
          <a:p>
            <a:pPr marL="342900" lvl="0" indent="-342900">
              <a:lnSpc>
                <a:spcPct val="115000"/>
              </a:lnSpc>
              <a:spcAft>
                <a:spcPts val="800"/>
              </a:spcAft>
              <a:buFont typeface="Symbol" panose="05050102010706020507" pitchFamily="18" charset="2"/>
              <a:buChar char="-"/>
            </a:pPr>
            <a:r>
              <a:rPr lang="fr-FR" sz="2800" dirty="0">
                <a:latin typeface="Tahoma" panose="020B0604030504040204" pitchFamily="34" charset="0"/>
                <a:ea typeface="Tahoma" panose="020B0604030504040204" pitchFamily="34" charset="0"/>
                <a:cs typeface="Tahoma" panose="020B0604030504040204" pitchFamily="34" charset="0"/>
              </a:rPr>
              <a:t>A l’installation des barrières aux entrées ; </a:t>
            </a:r>
          </a:p>
          <a:p>
            <a:pPr marL="342900" lvl="0" indent="-342900">
              <a:lnSpc>
                <a:spcPct val="115000"/>
              </a:lnSpc>
              <a:spcAft>
                <a:spcPts val="800"/>
              </a:spcAft>
              <a:buFont typeface="Symbol" panose="05050102010706020507" pitchFamily="18" charset="2"/>
              <a:buChar char="-"/>
            </a:pPr>
            <a:r>
              <a:rPr lang="fr-FR" sz="2800" dirty="0">
                <a:latin typeface="Tahoma" panose="020B0604030504040204" pitchFamily="34" charset="0"/>
                <a:ea typeface="Tahoma" panose="020B0604030504040204" pitchFamily="34" charset="0"/>
                <a:cs typeface="Tahoma" panose="020B0604030504040204" pitchFamily="34" charset="0"/>
              </a:rPr>
              <a:t>A l’installation d’une ceinture de sécurité par la mise en place des fûts bourrées des bétons ;</a:t>
            </a:r>
          </a:p>
          <a:p>
            <a:pPr marL="342900" lvl="0" indent="-342900">
              <a:lnSpc>
                <a:spcPct val="115000"/>
              </a:lnSpc>
              <a:spcAft>
                <a:spcPts val="800"/>
              </a:spcAft>
              <a:buFont typeface="Symbol" panose="05050102010706020507" pitchFamily="18" charset="2"/>
              <a:buChar char="-"/>
            </a:pPr>
            <a:r>
              <a:rPr lang="fr-FR" sz="2800" dirty="0">
                <a:latin typeface="Tahoma" panose="020B0604030504040204" pitchFamily="34" charset="0"/>
                <a:ea typeface="Tahoma" panose="020B0604030504040204" pitchFamily="34" charset="0"/>
                <a:cs typeface="Tahoma" panose="020B0604030504040204" pitchFamily="34" charset="0"/>
              </a:rPr>
              <a:t>Aux fouilles des usagers aux entrées ;</a:t>
            </a:r>
          </a:p>
          <a:p>
            <a:pPr marL="342900" lvl="0" indent="-342900">
              <a:lnSpc>
                <a:spcPct val="115000"/>
              </a:lnSpc>
              <a:spcAft>
                <a:spcPts val="800"/>
              </a:spcAft>
              <a:buFont typeface="Symbol" panose="05050102010706020507" pitchFamily="18" charset="2"/>
              <a:buChar char="-"/>
            </a:pPr>
            <a:r>
              <a:rPr lang="fr-FR" sz="2800" dirty="0">
                <a:latin typeface="Tahoma" panose="020B0604030504040204" pitchFamily="34" charset="0"/>
                <a:ea typeface="Tahoma" panose="020B0604030504040204" pitchFamily="34" charset="0"/>
                <a:cs typeface="Tahoma" panose="020B0604030504040204" pitchFamily="34" charset="0"/>
              </a:rPr>
              <a:t>A la sensibilisation des commerçants à l’effet de dénoncer toute personne suspecte </a:t>
            </a:r>
            <a:r>
              <a:rPr lang="fr-FR" sz="2800" dirty="0" smtClean="0">
                <a:latin typeface="Tahoma" panose="020B0604030504040204" pitchFamily="34" charset="0"/>
                <a:ea typeface="Tahoma" panose="020B0604030504040204" pitchFamily="34" charset="0"/>
                <a:cs typeface="Tahoma" panose="020B0604030504040204" pitchFamily="34" charset="0"/>
              </a:rPr>
              <a:t>;</a:t>
            </a:r>
            <a:endParaRPr lang="fr-FR" sz="280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8923408" y="2560692"/>
            <a:ext cx="3464410" cy="461665"/>
          </a:xfrm>
          <a:prstGeom prst="rect">
            <a:avLst/>
          </a:prstGeom>
          <a:solidFill>
            <a:schemeClr val="bg1"/>
          </a:solidFill>
        </p:spPr>
        <p:txBody>
          <a:bodyPr wrap="none">
            <a:spAutoFit/>
          </a:bodyPr>
          <a:lstStyle/>
          <a:p>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 Dans </a:t>
            </a:r>
            <a:r>
              <a:rPr lang="fr-FR" sz="2400" b="1" dirty="0">
                <a:solidFill>
                  <a:srgbClr val="C00000"/>
                </a:solidFill>
                <a:latin typeface="Tahoma" panose="020B0604030504040204" pitchFamily="34" charset="0"/>
                <a:ea typeface="Tahoma" panose="020B0604030504040204" pitchFamily="34" charset="0"/>
                <a:cs typeface="Tahoma" panose="020B0604030504040204" pitchFamily="34" charset="0"/>
              </a:rPr>
              <a:t>les </a:t>
            </a:r>
            <a:r>
              <a:rPr lang="fr-FR" sz="24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marchés </a:t>
            </a:r>
            <a:endParaRPr lang="fr-FR" b="1" dirty="0">
              <a:solidFill>
                <a:srgbClr val="C00000"/>
              </a:solidFill>
            </a:endParaRPr>
          </a:p>
        </p:txBody>
      </p:sp>
    </p:spTree>
    <p:extLst>
      <p:ext uri="{BB962C8B-B14F-4D97-AF65-F5344CB8AC3E}">
        <p14:creationId xmlns:p14="http://schemas.microsoft.com/office/powerpoint/2010/main" val="3586676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473097" y="-4913257"/>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374770"/>
            <a:ext cx="3844821" cy="846535"/>
            <a:chOff x="0" y="-57151"/>
            <a:chExt cx="5126428" cy="1128713"/>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1"/>
              <a:ext cx="3937456" cy="652072"/>
            </a:xfrm>
            <a:prstGeom prst="rect">
              <a:avLst/>
            </a:prstGeom>
          </p:spPr>
          <p:txBody>
            <a:bodyPr lIns="0" tIns="0" rIns="0" bIns="0" rtlCol="0" anchor="t">
              <a:spAutoFit/>
            </a:bodyPr>
            <a:lstStyle/>
            <a:p>
              <a:pPr algn="just">
                <a:lnSpc>
                  <a:spcPts val="4146"/>
                </a:lnSpc>
                <a:spcBef>
                  <a:spcPct val="0"/>
                </a:spcBef>
              </a:pPr>
              <a:r>
                <a:rPr lang="en-US" sz="2962" dirty="0">
                  <a:solidFill>
                    <a:srgbClr val="FFFFFF"/>
                  </a:solidFill>
                  <a:latin typeface="Montserrat Bold"/>
                </a:rPr>
                <a:t>NOUAKCHOTT </a:t>
              </a:r>
            </a:p>
          </p:txBody>
        </p:sp>
      </p:grpSp>
      <p:sp>
        <p:nvSpPr>
          <p:cNvPr id="15" name="Espace réservé du contenu 11"/>
          <p:cNvSpPr txBox="1">
            <a:spLocks/>
          </p:cNvSpPr>
          <p:nvPr/>
        </p:nvSpPr>
        <p:spPr>
          <a:xfrm>
            <a:off x="8382000" y="2706213"/>
            <a:ext cx="7848600" cy="43422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15000"/>
              </a:lnSpc>
              <a:spcAft>
                <a:spcPts val="800"/>
              </a:spcAft>
              <a:buFont typeface="Wingdings" panose="05000000000000000000" pitchFamily="2" charset="2"/>
              <a:buChar char="q"/>
            </a:pPr>
            <a:r>
              <a:rPr lang="fr-FR" sz="2800" dirty="0">
                <a:latin typeface="Arial" panose="020B0604020202020204" pitchFamily="34" charset="0"/>
                <a:ea typeface="Calibri" panose="020F0502020204030204" pitchFamily="34" charset="0"/>
                <a:cs typeface="Arial" panose="020B0604020202020204" pitchFamily="34" charset="0"/>
              </a:rPr>
              <a:t>Autour </a:t>
            </a:r>
            <a:r>
              <a:rPr lang="fr-FR" sz="2800" dirty="0" smtClean="0">
                <a:latin typeface="Arial" panose="020B0604020202020204" pitchFamily="34" charset="0"/>
                <a:ea typeface="Calibri" panose="020F0502020204030204" pitchFamily="34" charset="0"/>
                <a:cs typeface="Arial" panose="020B0604020202020204" pitchFamily="34" charset="0"/>
              </a:rPr>
              <a:t>ces </a:t>
            </a:r>
            <a:r>
              <a:rPr lang="fr-FR" sz="2800" dirty="0">
                <a:latin typeface="Arial" panose="020B0604020202020204" pitchFamily="34" charset="0"/>
                <a:ea typeface="Calibri" panose="020F0502020204030204" pitchFamily="34" charset="0"/>
                <a:cs typeface="Arial" panose="020B0604020202020204" pitchFamily="34" charset="0"/>
              </a:rPr>
              <a:t>édifices publics, par exemple, nous avons déployé des éléments de la police municipale qui ont procédé à </a:t>
            </a:r>
            <a:r>
              <a:rPr lang="fr-FR" sz="2800" dirty="0" smtClean="0">
                <a:latin typeface="Arial" panose="020B0604020202020204" pitchFamily="34" charset="0"/>
                <a:ea typeface="Calibri" panose="020F0502020204030204" pitchFamily="34" charset="0"/>
                <a:cs typeface="Arial" panose="020B0604020202020204" pitchFamily="34" charset="0"/>
              </a:rPr>
              <a:t>:</a:t>
            </a:r>
          </a:p>
          <a:p>
            <a:pPr algn="just">
              <a:lnSpc>
                <a:spcPct val="115000"/>
              </a:lnSpc>
              <a:spcAft>
                <a:spcPts val="800"/>
              </a:spcAft>
            </a:pPr>
            <a:r>
              <a:rPr lang="fr-FR" sz="2800" dirty="0" smtClean="0">
                <a:latin typeface="Arial" panose="020B0604020202020204" pitchFamily="34" charset="0"/>
                <a:ea typeface="Calibri" panose="020F0502020204030204" pitchFamily="34" charset="0"/>
                <a:cs typeface="Arial" panose="020B0604020202020204" pitchFamily="34" charset="0"/>
              </a:rPr>
              <a:t>La surveillance </a:t>
            </a:r>
            <a:r>
              <a:rPr lang="fr-FR" sz="2800" dirty="0">
                <a:latin typeface="Arial" panose="020B0604020202020204" pitchFamily="34" charset="0"/>
                <a:ea typeface="Calibri" panose="020F0502020204030204" pitchFamily="34" charset="0"/>
                <a:cs typeface="Arial" panose="020B0604020202020204" pitchFamily="34" charset="0"/>
              </a:rPr>
              <a:t>de ces lieux et aux fouilles des personnes qui les fréquentent</a:t>
            </a:r>
            <a:r>
              <a:rPr lang="fr-FR" sz="2800" dirty="0" smtClean="0">
                <a:latin typeface="Arial" panose="020B0604020202020204" pitchFamily="34" charset="0"/>
                <a:ea typeface="Calibri" panose="020F0502020204030204" pitchFamily="34" charset="0"/>
                <a:cs typeface="Arial" panose="020B0604020202020204" pitchFamily="34" charset="0"/>
              </a:rPr>
              <a:t>. </a:t>
            </a:r>
          </a:p>
          <a:p>
            <a:pPr algn="just">
              <a:lnSpc>
                <a:spcPct val="115000"/>
              </a:lnSpc>
              <a:spcAft>
                <a:spcPts val="800"/>
              </a:spcAft>
            </a:pPr>
            <a:r>
              <a:rPr lang="fr-FR" sz="2800" dirty="0" smtClean="0">
                <a:solidFill>
                  <a:srgbClr val="002060"/>
                </a:solidFill>
                <a:latin typeface="Arial" panose="020B0604020202020204" pitchFamily="34" charset="0"/>
                <a:cs typeface="Arial" panose="020B0604020202020204" pitchFamily="34" charset="0"/>
              </a:rPr>
              <a:t>La </a:t>
            </a:r>
            <a:r>
              <a:rPr lang="fr-FR" sz="2800" dirty="0">
                <a:solidFill>
                  <a:srgbClr val="002060"/>
                </a:solidFill>
                <a:latin typeface="Arial" panose="020B0604020202020204" pitchFamily="34" charset="0"/>
                <a:cs typeface="Arial" panose="020B0604020202020204" pitchFamily="34" charset="0"/>
              </a:rPr>
              <a:t>sensibilisation des </a:t>
            </a:r>
            <a:r>
              <a:rPr lang="fr-FR" sz="2800" dirty="0" smtClean="0">
                <a:solidFill>
                  <a:srgbClr val="002060"/>
                </a:solidFill>
                <a:latin typeface="Arial" panose="020B0604020202020204" pitchFamily="34" charset="0"/>
                <a:cs typeface="Arial" panose="020B0604020202020204" pitchFamily="34" charset="0"/>
              </a:rPr>
              <a:t>élèves et enseignants </a:t>
            </a:r>
            <a:r>
              <a:rPr lang="fr-FR" sz="2800" dirty="0">
                <a:solidFill>
                  <a:srgbClr val="002060"/>
                </a:solidFill>
                <a:latin typeface="Arial" panose="020B0604020202020204" pitchFamily="34" charset="0"/>
                <a:cs typeface="Arial" panose="020B0604020202020204" pitchFamily="34" charset="0"/>
              </a:rPr>
              <a:t>à l’effet de dénoncer toute personne suspecte</a:t>
            </a:r>
          </a:p>
          <a:p>
            <a:pPr algn="just">
              <a:lnSpc>
                <a:spcPct val="115000"/>
              </a:lnSpc>
              <a:spcAft>
                <a:spcPts val="800"/>
              </a:spcAft>
            </a:pPr>
            <a:endParaRPr lang="fr-FR" sz="2800" dirty="0">
              <a:solidFill>
                <a:srgbClr val="002060"/>
              </a:solidFill>
            </a:endParaRPr>
          </a:p>
        </p:txBody>
      </p:sp>
      <p:pic>
        <p:nvPicPr>
          <p:cNvPr id="13" name="Image 12"/>
          <p:cNvPicPr>
            <a:picLocks noChangeAspect="1"/>
          </p:cNvPicPr>
          <p:nvPr/>
        </p:nvPicPr>
        <p:blipFill>
          <a:blip r:embed="rId8"/>
          <a:stretch>
            <a:fillRect/>
          </a:stretch>
        </p:blipFill>
        <p:spPr>
          <a:xfrm>
            <a:off x="990600" y="2460706"/>
            <a:ext cx="6923680" cy="4206793"/>
          </a:xfrm>
          <a:prstGeom prst="rect">
            <a:avLst/>
          </a:prstGeom>
        </p:spPr>
      </p:pic>
      <p:sp>
        <p:nvSpPr>
          <p:cNvPr id="14" name="Rectangle 13"/>
          <p:cNvSpPr/>
          <p:nvPr/>
        </p:nvSpPr>
        <p:spPr>
          <a:xfrm>
            <a:off x="1027043" y="6341500"/>
            <a:ext cx="2969083" cy="307777"/>
          </a:xfrm>
          <a:prstGeom prst="rect">
            <a:avLst/>
          </a:prstGeom>
        </p:spPr>
        <p:txBody>
          <a:bodyPr wrap="none">
            <a:spAutoFit/>
          </a:bodyPr>
          <a:lstStyle/>
          <a:p>
            <a:r>
              <a:rPr lang="fr-FR" sz="1400" b="1" dirty="0">
                <a:solidFill>
                  <a:prstClr val="black"/>
                </a:solidFill>
                <a:latin typeface="Tahoma" panose="020B0604030504040204" pitchFamily="34" charset="0"/>
                <a:ea typeface="Calibri" panose="020F0502020204030204" pitchFamily="34" charset="0"/>
                <a:cs typeface="Times New Roman" panose="02020603050405020304" pitchFamily="18" charset="0"/>
              </a:rPr>
              <a:t>Lycée </a:t>
            </a:r>
            <a:r>
              <a:rPr lang="fr-FR" sz="1400" b="1" dirty="0" err="1">
                <a:solidFill>
                  <a:prstClr val="black"/>
                </a:solidFill>
                <a:latin typeface="Tahoma" panose="020B0604030504040204" pitchFamily="34" charset="0"/>
                <a:ea typeface="Calibri" panose="020F0502020204030204" pitchFamily="34" charset="0"/>
                <a:cs typeface="Times New Roman" panose="02020603050405020304" pitchFamily="18" charset="0"/>
              </a:rPr>
              <a:t>felix</a:t>
            </a:r>
            <a:r>
              <a:rPr lang="fr-FR" sz="1400" b="1" dirty="0">
                <a:solidFill>
                  <a:prstClr val="black"/>
                </a:solidFill>
                <a:latin typeface="Tahoma" panose="020B0604030504040204" pitchFamily="34" charset="0"/>
                <a:ea typeface="Calibri" panose="020F0502020204030204" pitchFamily="34" charset="0"/>
                <a:cs typeface="Times New Roman" panose="02020603050405020304" pitchFamily="18" charset="0"/>
              </a:rPr>
              <a:t> Eboué à N’Djaména</a:t>
            </a:r>
            <a:endParaRPr lang="fr-FR" sz="1400" b="1" dirty="0"/>
          </a:p>
        </p:txBody>
      </p:sp>
      <p:sp>
        <p:nvSpPr>
          <p:cNvPr id="18" name="Rectangle 17"/>
          <p:cNvSpPr/>
          <p:nvPr/>
        </p:nvSpPr>
        <p:spPr>
          <a:xfrm>
            <a:off x="8839200" y="2085444"/>
            <a:ext cx="6452407" cy="523220"/>
          </a:xfrm>
          <a:prstGeom prst="rect">
            <a:avLst/>
          </a:prstGeom>
          <a:solidFill>
            <a:schemeClr val="bg1"/>
          </a:solidFill>
        </p:spPr>
        <p:txBody>
          <a:bodyPr wrap="none">
            <a:spAutoFit/>
          </a:bodyPr>
          <a:lstStyle/>
          <a:p>
            <a:r>
              <a:rPr lang="fr-FR" sz="2800" b="1" dirty="0">
                <a:solidFill>
                  <a:srgbClr val="C00000"/>
                </a:solidFill>
                <a:latin typeface="Tahoma" panose="020B0604030504040204" pitchFamily="34" charset="0"/>
                <a:ea typeface="Calibri" panose="020F0502020204030204" pitchFamily="34" charset="0"/>
                <a:cs typeface="Times New Roman" panose="02020603050405020304" pitchFamily="18" charset="0"/>
              </a:rPr>
              <a:t>B</a:t>
            </a:r>
            <a:r>
              <a:rPr lang="fr-FR" sz="2800" b="1" dirty="0" smtClean="0">
                <a:solidFill>
                  <a:srgbClr val="C00000"/>
                </a:solidFill>
                <a:latin typeface="Tahoma" panose="020B0604030504040204" pitchFamily="34" charset="0"/>
                <a:ea typeface="Calibri" panose="020F0502020204030204" pitchFamily="34" charset="0"/>
                <a:cs typeface="Times New Roman" panose="02020603050405020304" pitchFamily="18" charset="0"/>
              </a:rPr>
              <a:t>. Lycée, Ecoles, Centre de santé…</a:t>
            </a:r>
            <a:endParaRPr lang="fr-FR" sz="2800" b="1" dirty="0">
              <a:solidFill>
                <a:srgbClr val="C00000"/>
              </a:solidFill>
            </a:endParaRPr>
          </a:p>
        </p:txBody>
      </p:sp>
    </p:spTree>
    <p:extLst>
      <p:ext uri="{BB962C8B-B14F-4D97-AF65-F5344CB8AC3E}">
        <p14:creationId xmlns:p14="http://schemas.microsoft.com/office/powerpoint/2010/main" val="2100079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2" name="Freeform 2"/>
          <p:cNvSpPr/>
          <p:nvPr/>
        </p:nvSpPr>
        <p:spPr>
          <a:xfrm rot="10680873" flipH="1">
            <a:off x="-1369644" y="-4860266"/>
            <a:ext cx="22222742" cy="7722403"/>
          </a:xfrm>
          <a:custGeom>
            <a:avLst/>
            <a:gdLst/>
            <a:ahLst/>
            <a:cxnLst/>
            <a:rect l="l" t="t" r="r" b="b"/>
            <a:pathLst>
              <a:path w="22222742" h="7722403">
                <a:moveTo>
                  <a:pt x="22222743" y="0"/>
                </a:moveTo>
                <a:lnTo>
                  <a:pt x="0" y="0"/>
                </a:lnTo>
                <a:lnTo>
                  <a:pt x="0" y="7722403"/>
                </a:lnTo>
                <a:lnTo>
                  <a:pt x="22222743" y="7722403"/>
                </a:lnTo>
                <a:lnTo>
                  <a:pt x="22222743" y="0"/>
                </a:lnTo>
                <a:close/>
              </a:path>
            </a:pathLst>
          </a:custGeom>
          <a:blipFill>
            <a:blip r:embed="rId2">
              <a:alphaModFix amt="71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371600" y="2103320"/>
            <a:ext cx="10210800" cy="495520"/>
          </a:xfrm>
          <a:prstGeom prst="rect">
            <a:avLst/>
          </a:prstGeom>
          <a:solidFill>
            <a:schemeClr val="bg1"/>
          </a:solidFill>
        </p:spPr>
        <p:txBody>
          <a:bodyPr wrap="square" lIns="0" tIns="0" rIns="0" bIns="0" rtlCol="0" anchor="t">
            <a:spAutoFit/>
          </a:bodyPr>
          <a:lstStyle/>
          <a:p>
            <a:pPr lvl="0" algn="just">
              <a:lnSpc>
                <a:spcPct val="115000"/>
              </a:lnSpc>
              <a:spcAft>
                <a:spcPts val="800"/>
              </a:spcAft>
            </a:pPr>
            <a:r>
              <a:rPr lang="fr-FR" sz="2800" dirty="0" smtClean="0">
                <a:solidFill>
                  <a:srgbClr val="C00000"/>
                </a:solidFill>
                <a:latin typeface="Tahoma" panose="020B0604030504040204" pitchFamily="34" charset="0"/>
                <a:ea typeface="Calibri" panose="020F0502020204030204" pitchFamily="34" charset="0"/>
                <a:cs typeface="Tahoma" panose="020B0604030504040204" pitchFamily="34" charset="0"/>
              </a:rPr>
              <a:t>B. La sensibilisation </a:t>
            </a:r>
            <a:r>
              <a:rPr lang="fr-FR" sz="2800" dirty="0">
                <a:solidFill>
                  <a:srgbClr val="C00000"/>
                </a:solidFill>
                <a:latin typeface="Tahoma" panose="020B0604030504040204" pitchFamily="34" charset="0"/>
                <a:ea typeface="Calibri" panose="020F0502020204030204" pitchFamily="34" charset="0"/>
                <a:cs typeface="Tahoma" panose="020B0604030504040204" pitchFamily="34" charset="0"/>
              </a:rPr>
              <a:t>et à la récupération des enfants de la rue.</a:t>
            </a:r>
            <a:endParaRPr lang="fr-FR" sz="2800" dirty="0">
              <a:solidFill>
                <a:srgbClr val="C00000"/>
              </a:solidFill>
              <a:effectLst/>
              <a:latin typeface="Tahoma" panose="020B0604030504040204" pitchFamily="34" charset="0"/>
              <a:ea typeface="Calibri" panose="020F0502020204030204" pitchFamily="34" charset="0"/>
              <a:cs typeface="Tahoma" panose="020B0604030504040204" pitchFamily="34" charset="0"/>
            </a:endParaRPr>
          </a:p>
        </p:txBody>
      </p:sp>
      <p:grpSp>
        <p:nvGrpSpPr>
          <p:cNvPr id="4" name="Group 4"/>
          <p:cNvGrpSpPr/>
          <p:nvPr/>
        </p:nvGrpSpPr>
        <p:grpSpPr>
          <a:xfrm>
            <a:off x="11420076" y="417633"/>
            <a:ext cx="6145735" cy="1222134"/>
            <a:chOff x="0" y="0"/>
            <a:chExt cx="8194313" cy="1629512"/>
          </a:xfrm>
        </p:grpSpPr>
        <p:sp>
          <p:nvSpPr>
            <p:cNvPr id="5" name="Freeform 5"/>
            <p:cNvSpPr/>
            <p:nvPr/>
          </p:nvSpPr>
          <p:spPr>
            <a:xfrm>
              <a:off x="6682457" y="175135"/>
              <a:ext cx="1430823" cy="954286"/>
            </a:xfrm>
            <a:custGeom>
              <a:avLst/>
              <a:gdLst/>
              <a:ahLst/>
              <a:cxnLst/>
              <a:rect l="l" t="t" r="r" b="b"/>
              <a:pathLst>
                <a:path w="1430823" h="954286">
                  <a:moveTo>
                    <a:pt x="0" y="0"/>
                  </a:moveTo>
                  <a:lnTo>
                    <a:pt x="1430823" y="0"/>
                  </a:lnTo>
                  <a:lnTo>
                    <a:pt x="1430823" y="954285"/>
                  </a:lnTo>
                  <a:lnTo>
                    <a:pt x="0" y="954285"/>
                  </a:lnTo>
                  <a:lnTo>
                    <a:pt x="0" y="0"/>
                  </a:lnTo>
                  <a:close/>
                </a:path>
              </a:pathLst>
            </a:custGeom>
            <a:blipFill>
              <a:blip r:embed="rId4"/>
              <a:stretch>
                <a:fillRect/>
              </a:stretch>
            </a:blipFill>
          </p:spPr>
        </p:sp>
        <p:sp>
          <p:nvSpPr>
            <p:cNvPr id="6" name="Freeform 6"/>
            <p:cNvSpPr/>
            <p:nvPr/>
          </p:nvSpPr>
          <p:spPr>
            <a:xfrm>
              <a:off x="0" y="175135"/>
              <a:ext cx="2573190" cy="1064682"/>
            </a:xfrm>
            <a:custGeom>
              <a:avLst/>
              <a:gdLst/>
              <a:ahLst/>
              <a:cxnLst/>
              <a:rect l="l" t="t" r="r" b="b"/>
              <a:pathLst>
                <a:path w="2573190" h="1064682">
                  <a:moveTo>
                    <a:pt x="0" y="0"/>
                  </a:moveTo>
                  <a:lnTo>
                    <a:pt x="2573190" y="0"/>
                  </a:lnTo>
                  <a:lnTo>
                    <a:pt x="2573190" y="1064682"/>
                  </a:lnTo>
                  <a:lnTo>
                    <a:pt x="0" y="1064682"/>
                  </a:lnTo>
                  <a:lnTo>
                    <a:pt x="0" y="0"/>
                  </a:lnTo>
                  <a:close/>
                </a:path>
              </a:pathLst>
            </a:custGeom>
            <a:blipFill>
              <a:blip r:embed="rId5"/>
              <a:stretch>
                <a:fillRect/>
              </a:stretch>
            </a:blipFill>
          </p:spPr>
        </p:sp>
        <p:sp>
          <p:nvSpPr>
            <p:cNvPr id="7" name="Freeform 7"/>
            <p:cNvSpPr/>
            <p:nvPr/>
          </p:nvSpPr>
          <p:spPr>
            <a:xfrm>
              <a:off x="2898938" y="0"/>
              <a:ext cx="1451018" cy="1451018"/>
            </a:xfrm>
            <a:custGeom>
              <a:avLst/>
              <a:gdLst/>
              <a:ahLst/>
              <a:cxnLst/>
              <a:rect l="l" t="t" r="r" b="b"/>
              <a:pathLst>
                <a:path w="1451018" h="1451018">
                  <a:moveTo>
                    <a:pt x="0" y="0"/>
                  </a:moveTo>
                  <a:lnTo>
                    <a:pt x="1451019" y="0"/>
                  </a:lnTo>
                  <a:lnTo>
                    <a:pt x="1451019" y="1451018"/>
                  </a:lnTo>
                  <a:lnTo>
                    <a:pt x="0" y="1451018"/>
                  </a:lnTo>
                  <a:lnTo>
                    <a:pt x="0" y="0"/>
                  </a:lnTo>
                  <a:close/>
                </a:path>
              </a:pathLst>
            </a:custGeom>
            <a:blipFill>
              <a:blip r:embed="rId6"/>
              <a:stretch>
                <a:fillRect/>
              </a:stretch>
            </a:blipFill>
          </p:spPr>
        </p:sp>
        <p:sp>
          <p:nvSpPr>
            <p:cNvPr id="8" name="Freeform 8"/>
            <p:cNvSpPr/>
            <p:nvPr/>
          </p:nvSpPr>
          <p:spPr>
            <a:xfrm>
              <a:off x="4710371" y="0"/>
              <a:ext cx="1451018" cy="1451018"/>
            </a:xfrm>
            <a:custGeom>
              <a:avLst/>
              <a:gdLst/>
              <a:ahLst/>
              <a:cxnLst/>
              <a:rect l="l" t="t" r="r" b="b"/>
              <a:pathLst>
                <a:path w="1451018" h="1451018">
                  <a:moveTo>
                    <a:pt x="0" y="0"/>
                  </a:moveTo>
                  <a:lnTo>
                    <a:pt x="1451018" y="0"/>
                  </a:lnTo>
                  <a:lnTo>
                    <a:pt x="1451018" y="1451018"/>
                  </a:lnTo>
                  <a:lnTo>
                    <a:pt x="0" y="1451018"/>
                  </a:lnTo>
                  <a:lnTo>
                    <a:pt x="0" y="0"/>
                  </a:lnTo>
                  <a:close/>
                </a:path>
              </a:pathLst>
            </a:custGeom>
            <a:blipFill>
              <a:blip r:embed="rId7"/>
              <a:stretch>
                <a:fillRect/>
              </a:stretch>
            </a:blipFill>
          </p:spPr>
        </p:sp>
        <p:sp>
          <p:nvSpPr>
            <p:cNvPr id="9" name="TextBox 9"/>
            <p:cNvSpPr txBox="1"/>
            <p:nvPr/>
          </p:nvSpPr>
          <p:spPr>
            <a:xfrm>
              <a:off x="6733320" y="1247047"/>
              <a:ext cx="1460993" cy="382465"/>
            </a:xfrm>
            <a:prstGeom prst="rect">
              <a:avLst/>
            </a:prstGeom>
          </p:spPr>
          <p:txBody>
            <a:bodyPr lIns="0" tIns="0" rIns="0" bIns="0" rtlCol="0" anchor="t">
              <a:spAutoFit/>
            </a:bodyPr>
            <a:lstStyle/>
            <a:p>
              <a:pPr>
                <a:lnSpc>
                  <a:spcPts val="1187"/>
                </a:lnSpc>
                <a:spcBef>
                  <a:spcPct val="0"/>
                </a:spcBef>
              </a:pPr>
              <a:r>
                <a:rPr lang="en-US" sz="847">
                  <a:solidFill>
                    <a:srgbClr val="FFFFFF"/>
                  </a:solidFill>
                  <a:latin typeface="Montserrat"/>
                </a:rPr>
                <a:t>Cofinancé par l’Union européenne</a:t>
              </a:r>
            </a:p>
          </p:txBody>
        </p:sp>
      </p:grpSp>
      <p:grpSp>
        <p:nvGrpSpPr>
          <p:cNvPr id="10" name="Group 10"/>
          <p:cNvGrpSpPr/>
          <p:nvPr/>
        </p:nvGrpSpPr>
        <p:grpSpPr>
          <a:xfrm>
            <a:off x="1745572" y="417633"/>
            <a:ext cx="3844821" cy="803672"/>
            <a:chOff x="0" y="0"/>
            <a:chExt cx="5126428" cy="1071562"/>
          </a:xfrm>
        </p:grpSpPr>
        <p:sp>
          <p:nvSpPr>
            <p:cNvPr id="11" name="TextBox 11"/>
            <p:cNvSpPr txBox="1"/>
            <p:nvPr/>
          </p:nvSpPr>
          <p:spPr>
            <a:xfrm>
              <a:off x="0" y="645024"/>
              <a:ext cx="5126428" cy="426538"/>
            </a:xfrm>
            <a:prstGeom prst="rect">
              <a:avLst/>
            </a:prstGeom>
          </p:spPr>
          <p:txBody>
            <a:bodyPr lIns="0" tIns="0" rIns="0" bIns="0" rtlCol="0" anchor="t">
              <a:spAutoFit/>
            </a:bodyPr>
            <a:lstStyle/>
            <a:p>
              <a:pPr algn="just">
                <a:lnSpc>
                  <a:spcPts val="2790"/>
                </a:lnSpc>
                <a:spcBef>
                  <a:spcPct val="0"/>
                </a:spcBef>
              </a:pPr>
              <a:r>
                <a:rPr lang="en-US" sz="1992">
                  <a:solidFill>
                    <a:srgbClr val="FFFFFF"/>
                  </a:solidFill>
                  <a:latin typeface="Montserrat"/>
                </a:rPr>
                <a:t>28 janvier - 1er février 2024</a:t>
              </a:r>
            </a:p>
          </p:txBody>
        </p:sp>
        <p:sp>
          <p:nvSpPr>
            <p:cNvPr id="12" name="TextBox 12"/>
            <p:cNvSpPr txBox="1"/>
            <p:nvPr/>
          </p:nvSpPr>
          <p:spPr>
            <a:xfrm>
              <a:off x="0" y="-57150"/>
              <a:ext cx="3937456" cy="652072"/>
            </a:xfrm>
            <a:prstGeom prst="rect">
              <a:avLst/>
            </a:prstGeom>
          </p:spPr>
          <p:txBody>
            <a:bodyPr lIns="0" tIns="0" rIns="0" bIns="0" rtlCol="0" anchor="t">
              <a:spAutoFit/>
            </a:bodyPr>
            <a:lstStyle/>
            <a:p>
              <a:pPr algn="just">
                <a:lnSpc>
                  <a:spcPts val="4146"/>
                </a:lnSpc>
                <a:spcBef>
                  <a:spcPct val="0"/>
                </a:spcBef>
              </a:pPr>
              <a:r>
                <a:rPr lang="en-US" sz="2962">
                  <a:solidFill>
                    <a:srgbClr val="FFFFFF"/>
                  </a:solidFill>
                  <a:latin typeface="Montserrat Bold"/>
                </a:rPr>
                <a:t>NOUAKCHOTT </a:t>
              </a:r>
            </a:p>
          </p:txBody>
        </p:sp>
      </p:grpSp>
      <p:sp>
        <p:nvSpPr>
          <p:cNvPr id="16" name="Rectangle 15"/>
          <p:cNvSpPr/>
          <p:nvPr/>
        </p:nvSpPr>
        <p:spPr>
          <a:xfrm>
            <a:off x="1371600" y="2815757"/>
            <a:ext cx="10210800" cy="5748240"/>
          </a:xfrm>
          <a:prstGeom prst="rect">
            <a:avLst/>
          </a:prstGeom>
          <a:solidFill>
            <a:schemeClr val="accent2">
              <a:lumMod val="60000"/>
              <a:lumOff val="40000"/>
            </a:schemeClr>
          </a:solidFill>
        </p:spPr>
        <p:txBody>
          <a:bodyPr wrap="square">
            <a:spAutoFit/>
          </a:bodyPr>
          <a:lstStyle/>
          <a:p>
            <a:pPr algn="just">
              <a:lnSpc>
                <a:spcPct val="115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Sur </a:t>
            </a:r>
            <a:r>
              <a:rPr lang="fr-FR" sz="2800" dirty="0" smtClean="0">
                <a:latin typeface="Tahoma" panose="020B0604030504040204" pitchFamily="34" charset="0"/>
                <a:ea typeface="Tahoma" panose="020B0604030504040204" pitchFamily="34" charset="0"/>
                <a:cs typeface="Tahoma" panose="020B0604030504040204" pitchFamily="34" charset="0"/>
              </a:rPr>
              <a:t>ce point</a:t>
            </a:r>
            <a:r>
              <a:rPr lang="fr-FR" sz="2800" dirty="0">
                <a:latin typeface="Tahoma" panose="020B0604030504040204" pitchFamily="34" charset="0"/>
                <a:ea typeface="Tahoma" panose="020B0604030504040204" pitchFamily="34" charset="0"/>
                <a:cs typeface="Tahoma" panose="020B0604030504040204" pitchFamily="34" charset="0"/>
              </a:rPr>
              <a:t>, par exemple, les enfants de la rue sont abandonnés à eux-mêmes et sans attache familiale. Ils ont développé de comportements de survie dangereux pour la société et du coup, deviennent source d’insécurité.</a:t>
            </a:r>
          </a:p>
          <a:p>
            <a:pPr algn="just">
              <a:lnSpc>
                <a:spcPct val="115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La plupart d’entre-deux survivent grâce au vol, aux actes de vandalisme et deviennent la proie facile au </a:t>
            </a:r>
            <a:r>
              <a:rPr lang="fr-FR" sz="2800" dirty="0" err="1">
                <a:latin typeface="Tahoma" panose="020B0604030504040204" pitchFamily="34" charset="0"/>
                <a:ea typeface="Tahoma" panose="020B0604030504040204" pitchFamily="34" charset="0"/>
                <a:cs typeface="Tahoma" panose="020B0604030504040204" pitchFamily="34" charset="0"/>
              </a:rPr>
              <a:t>boko</a:t>
            </a:r>
            <a:r>
              <a:rPr lang="fr-FR" sz="2800" dirty="0">
                <a:latin typeface="Tahoma" panose="020B0604030504040204" pitchFamily="34" charset="0"/>
                <a:ea typeface="Tahoma" panose="020B0604030504040204" pitchFamily="34" charset="0"/>
                <a:cs typeface="Tahoma" panose="020B0604030504040204" pitchFamily="34" charset="0"/>
              </a:rPr>
              <a:t> </a:t>
            </a:r>
            <a:r>
              <a:rPr lang="fr-FR" sz="2800" dirty="0" err="1">
                <a:latin typeface="Tahoma" panose="020B0604030504040204" pitchFamily="34" charset="0"/>
                <a:ea typeface="Tahoma" panose="020B0604030504040204" pitchFamily="34" charset="0"/>
                <a:cs typeface="Tahoma" panose="020B0604030504040204" pitchFamily="34" charset="0"/>
              </a:rPr>
              <a:t>Haram</a:t>
            </a:r>
            <a:r>
              <a:rPr lang="fr-FR" sz="2800" dirty="0">
                <a:latin typeface="Tahoma" panose="020B0604030504040204" pitchFamily="34" charset="0"/>
                <a:ea typeface="Tahoma" panose="020B0604030504040204" pitchFamily="34" charset="0"/>
                <a:cs typeface="Tahoma" panose="020B0604030504040204" pitchFamily="34" charset="0"/>
              </a:rPr>
              <a:t> qui les utilisent pour atteindre ses objectifs. </a:t>
            </a:r>
          </a:p>
          <a:p>
            <a:pPr algn="just">
              <a:lnSpc>
                <a:spcPct val="115000"/>
              </a:lnSpc>
              <a:spcAft>
                <a:spcPts val="800"/>
              </a:spcAft>
            </a:pPr>
            <a:r>
              <a:rPr lang="fr-FR" sz="2800" dirty="0">
                <a:latin typeface="Tahoma" panose="020B0604030504040204" pitchFamily="34" charset="0"/>
                <a:ea typeface="Tahoma" panose="020B0604030504040204" pitchFamily="34" charset="0"/>
                <a:cs typeface="Tahoma" panose="020B0604030504040204" pitchFamily="34" charset="0"/>
              </a:rPr>
              <a:t>Pour lutter contre ces phénomènes, la Commune a procédé à l’insertion de ces enfants dans la vie active, notamment dans la collecte de déchets ménagers, la formation théâtrale, la musique et la danse. </a:t>
            </a:r>
            <a:endParaRPr lang="fr-FR" sz="28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9511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905</Words>
  <Application>Microsoft Office PowerPoint</Application>
  <PresentationFormat>Personnalisé</PresentationFormat>
  <Paragraphs>88</Paragraphs>
  <Slides>12</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12</vt:i4>
      </vt:variant>
    </vt:vector>
  </HeadingPairs>
  <TitlesOfParts>
    <vt:vector size="25" baseType="lpstr">
      <vt:lpstr>Montserrat Bold</vt:lpstr>
      <vt:lpstr>Montserrat</vt:lpstr>
      <vt:lpstr>Arial</vt:lpstr>
      <vt:lpstr>Tahoma</vt:lpstr>
      <vt:lpstr>Calibri</vt:lpstr>
      <vt:lpstr>Roboto</vt:lpstr>
      <vt:lpstr>Roboto Bold</vt:lpstr>
      <vt:lpstr>Wingdings</vt:lpstr>
      <vt:lpstr>Wingdings 3</vt:lpstr>
      <vt:lpstr>Arial Black</vt:lpstr>
      <vt:lpstr>Symbol</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Visuel FR validé (Présentation)</dc:title>
  <cp:lastModifiedBy>PAG 2</cp:lastModifiedBy>
  <cp:revision>33</cp:revision>
  <cp:lastPrinted>2024-01-26T12:45:29Z</cp:lastPrinted>
  <dcterms:created xsi:type="dcterms:W3CDTF">2006-08-16T00:00:00Z</dcterms:created>
  <dcterms:modified xsi:type="dcterms:W3CDTF">2024-01-26T12:50:29Z</dcterms:modified>
  <dc:identifier>DAF60UtvY4o</dc:identifier>
</cp:coreProperties>
</file>