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4" r:id="rId2"/>
  </p:sldMasterIdLst>
  <p:notesMasterIdLst>
    <p:notesMasterId r:id="rId30"/>
  </p:notesMasterIdLst>
  <p:sldIdLst>
    <p:sldId id="256" r:id="rId3"/>
    <p:sldId id="257" r:id="rId4"/>
    <p:sldId id="258" r:id="rId5"/>
    <p:sldId id="259" r:id="rId6"/>
    <p:sldId id="862" r:id="rId7"/>
    <p:sldId id="863" r:id="rId8"/>
    <p:sldId id="1055" r:id="rId9"/>
    <p:sldId id="1056" r:id="rId10"/>
    <p:sldId id="865" r:id="rId11"/>
    <p:sldId id="1057" r:id="rId12"/>
    <p:sldId id="866" r:id="rId13"/>
    <p:sldId id="1060" r:id="rId14"/>
    <p:sldId id="971" r:id="rId15"/>
    <p:sldId id="972" r:id="rId16"/>
    <p:sldId id="973" r:id="rId17"/>
    <p:sldId id="1042" r:id="rId18"/>
    <p:sldId id="1044" r:id="rId19"/>
    <p:sldId id="1052" r:id="rId20"/>
    <p:sldId id="978" r:id="rId21"/>
    <p:sldId id="979" r:id="rId22"/>
    <p:sldId id="903" r:id="rId23"/>
    <p:sldId id="904" r:id="rId24"/>
    <p:sldId id="1053" r:id="rId25"/>
    <p:sldId id="980" r:id="rId26"/>
    <p:sldId id="981" r:id="rId27"/>
    <p:sldId id="926" r:id="rId28"/>
    <p:sldId id="982" r:id="rId29"/>
  </p:sldIdLst>
  <p:sldSz cx="18288000" cy="10287000"/>
  <p:notesSz cx="6858000" cy="9144000"/>
  <p:embeddedFontLst>
    <p:embeddedFont>
      <p:font typeface="Montserrat Bold" panose="020B0604020202020204" charset="0"/>
      <p:regular r:id="rId31"/>
    </p:embeddedFont>
    <p:embeddedFont>
      <p:font typeface="Times" panose="02020603050405020304" pitchFamily="18" charset="0"/>
      <p:regular r:id="rId32"/>
      <p:bold r:id="rId33"/>
      <p:italic r:id="rId34"/>
      <p:boldItalic r:id="rId35"/>
    </p:embeddedFont>
    <p:embeddedFont>
      <p:font typeface="GE Dinar One" panose="020A0503020102020204" pitchFamily="18" charset="-78"/>
      <p:regular r:id="rId36"/>
    </p:embeddedFont>
    <p:embeddedFont>
      <p:font typeface="Calibri Light" panose="020F0302020204030204" pitchFamily="34" charset="0"/>
      <p:regular r:id="rId37"/>
      <p:italic r:id="rId38"/>
    </p:embeddedFont>
    <p:embeddedFont>
      <p:font typeface="Sakkal Majalla" panose="020B0604020202020204" charset="-78"/>
      <p:regular r:id="rId39"/>
      <p:bold r:id="rId40"/>
    </p:embeddedFont>
    <p:embeddedFont>
      <p:font typeface="Roboto" panose="020B0604020202020204" charset="0"/>
      <p:regular r:id="rId41"/>
      <p:bold r:id="rId42"/>
      <p:italic r:id="rId43"/>
      <p:boldItalic r:id="rId44"/>
    </p:embeddedFont>
    <p:embeddedFont>
      <p:font typeface="Open Sans" panose="020B0604020202020204" charset="0"/>
      <p:italic r:id="rId45"/>
      <p:boldItalic r:id="rId46"/>
    </p:embeddedFont>
    <p:embeddedFont>
      <p:font typeface="Montserrat" panose="020B0604020202020204" charset="0"/>
      <p:regular r:id="rId47"/>
      <p:bold r:id="rId48"/>
    </p:embeddedFont>
    <p:embeddedFont>
      <p:font typeface="Calibri" panose="020F0502020204030204" pitchFamily="34" charset="0"/>
      <p:regular r:id="rId49"/>
      <p:bold r:id="rId50"/>
      <p:italic r:id="rId51"/>
      <p:boldItalic r:id="rId52"/>
    </p:embeddedFont>
    <p:embeddedFont>
      <p:font typeface="Andalus" panose="020B0604020202020204" charset="-78"/>
      <p:regular r:id="rId53"/>
    </p:embeddedFont>
    <p:embeddedFont>
      <p:font typeface="Verdana" panose="020B0604030504040204" pitchFamily="34" charset="0"/>
      <p:regular r:id="rId54"/>
      <p:bold r:id="rId55"/>
      <p:italic r:id="rId56"/>
      <p:boldItalic r:id="rId57"/>
    </p:embeddedFont>
    <p:embeddedFont>
      <p:font typeface="맑은 고딕" panose="020B0503020000020004" pitchFamily="34" charset="-127"/>
      <p:regular r:id="rId58"/>
      <p:bold r:id="rId59"/>
    </p:embeddedFont>
    <p:embeddedFont>
      <p:font typeface="Wingdings 2" panose="05020102010507070707" pitchFamily="18" charset="2"/>
      <p:regular r:id="rId60"/>
    </p:embeddedFont>
    <p:embeddedFont>
      <p:font typeface="Roboto Condensed" panose="020B0604020202020204" charset="0"/>
      <p:regular r:id="rId61"/>
      <p:bold r:id="rId62"/>
      <p:italic r:id="rId63"/>
      <p:boldItalic r:id="rId64"/>
    </p:embeddedFont>
    <p:embeddedFont>
      <p:font typeface="Roboto Bold" panose="020B0604020202020204" charset="0"/>
      <p:regular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2372" autoAdjust="0"/>
  </p:normalViewPr>
  <p:slideViewPr>
    <p:cSldViewPr>
      <p:cViewPr varScale="1">
        <p:scale>
          <a:sx n="37" d="100"/>
          <a:sy n="37" d="100"/>
        </p:scale>
        <p:origin x="78" y="1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1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63" Type="http://schemas.openxmlformats.org/officeDocument/2006/relationships/font" Target="fonts/font33.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font" Target="fonts/font28.fntdata"/><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font" Target="fonts/font27.fntdata"/><Relationship Id="rId61" Type="http://schemas.openxmlformats.org/officeDocument/2006/relationships/font" Target="fonts/font3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font" Target="fonts/font30.fntdata"/><Relationship Id="rId65" Type="http://schemas.openxmlformats.org/officeDocument/2006/relationships/font" Target="fonts/font3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64" Type="http://schemas.openxmlformats.org/officeDocument/2006/relationships/font" Target="fonts/font34.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2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font" Target="fonts/font29.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1.fntdata"/><Relationship Id="rId54" Type="http://schemas.openxmlformats.org/officeDocument/2006/relationships/font" Target="fonts/font24.fntdata"/><Relationship Id="rId62" Type="http://schemas.openxmlformats.org/officeDocument/2006/relationships/font" Target="fonts/font32.fntdata"/></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DD8B9-0C43-42A2-AE27-0DBC67ADC12B}" type="doc">
      <dgm:prSet loTypeId="urn:microsoft.com/office/officeart/2005/8/layout/venn3" loCatId="relationship" qsTypeId="urn:microsoft.com/office/officeart/2005/8/quickstyle/simple2" qsCatId="simple" csTypeId="urn:microsoft.com/office/officeart/2005/8/colors/accent1_1" csCatId="accent1" phldr="1"/>
      <dgm:spPr/>
      <dgm:t>
        <a:bodyPr/>
        <a:lstStyle/>
        <a:p>
          <a:endParaRPr lang="fr-FR"/>
        </a:p>
      </dgm:t>
    </dgm:pt>
    <dgm:pt modelId="{66A99119-E00E-4CDF-A059-5CBD2F0A0864}">
      <dgm:prSet custT="1"/>
      <dgm:spPr/>
      <dgm:t>
        <a:bodyPr/>
        <a:lstStyle/>
        <a:p>
          <a:pPr rtl="1"/>
          <a:r>
            <a:rPr lang="fr-FR"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gestion des services publics. </a:t>
          </a:r>
          <a:endParaRPr lang="fr-FR" sz="1800" b="0" dirty="0">
            <a:cs typeface="Andalus" panose="02010000000000000000" pitchFamily="2" charset="-78"/>
          </a:endParaRPr>
        </a:p>
      </dgm:t>
    </dgm:pt>
    <dgm:pt modelId="{DA2ED69B-4A3F-418A-B194-18C1D317AA97}" type="parTrans" cxnId="{672E042B-7EA5-4AF3-A861-D2FBCB0038C7}">
      <dgm:prSet/>
      <dgm:spPr/>
      <dgm:t>
        <a:bodyPr/>
        <a:lstStyle/>
        <a:p>
          <a:pPr algn="ctr" rtl="1"/>
          <a:endParaRPr lang="fr-FR" sz="3600" b="0">
            <a:solidFill>
              <a:schemeClr val="tx2">
                <a:lumMod val="50000"/>
              </a:schemeClr>
            </a:solidFill>
            <a:effectLst/>
            <a:cs typeface="Andalus" panose="02010000000000000000" pitchFamily="2" charset="-78"/>
          </a:endParaRPr>
        </a:p>
      </dgm:t>
    </dgm:pt>
    <dgm:pt modelId="{FAC5F3E5-2A4B-4B51-8E4C-0F4CA4B3889A}" type="sibTrans" cxnId="{672E042B-7EA5-4AF3-A861-D2FBCB0038C7}">
      <dgm:prSet/>
      <dgm:spPr/>
      <dgm:t>
        <a:bodyPr/>
        <a:lstStyle/>
        <a:p>
          <a:pPr algn="ctr" rtl="1"/>
          <a:endParaRPr lang="fr-FR" sz="3600" b="0">
            <a:solidFill>
              <a:schemeClr val="tx2">
                <a:lumMod val="50000"/>
              </a:schemeClr>
            </a:solidFill>
            <a:effectLst/>
            <a:cs typeface="Andalus" panose="02010000000000000000" pitchFamily="2" charset="-78"/>
          </a:endParaRPr>
        </a:p>
      </dgm:t>
    </dgm:pt>
    <dgm:pt modelId="{B8953FBF-DDB7-4D6A-9FE7-BE2506666F20}">
      <dgm:prSet custT="1"/>
      <dgm:spPr/>
      <dgm:t>
        <a:bodyPr/>
        <a:lstStyle/>
        <a:p>
          <a:pPr rtl="1"/>
          <a:r>
            <a:rPr lang="fr-FR" sz="2000" dirty="0">
              <a:solidFill>
                <a:schemeClr val="tx1"/>
              </a:solidFill>
              <a:latin typeface="Times New Roman" panose="02020603050405020304" pitchFamily="18" charset="0"/>
              <a:cs typeface="Times New Roman" panose="02020603050405020304" pitchFamily="18" charset="0"/>
            </a:rPr>
            <a:t>ut</a:t>
          </a:r>
          <a:r>
            <a:rPr lang="fr-FR" sz="1800" dirty="0">
              <a:solidFill>
                <a:schemeClr val="tx1"/>
              </a:solidFill>
              <a:latin typeface="Times New Roman" panose="02020603050405020304" pitchFamily="18" charset="0"/>
              <a:cs typeface="Times New Roman" panose="02020603050405020304" pitchFamily="18" charset="0"/>
            </a:rPr>
            <a:t>ilisation ou exploitation des domaines de matériaux ou équipements</a:t>
          </a:r>
          <a:endParaRPr lang="fr-FR" sz="1800" b="0" dirty="0">
            <a:cs typeface="Andalus" panose="02010000000000000000" pitchFamily="2" charset="-78"/>
          </a:endParaRPr>
        </a:p>
      </dgm:t>
    </dgm:pt>
    <dgm:pt modelId="{09CBE574-7106-4516-A368-F6340487D41A}" type="parTrans" cxnId="{19C0D821-0894-4D8B-90DA-DC0D65708BD5}">
      <dgm:prSet/>
      <dgm:spPr/>
      <dgm:t>
        <a:bodyPr/>
        <a:lstStyle/>
        <a:p>
          <a:pPr algn="ctr" rtl="1"/>
          <a:endParaRPr lang="fr-FR" sz="3600" b="0">
            <a:solidFill>
              <a:schemeClr val="tx2">
                <a:lumMod val="50000"/>
              </a:schemeClr>
            </a:solidFill>
            <a:effectLst/>
            <a:cs typeface="Andalus" panose="02010000000000000000" pitchFamily="2" charset="-78"/>
          </a:endParaRPr>
        </a:p>
      </dgm:t>
    </dgm:pt>
    <dgm:pt modelId="{48B413CD-7681-48DA-AE88-0956742BC31F}" type="sibTrans" cxnId="{19C0D821-0894-4D8B-90DA-DC0D65708BD5}">
      <dgm:prSet/>
      <dgm:spPr/>
      <dgm:t>
        <a:bodyPr/>
        <a:lstStyle/>
        <a:p>
          <a:pPr algn="ctr" rtl="1"/>
          <a:endParaRPr lang="fr-FR" sz="3600" b="0">
            <a:solidFill>
              <a:schemeClr val="tx2">
                <a:lumMod val="50000"/>
              </a:schemeClr>
            </a:solidFill>
            <a:effectLst/>
            <a:cs typeface="Andalus" panose="02010000000000000000" pitchFamily="2" charset="-78"/>
          </a:endParaRPr>
        </a:p>
      </dgm:t>
    </dgm:pt>
    <dgm:pt modelId="{5839AAFC-C895-49CC-BE99-B2CF9FF43653}">
      <dgm:prSet custT="1"/>
      <dgm:spPr/>
      <dgm:t>
        <a:bodyPr/>
        <a:lstStyle/>
        <a:p>
          <a:pPr rtl="1"/>
          <a:r>
            <a:rPr lang="fr-FR" sz="1800" kern="1200" dirty="0">
              <a:solidFill>
                <a:srgbClr val="C00000"/>
              </a:solidFill>
              <a:latin typeface="Times New Roman" panose="02020603050405020304" pitchFamily="18" charset="0"/>
              <a:ea typeface="+mn-ea"/>
              <a:cs typeface="Times New Roman" panose="02020603050405020304" pitchFamily="18" charset="0"/>
            </a:rPr>
            <a:t>recouvrement des droits revenant à la collectivité locale</a:t>
          </a:r>
        </a:p>
      </dgm:t>
    </dgm:pt>
    <dgm:pt modelId="{26EEBBCB-99E8-4453-88FD-A1F1BA15A7B0}" type="parTrans" cxnId="{870C76CB-FDE6-43A2-A08C-F36679143740}">
      <dgm:prSet/>
      <dgm:spPr/>
      <dgm:t>
        <a:bodyPr/>
        <a:lstStyle/>
        <a:p>
          <a:pPr algn="ctr" rtl="1"/>
          <a:endParaRPr lang="fr-FR" sz="3600" b="0">
            <a:solidFill>
              <a:schemeClr val="tx2">
                <a:lumMod val="50000"/>
              </a:schemeClr>
            </a:solidFill>
            <a:effectLst/>
            <a:cs typeface="Andalus" panose="02010000000000000000" pitchFamily="2" charset="-78"/>
          </a:endParaRPr>
        </a:p>
      </dgm:t>
    </dgm:pt>
    <dgm:pt modelId="{594522F7-35C2-495C-B5C9-1F2784F01A3A}" type="sibTrans" cxnId="{870C76CB-FDE6-43A2-A08C-F36679143740}">
      <dgm:prSet/>
      <dgm:spPr/>
      <dgm:t>
        <a:bodyPr/>
        <a:lstStyle/>
        <a:p>
          <a:pPr algn="ctr" rtl="1"/>
          <a:endParaRPr lang="fr-FR" sz="3600" b="0">
            <a:solidFill>
              <a:schemeClr val="tx2">
                <a:lumMod val="50000"/>
              </a:schemeClr>
            </a:solidFill>
            <a:effectLst/>
            <a:cs typeface="Andalus" panose="02010000000000000000" pitchFamily="2" charset="-78"/>
          </a:endParaRPr>
        </a:p>
      </dgm:t>
    </dgm:pt>
    <dgm:pt modelId="{753A3908-E95A-448A-B4B2-3A45230015EF}" type="pres">
      <dgm:prSet presAssocID="{F12DD8B9-0C43-42A2-AE27-0DBC67ADC12B}" presName="Name0" presStyleCnt="0">
        <dgm:presLayoutVars>
          <dgm:dir val="rev"/>
          <dgm:resizeHandles val="exact"/>
        </dgm:presLayoutVars>
      </dgm:prSet>
      <dgm:spPr/>
      <dgm:t>
        <a:bodyPr/>
        <a:lstStyle/>
        <a:p>
          <a:endParaRPr lang="fr-FR"/>
        </a:p>
      </dgm:t>
    </dgm:pt>
    <dgm:pt modelId="{ADA2D5E9-C14C-4AE7-B695-7D3B60B2E674}" type="pres">
      <dgm:prSet presAssocID="{66A99119-E00E-4CDF-A059-5CBD2F0A0864}" presName="Name5" presStyleLbl="vennNode1" presStyleIdx="0" presStyleCnt="3" custScaleX="114777" custScaleY="101991" custLinFactNeighborX="29534" custLinFactNeighborY="-2784">
        <dgm:presLayoutVars>
          <dgm:bulletEnabled val="1"/>
        </dgm:presLayoutVars>
      </dgm:prSet>
      <dgm:spPr/>
      <dgm:t>
        <a:bodyPr/>
        <a:lstStyle/>
        <a:p>
          <a:endParaRPr lang="fr-FR"/>
        </a:p>
      </dgm:t>
    </dgm:pt>
    <dgm:pt modelId="{A280A49C-64FD-4042-9E0E-E351B3AB2A4B}" type="pres">
      <dgm:prSet presAssocID="{FAC5F3E5-2A4B-4B51-8E4C-0F4CA4B3889A}" presName="space" presStyleCnt="0"/>
      <dgm:spPr/>
    </dgm:pt>
    <dgm:pt modelId="{DF8D1034-0C14-4542-8595-9D342608C81A}" type="pres">
      <dgm:prSet presAssocID="{B8953FBF-DDB7-4D6A-9FE7-BE2506666F20}" presName="Name5" presStyleLbl="vennNode1" presStyleIdx="1" presStyleCnt="3" custScaleX="113408" custScaleY="95386">
        <dgm:presLayoutVars>
          <dgm:bulletEnabled val="1"/>
        </dgm:presLayoutVars>
      </dgm:prSet>
      <dgm:spPr/>
      <dgm:t>
        <a:bodyPr/>
        <a:lstStyle/>
        <a:p>
          <a:endParaRPr lang="fr-FR"/>
        </a:p>
      </dgm:t>
    </dgm:pt>
    <dgm:pt modelId="{DE8641C1-9ED8-4DD0-A3A3-7184234A7D4A}" type="pres">
      <dgm:prSet presAssocID="{48B413CD-7681-48DA-AE88-0956742BC31F}" presName="space" presStyleCnt="0"/>
      <dgm:spPr/>
    </dgm:pt>
    <dgm:pt modelId="{988E5E37-0DA0-46E6-B37B-3503B13B5B70}" type="pres">
      <dgm:prSet presAssocID="{5839AAFC-C895-49CC-BE99-B2CF9FF43653}" presName="Name5" presStyleLbl="vennNode1" presStyleIdx="2" presStyleCnt="3" custScaleX="104985" custScaleY="83487" custLinFactNeighborX="-207" custLinFactNeighborY="397">
        <dgm:presLayoutVars>
          <dgm:bulletEnabled val="1"/>
        </dgm:presLayoutVars>
      </dgm:prSet>
      <dgm:spPr/>
      <dgm:t>
        <a:bodyPr/>
        <a:lstStyle/>
        <a:p>
          <a:endParaRPr lang="fr-FR"/>
        </a:p>
      </dgm:t>
    </dgm:pt>
  </dgm:ptLst>
  <dgm:cxnLst>
    <dgm:cxn modelId="{870C76CB-FDE6-43A2-A08C-F36679143740}" srcId="{F12DD8B9-0C43-42A2-AE27-0DBC67ADC12B}" destId="{5839AAFC-C895-49CC-BE99-B2CF9FF43653}" srcOrd="2" destOrd="0" parTransId="{26EEBBCB-99E8-4453-88FD-A1F1BA15A7B0}" sibTransId="{594522F7-35C2-495C-B5C9-1F2784F01A3A}"/>
    <dgm:cxn modelId="{C202D7E6-5727-4251-964E-9D7879912889}" type="presOf" srcId="{F12DD8B9-0C43-42A2-AE27-0DBC67ADC12B}" destId="{753A3908-E95A-448A-B4B2-3A45230015EF}" srcOrd="0" destOrd="0" presId="urn:microsoft.com/office/officeart/2005/8/layout/venn3"/>
    <dgm:cxn modelId="{672E042B-7EA5-4AF3-A861-D2FBCB0038C7}" srcId="{F12DD8B9-0C43-42A2-AE27-0DBC67ADC12B}" destId="{66A99119-E00E-4CDF-A059-5CBD2F0A0864}" srcOrd="0" destOrd="0" parTransId="{DA2ED69B-4A3F-418A-B194-18C1D317AA97}" sibTransId="{FAC5F3E5-2A4B-4B51-8E4C-0F4CA4B3889A}"/>
    <dgm:cxn modelId="{19C0D821-0894-4D8B-90DA-DC0D65708BD5}" srcId="{F12DD8B9-0C43-42A2-AE27-0DBC67ADC12B}" destId="{B8953FBF-DDB7-4D6A-9FE7-BE2506666F20}" srcOrd="1" destOrd="0" parTransId="{09CBE574-7106-4516-A368-F6340487D41A}" sibTransId="{48B413CD-7681-48DA-AE88-0956742BC31F}"/>
    <dgm:cxn modelId="{13FC6178-927F-491F-A0ED-FBAD9311F333}" type="presOf" srcId="{66A99119-E00E-4CDF-A059-5CBD2F0A0864}" destId="{ADA2D5E9-C14C-4AE7-B695-7D3B60B2E674}" srcOrd="0" destOrd="0" presId="urn:microsoft.com/office/officeart/2005/8/layout/venn3"/>
    <dgm:cxn modelId="{39C8650F-7A97-4E01-9D29-CF1BCCB8FC73}" type="presOf" srcId="{B8953FBF-DDB7-4D6A-9FE7-BE2506666F20}" destId="{DF8D1034-0C14-4542-8595-9D342608C81A}" srcOrd="0" destOrd="0" presId="urn:microsoft.com/office/officeart/2005/8/layout/venn3"/>
    <dgm:cxn modelId="{C3047E50-6423-4C83-BFDB-952AE3B132FD}" type="presOf" srcId="{5839AAFC-C895-49CC-BE99-B2CF9FF43653}" destId="{988E5E37-0DA0-46E6-B37B-3503B13B5B70}" srcOrd="0" destOrd="0" presId="urn:microsoft.com/office/officeart/2005/8/layout/venn3"/>
    <dgm:cxn modelId="{B47A64F8-AC7D-4100-BE30-C6657AC71E6A}" type="presParOf" srcId="{753A3908-E95A-448A-B4B2-3A45230015EF}" destId="{ADA2D5E9-C14C-4AE7-B695-7D3B60B2E674}" srcOrd="0" destOrd="0" presId="urn:microsoft.com/office/officeart/2005/8/layout/venn3"/>
    <dgm:cxn modelId="{03C54178-2B62-477D-AEA6-EE3EEFC5F09A}" type="presParOf" srcId="{753A3908-E95A-448A-B4B2-3A45230015EF}" destId="{A280A49C-64FD-4042-9E0E-E351B3AB2A4B}" srcOrd="1" destOrd="0" presId="urn:microsoft.com/office/officeart/2005/8/layout/venn3"/>
    <dgm:cxn modelId="{97642E07-3416-4AA6-B764-3FE7A89849F1}" type="presParOf" srcId="{753A3908-E95A-448A-B4B2-3A45230015EF}" destId="{DF8D1034-0C14-4542-8595-9D342608C81A}" srcOrd="2" destOrd="0" presId="urn:microsoft.com/office/officeart/2005/8/layout/venn3"/>
    <dgm:cxn modelId="{ADB77647-054E-4530-B093-08053857EC20}" type="presParOf" srcId="{753A3908-E95A-448A-B4B2-3A45230015EF}" destId="{DE8641C1-9ED8-4DD0-A3A3-7184234A7D4A}" srcOrd="3" destOrd="0" presId="urn:microsoft.com/office/officeart/2005/8/layout/venn3"/>
    <dgm:cxn modelId="{7703B764-F72D-4D50-9807-83D4904521D6}" type="presParOf" srcId="{753A3908-E95A-448A-B4B2-3A45230015EF}" destId="{988E5E37-0DA0-46E6-B37B-3503B13B5B70}" srcOrd="4" destOrd="0" presId="urn:microsoft.com/office/officeart/2005/8/layout/venn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6168B9-CB85-4DCB-A261-5A99ED43B2BD}" type="doc">
      <dgm:prSet loTypeId="urn:microsoft.com/office/officeart/2008/layout/VerticalCurvedList" loCatId="list" qsTypeId="urn:microsoft.com/office/officeart/2005/8/quickstyle/simple2" qsCatId="simple" csTypeId="urn:microsoft.com/office/officeart/2005/8/colors/accent3_1" csCatId="accent3"/>
      <dgm:spPr/>
      <dgm:t>
        <a:bodyPr/>
        <a:lstStyle/>
        <a:p>
          <a:endParaRPr lang="fr-FR"/>
        </a:p>
      </dgm:t>
    </dgm:pt>
    <dgm:pt modelId="{16C35C42-7A4B-4707-846E-98F1F69382A8}">
      <dgm:prSet/>
      <dgm:spPr/>
      <dgm:t>
        <a:bodyPr/>
        <a:lstStyle/>
        <a:p>
          <a:r>
            <a:rPr lang="fr-FR" b="1" dirty="0"/>
            <a:t>L’IGPPP</a:t>
          </a:r>
          <a:endParaRPr lang="fr-TN" b="1" dirty="0"/>
        </a:p>
      </dgm:t>
    </dgm:pt>
    <dgm:pt modelId="{1BF3A3D9-0441-4C36-9D7B-60D2517175A5}" type="parTrans" cxnId="{A4FFDCD0-F1B6-4ED3-9F68-9F00F0F27F62}">
      <dgm:prSet/>
      <dgm:spPr/>
      <dgm:t>
        <a:bodyPr/>
        <a:lstStyle/>
        <a:p>
          <a:endParaRPr lang="fr-FR" b="1"/>
        </a:p>
      </dgm:t>
    </dgm:pt>
    <dgm:pt modelId="{78E6AD5D-494D-4524-A19C-BD649CD7FD17}" type="sibTrans" cxnId="{A4FFDCD0-F1B6-4ED3-9F68-9F00F0F27F62}">
      <dgm:prSet/>
      <dgm:spPr/>
      <dgm:t>
        <a:bodyPr/>
        <a:lstStyle/>
        <a:p>
          <a:endParaRPr lang="fr-FR" b="1"/>
        </a:p>
      </dgm:t>
    </dgm:pt>
    <dgm:pt modelId="{D00BEEC5-E39F-4C3F-90E9-03C42E811B65}">
      <dgm:prSet/>
      <dgm:spPr/>
      <dgm:t>
        <a:bodyPr/>
        <a:lstStyle/>
        <a:p>
          <a:r>
            <a:rPr lang="fr-FR" b="1"/>
            <a:t>Le Conseil Stratégique des PPP « CSPPP »</a:t>
          </a:r>
          <a:endParaRPr lang="fr-TN" b="1"/>
        </a:p>
      </dgm:t>
    </dgm:pt>
    <dgm:pt modelId="{04F6842B-5417-4FDE-B846-066626C38D96}" type="parTrans" cxnId="{A3393DDA-E6AC-4F01-A63D-B56890193397}">
      <dgm:prSet/>
      <dgm:spPr/>
      <dgm:t>
        <a:bodyPr/>
        <a:lstStyle/>
        <a:p>
          <a:endParaRPr lang="fr-FR" b="1"/>
        </a:p>
      </dgm:t>
    </dgm:pt>
    <dgm:pt modelId="{C7B7A4AB-AA05-4C72-B893-CE33F914DC87}" type="sibTrans" cxnId="{A3393DDA-E6AC-4F01-A63D-B56890193397}">
      <dgm:prSet/>
      <dgm:spPr/>
      <dgm:t>
        <a:bodyPr/>
        <a:lstStyle/>
        <a:p>
          <a:endParaRPr lang="fr-FR" b="1"/>
        </a:p>
      </dgm:t>
    </dgm:pt>
    <dgm:pt modelId="{AEFA8816-D39E-4CE7-9C69-DB1FA7BA8FA6}">
      <dgm:prSet/>
      <dgm:spPr/>
      <dgm:t>
        <a:bodyPr/>
        <a:lstStyle/>
        <a:p>
          <a:r>
            <a:rPr lang="fr-FR" b="1"/>
            <a:t>La Direction Générale des PPP ministère des Finances</a:t>
          </a:r>
          <a:endParaRPr lang="fr-TN" b="1"/>
        </a:p>
      </dgm:t>
    </dgm:pt>
    <dgm:pt modelId="{12D8FA37-4748-4F36-8367-7CE5D572ABEC}" type="parTrans" cxnId="{408CC24C-775B-4417-85F8-9D2553D9BA2D}">
      <dgm:prSet/>
      <dgm:spPr/>
      <dgm:t>
        <a:bodyPr/>
        <a:lstStyle/>
        <a:p>
          <a:endParaRPr lang="fr-FR" b="1"/>
        </a:p>
      </dgm:t>
    </dgm:pt>
    <dgm:pt modelId="{75D240CD-BF09-4529-8ADC-6EA18C587743}" type="sibTrans" cxnId="{408CC24C-775B-4417-85F8-9D2553D9BA2D}">
      <dgm:prSet/>
      <dgm:spPr/>
      <dgm:t>
        <a:bodyPr/>
        <a:lstStyle/>
        <a:p>
          <a:endParaRPr lang="fr-FR" b="1"/>
        </a:p>
      </dgm:t>
    </dgm:pt>
    <dgm:pt modelId="{1323F90A-272C-48CE-B0EF-532C1DA27005}">
      <dgm:prSet/>
      <dgm:spPr/>
      <dgm:t>
        <a:bodyPr/>
        <a:lstStyle/>
        <a:p>
          <a:r>
            <a:rPr lang="fr-FR" b="1"/>
            <a:t>Le Comité National d'Approbation des Projets Publics – MDCI</a:t>
          </a:r>
          <a:endParaRPr lang="fr-TN" b="1"/>
        </a:p>
      </dgm:t>
    </dgm:pt>
    <dgm:pt modelId="{49196618-5605-467B-9FD2-E5DABBFC5A1A}" type="parTrans" cxnId="{1F8A31DC-5B51-4BEC-A001-CFDD1D4F87D4}">
      <dgm:prSet/>
      <dgm:spPr/>
      <dgm:t>
        <a:bodyPr/>
        <a:lstStyle/>
        <a:p>
          <a:endParaRPr lang="fr-FR" b="1"/>
        </a:p>
      </dgm:t>
    </dgm:pt>
    <dgm:pt modelId="{958C21CD-6FD4-417F-AEF0-7F3B98260D47}" type="sibTrans" cxnId="{1F8A31DC-5B51-4BEC-A001-CFDD1D4F87D4}">
      <dgm:prSet/>
      <dgm:spPr/>
      <dgm:t>
        <a:bodyPr/>
        <a:lstStyle/>
        <a:p>
          <a:endParaRPr lang="fr-FR" b="1"/>
        </a:p>
      </dgm:t>
    </dgm:pt>
    <dgm:pt modelId="{1366B822-FB18-4B04-8001-CA329D5E9A07}">
      <dgm:prSet/>
      <dgm:spPr/>
      <dgm:t>
        <a:bodyPr/>
        <a:lstStyle/>
        <a:p>
          <a:r>
            <a:rPr lang="fr-FR" b="1"/>
            <a:t>Les points focaux au niveau départemental et ENTREPRISES PUBLIQUES   et </a:t>
          </a:r>
          <a:endParaRPr lang="fr-TN" b="1"/>
        </a:p>
      </dgm:t>
    </dgm:pt>
    <dgm:pt modelId="{60477BAD-D71D-4893-B896-29653ED4D474}" type="parTrans" cxnId="{2729D04F-9EE0-4BE2-B71C-00AC3CB33A6B}">
      <dgm:prSet/>
      <dgm:spPr/>
      <dgm:t>
        <a:bodyPr/>
        <a:lstStyle/>
        <a:p>
          <a:endParaRPr lang="fr-FR" b="1"/>
        </a:p>
      </dgm:t>
    </dgm:pt>
    <dgm:pt modelId="{0E8CA0E4-6017-45AE-A60F-EB99A160A1D4}" type="sibTrans" cxnId="{2729D04F-9EE0-4BE2-B71C-00AC3CB33A6B}">
      <dgm:prSet/>
      <dgm:spPr/>
      <dgm:t>
        <a:bodyPr/>
        <a:lstStyle/>
        <a:p>
          <a:endParaRPr lang="fr-FR" b="1"/>
        </a:p>
      </dgm:t>
    </dgm:pt>
    <dgm:pt modelId="{44816B47-6A6B-4C6C-846A-4799EDDA0CA6}">
      <dgm:prSet/>
      <dgm:spPr/>
      <dgm:t>
        <a:bodyPr/>
        <a:lstStyle/>
        <a:p>
          <a:r>
            <a:rPr lang="fr-FR" b="1"/>
            <a:t>…prochainement au niveau régional constitution des cellules PPP qui viendront coopérer avec les cellules d’investissement locales (projet de décret portant sur la création des cellules des PPP au niveau régional en cours d’approbation)</a:t>
          </a:r>
          <a:endParaRPr lang="fr-TN" b="1"/>
        </a:p>
      </dgm:t>
    </dgm:pt>
    <dgm:pt modelId="{3E340E75-7540-461B-838D-0B08AE053BC7}" type="parTrans" cxnId="{D3A5EDC2-F113-4676-A886-E0FA0FABC01C}">
      <dgm:prSet/>
      <dgm:spPr/>
      <dgm:t>
        <a:bodyPr/>
        <a:lstStyle/>
        <a:p>
          <a:endParaRPr lang="fr-FR" b="1"/>
        </a:p>
      </dgm:t>
    </dgm:pt>
    <dgm:pt modelId="{4F40378E-0475-4566-A405-5C5A3B9A481D}" type="sibTrans" cxnId="{D3A5EDC2-F113-4676-A886-E0FA0FABC01C}">
      <dgm:prSet/>
      <dgm:spPr/>
      <dgm:t>
        <a:bodyPr/>
        <a:lstStyle/>
        <a:p>
          <a:endParaRPr lang="fr-FR" b="1"/>
        </a:p>
      </dgm:t>
    </dgm:pt>
    <dgm:pt modelId="{AA0CCA8F-0B21-4592-9B6B-8D4E776A962F}" type="pres">
      <dgm:prSet presAssocID="{D36168B9-CB85-4DCB-A261-5A99ED43B2BD}" presName="Name0" presStyleCnt="0">
        <dgm:presLayoutVars>
          <dgm:chMax val="7"/>
          <dgm:chPref val="7"/>
          <dgm:dir/>
        </dgm:presLayoutVars>
      </dgm:prSet>
      <dgm:spPr/>
      <dgm:t>
        <a:bodyPr/>
        <a:lstStyle/>
        <a:p>
          <a:endParaRPr lang="fr-FR"/>
        </a:p>
      </dgm:t>
    </dgm:pt>
    <dgm:pt modelId="{E7608FF1-01BC-426B-889F-AD7C02AFB53A}" type="pres">
      <dgm:prSet presAssocID="{D36168B9-CB85-4DCB-A261-5A99ED43B2BD}" presName="Name1" presStyleCnt="0"/>
      <dgm:spPr/>
    </dgm:pt>
    <dgm:pt modelId="{084541BE-F3B8-4FDA-947D-8152878C02A9}" type="pres">
      <dgm:prSet presAssocID="{D36168B9-CB85-4DCB-A261-5A99ED43B2BD}" presName="cycle" presStyleCnt="0"/>
      <dgm:spPr/>
    </dgm:pt>
    <dgm:pt modelId="{F74261C0-D86B-4131-AC5E-5F202FC36E52}" type="pres">
      <dgm:prSet presAssocID="{D36168B9-CB85-4DCB-A261-5A99ED43B2BD}" presName="srcNode" presStyleLbl="node1" presStyleIdx="0" presStyleCnt="6"/>
      <dgm:spPr/>
    </dgm:pt>
    <dgm:pt modelId="{9DCB9178-CB29-442D-BDF9-EC65B047175E}" type="pres">
      <dgm:prSet presAssocID="{D36168B9-CB85-4DCB-A261-5A99ED43B2BD}" presName="conn" presStyleLbl="parChTrans1D2" presStyleIdx="0" presStyleCnt="1"/>
      <dgm:spPr/>
      <dgm:t>
        <a:bodyPr/>
        <a:lstStyle/>
        <a:p>
          <a:endParaRPr lang="fr-FR"/>
        </a:p>
      </dgm:t>
    </dgm:pt>
    <dgm:pt modelId="{4C74F6C4-B303-4D46-8D79-1C4B65154B4E}" type="pres">
      <dgm:prSet presAssocID="{D36168B9-CB85-4DCB-A261-5A99ED43B2BD}" presName="extraNode" presStyleLbl="node1" presStyleIdx="0" presStyleCnt="6"/>
      <dgm:spPr/>
    </dgm:pt>
    <dgm:pt modelId="{23CFDCC9-004E-4668-B067-8C41BC10A179}" type="pres">
      <dgm:prSet presAssocID="{D36168B9-CB85-4DCB-A261-5A99ED43B2BD}" presName="dstNode" presStyleLbl="node1" presStyleIdx="0" presStyleCnt="6"/>
      <dgm:spPr/>
    </dgm:pt>
    <dgm:pt modelId="{434CF79B-5C41-41BE-ABE3-8C96D29FFC53}" type="pres">
      <dgm:prSet presAssocID="{16C35C42-7A4B-4707-846E-98F1F69382A8}" presName="text_1" presStyleLbl="node1" presStyleIdx="0" presStyleCnt="6">
        <dgm:presLayoutVars>
          <dgm:bulletEnabled val="1"/>
        </dgm:presLayoutVars>
      </dgm:prSet>
      <dgm:spPr/>
      <dgm:t>
        <a:bodyPr/>
        <a:lstStyle/>
        <a:p>
          <a:endParaRPr lang="fr-FR"/>
        </a:p>
      </dgm:t>
    </dgm:pt>
    <dgm:pt modelId="{860A3E8B-D2DC-413A-A212-0602C8F33AF8}" type="pres">
      <dgm:prSet presAssocID="{16C35C42-7A4B-4707-846E-98F1F69382A8}" presName="accent_1" presStyleCnt="0"/>
      <dgm:spPr/>
    </dgm:pt>
    <dgm:pt modelId="{95071928-3B05-41A0-AAC5-24D5D9FE1CDA}" type="pres">
      <dgm:prSet presAssocID="{16C35C42-7A4B-4707-846E-98F1F69382A8}" presName="accentRepeatNode" presStyleLbl="solidFgAcc1" presStyleIdx="0" presStyleCnt="6"/>
      <dgm:spPr/>
    </dgm:pt>
    <dgm:pt modelId="{558EB0C2-87CD-4484-90D7-5D92ACF40DA9}" type="pres">
      <dgm:prSet presAssocID="{D00BEEC5-E39F-4C3F-90E9-03C42E811B65}" presName="text_2" presStyleLbl="node1" presStyleIdx="1" presStyleCnt="6">
        <dgm:presLayoutVars>
          <dgm:bulletEnabled val="1"/>
        </dgm:presLayoutVars>
      </dgm:prSet>
      <dgm:spPr/>
      <dgm:t>
        <a:bodyPr/>
        <a:lstStyle/>
        <a:p>
          <a:endParaRPr lang="fr-FR"/>
        </a:p>
      </dgm:t>
    </dgm:pt>
    <dgm:pt modelId="{C501F4C6-9995-467A-960B-8037EF930C8A}" type="pres">
      <dgm:prSet presAssocID="{D00BEEC5-E39F-4C3F-90E9-03C42E811B65}" presName="accent_2" presStyleCnt="0"/>
      <dgm:spPr/>
    </dgm:pt>
    <dgm:pt modelId="{20731394-DE78-42FA-BC62-BD60CD23037C}" type="pres">
      <dgm:prSet presAssocID="{D00BEEC5-E39F-4C3F-90E9-03C42E811B65}" presName="accentRepeatNode" presStyleLbl="solidFgAcc1" presStyleIdx="1" presStyleCnt="6"/>
      <dgm:spPr/>
    </dgm:pt>
    <dgm:pt modelId="{777ADB3F-B89A-4379-BE0A-B7CB7F3EDCE6}" type="pres">
      <dgm:prSet presAssocID="{AEFA8816-D39E-4CE7-9C69-DB1FA7BA8FA6}" presName="text_3" presStyleLbl="node1" presStyleIdx="2" presStyleCnt="6">
        <dgm:presLayoutVars>
          <dgm:bulletEnabled val="1"/>
        </dgm:presLayoutVars>
      </dgm:prSet>
      <dgm:spPr/>
      <dgm:t>
        <a:bodyPr/>
        <a:lstStyle/>
        <a:p>
          <a:endParaRPr lang="fr-FR"/>
        </a:p>
      </dgm:t>
    </dgm:pt>
    <dgm:pt modelId="{15493B53-4352-4E19-9711-1B86350F2B1D}" type="pres">
      <dgm:prSet presAssocID="{AEFA8816-D39E-4CE7-9C69-DB1FA7BA8FA6}" presName="accent_3" presStyleCnt="0"/>
      <dgm:spPr/>
    </dgm:pt>
    <dgm:pt modelId="{2F692399-42BD-43B4-BFB3-9A69791C4269}" type="pres">
      <dgm:prSet presAssocID="{AEFA8816-D39E-4CE7-9C69-DB1FA7BA8FA6}" presName="accentRepeatNode" presStyleLbl="solidFgAcc1" presStyleIdx="2" presStyleCnt="6"/>
      <dgm:spPr/>
    </dgm:pt>
    <dgm:pt modelId="{5CD17806-718C-4DEB-A93B-008CE5D49834}" type="pres">
      <dgm:prSet presAssocID="{1323F90A-272C-48CE-B0EF-532C1DA27005}" presName="text_4" presStyleLbl="node1" presStyleIdx="3" presStyleCnt="6">
        <dgm:presLayoutVars>
          <dgm:bulletEnabled val="1"/>
        </dgm:presLayoutVars>
      </dgm:prSet>
      <dgm:spPr/>
      <dgm:t>
        <a:bodyPr/>
        <a:lstStyle/>
        <a:p>
          <a:endParaRPr lang="fr-FR"/>
        </a:p>
      </dgm:t>
    </dgm:pt>
    <dgm:pt modelId="{FB66C7DE-A697-4DA3-85FC-2C772A9A2F0E}" type="pres">
      <dgm:prSet presAssocID="{1323F90A-272C-48CE-B0EF-532C1DA27005}" presName="accent_4" presStyleCnt="0"/>
      <dgm:spPr/>
    </dgm:pt>
    <dgm:pt modelId="{A90CAA76-9A61-4E63-9DF1-D676D269095D}" type="pres">
      <dgm:prSet presAssocID="{1323F90A-272C-48CE-B0EF-532C1DA27005}" presName="accentRepeatNode" presStyleLbl="solidFgAcc1" presStyleIdx="3" presStyleCnt="6"/>
      <dgm:spPr/>
    </dgm:pt>
    <dgm:pt modelId="{FC6D2EDF-41D9-462E-9FA1-68413125D18F}" type="pres">
      <dgm:prSet presAssocID="{1366B822-FB18-4B04-8001-CA329D5E9A07}" presName="text_5" presStyleLbl="node1" presStyleIdx="4" presStyleCnt="6">
        <dgm:presLayoutVars>
          <dgm:bulletEnabled val="1"/>
        </dgm:presLayoutVars>
      </dgm:prSet>
      <dgm:spPr/>
      <dgm:t>
        <a:bodyPr/>
        <a:lstStyle/>
        <a:p>
          <a:endParaRPr lang="fr-FR"/>
        </a:p>
      </dgm:t>
    </dgm:pt>
    <dgm:pt modelId="{51BB9A5B-ED4C-4127-B362-9F19ADDB1EFF}" type="pres">
      <dgm:prSet presAssocID="{1366B822-FB18-4B04-8001-CA329D5E9A07}" presName="accent_5" presStyleCnt="0"/>
      <dgm:spPr/>
    </dgm:pt>
    <dgm:pt modelId="{2C53342D-3E1B-447E-ABE6-60F60374B291}" type="pres">
      <dgm:prSet presAssocID="{1366B822-FB18-4B04-8001-CA329D5E9A07}" presName="accentRepeatNode" presStyleLbl="solidFgAcc1" presStyleIdx="4" presStyleCnt="6"/>
      <dgm:spPr/>
    </dgm:pt>
    <dgm:pt modelId="{64752341-6ACD-4CA1-99C3-F90AE3F6AD1E}" type="pres">
      <dgm:prSet presAssocID="{44816B47-6A6B-4C6C-846A-4799EDDA0CA6}" presName="text_6" presStyleLbl="node1" presStyleIdx="5" presStyleCnt="6">
        <dgm:presLayoutVars>
          <dgm:bulletEnabled val="1"/>
        </dgm:presLayoutVars>
      </dgm:prSet>
      <dgm:spPr/>
      <dgm:t>
        <a:bodyPr/>
        <a:lstStyle/>
        <a:p>
          <a:endParaRPr lang="fr-FR"/>
        </a:p>
      </dgm:t>
    </dgm:pt>
    <dgm:pt modelId="{4D557695-519D-41EC-A396-B55C80B52666}" type="pres">
      <dgm:prSet presAssocID="{44816B47-6A6B-4C6C-846A-4799EDDA0CA6}" presName="accent_6" presStyleCnt="0"/>
      <dgm:spPr/>
    </dgm:pt>
    <dgm:pt modelId="{4D519A48-EBB8-4858-B6C3-E72E89DC3F3B}" type="pres">
      <dgm:prSet presAssocID="{44816B47-6A6B-4C6C-846A-4799EDDA0CA6}" presName="accentRepeatNode" presStyleLbl="solidFgAcc1" presStyleIdx="5" presStyleCnt="6"/>
      <dgm:spPr/>
    </dgm:pt>
  </dgm:ptLst>
  <dgm:cxnLst>
    <dgm:cxn modelId="{0CCD9B3D-A86D-4E22-8CD4-75C489EEAB4D}" type="presOf" srcId="{AEFA8816-D39E-4CE7-9C69-DB1FA7BA8FA6}" destId="{777ADB3F-B89A-4379-BE0A-B7CB7F3EDCE6}" srcOrd="0" destOrd="0" presId="urn:microsoft.com/office/officeart/2008/layout/VerticalCurvedList"/>
    <dgm:cxn modelId="{63DCAF08-962D-4100-A57A-AE6263A28E88}" type="presOf" srcId="{D00BEEC5-E39F-4C3F-90E9-03C42E811B65}" destId="{558EB0C2-87CD-4484-90D7-5D92ACF40DA9}" srcOrd="0" destOrd="0" presId="urn:microsoft.com/office/officeart/2008/layout/VerticalCurvedList"/>
    <dgm:cxn modelId="{A3393DDA-E6AC-4F01-A63D-B56890193397}" srcId="{D36168B9-CB85-4DCB-A261-5A99ED43B2BD}" destId="{D00BEEC5-E39F-4C3F-90E9-03C42E811B65}" srcOrd="1" destOrd="0" parTransId="{04F6842B-5417-4FDE-B846-066626C38D96}" sibTransId="{C7B7A4AB-AA05-4C72-B893-CE33F914DC87}"/>
    <dgm:cxn modelId="{FF5C965C-39EB-4676-8BCD-41A36C4A1A86}" type="presOf" srcId="{44816B47-6A6B-4C6C-846A-4799EDDA0CA6}" destId="{64752341-6ACD-4CA1-99C3-F90AE3F6AD1E}" srcOrd="0" destOrd="0" presId="urn:microsoft.com/office/officeart/2008/layout/VerticalCurvedList"/>
    <dgm:cxn modelId="{47AA7587-1B08-4A50-B898-B35D07DA8B23}" type="presOf" srcId="{D36168B9-CB85-4DCB-A261-5A99ED43B2BD}" destId="{AA0CCA8F-0B21-4592-9B6B-8D4E776A962F}" srcOrd="0" destOrd="0" presId="urn:microsoft.com/office/officeart/2008/layout/VerticalCurvedList"/>
    <dgm:cxn modelId="{EE162E1D-4DD9-4AB4-A57F-ABB223E2DCE8}" type="presOf" srcId="{78E6AD5D-494D-4524-A19C-BD649CD7FD17}" destId="{9DCB9178-CB29-442D-BDF9-EC65B047175E}" srcOrd="0" destOrd="0" presId="urn:microsoft.com/office/officeart/2008/layout/VerticalCurvedList"/>
    <dgm:cxn modelId="{D3A5EDC2-F113-4676-A886-E0FA0FABC01C}" srcId="{D36168B9-CB85-4DCB-A261-5A99ED43B2BD}" destId="{44816B47-6A6B-4C6C-846A-4799EDDA0CA6}" srcOrd="5" destOrd="0" parTransId="{3E340E75-7540-461B-838D-0B08AE053BC7}" sibTransId="{4F40378E-0475-4566-A405-5C5A3B9A481D}"/>
    <dgm:cxn modelId="{D56FD752-7B83-44BD-94E0-6D86AA6FED42}" type="presOf" srcId="{16C35C42-7A4B-4707-846E-98F1F69382A8}" destId="{434CF79B-5C41-41BE-ABE3-8C96D29FFC53}" srcOrd="0" destOrd="0" presId="urn:microsoft.com/office/officeart/2008/layout/VerticalCurvedList"/>
    <dgm:cxn modelId="{86792C12-37E7-49DE-99C3-4352898595FF}" type="presOf" srcId="{1366B822-FB18-4B04-8001-CA329D5E9A07}" destId="{FC6D2EDF-41D9-462E-9FA1-68413125D18F}" srcOrd="0" destOrd="0" presId="urn:microsoft.com/office/officeart/2008/layout/VerticalCurvedList"/>
    <dgm:cxn modelId="{2729D04F-9EE0-4BE2-B71C-00AC3CB33A6B}" srcId="{D36168B9-CB85-4DCB-A261-5A99ED43B2BD}" destId="{1366B822-FB18-4B04-8001-CA329D5E9A07}" srcOrd="4" destOrd="0" parTransId="{60477BAD-D71D-4893-B896-29653ED4D474}" sibTransId="{0E8CA0E4-6017-45AE-A60F-EB99A160A1D4}"/>
    <dgm:cxn modelId="{A4FFDCD0-F1B6-4ED3-9F68-9F00F0F27F62}" srcId="{D36168B9-CB85-4DCB-A261-5A99ED43B2BD}" destId="{16C35C42-7A4B-4707-846E-98F1F69382A8}" srcOrd="0" destOrd="0" parTransId="{1BF3A3D9-0441-4C36-9D7B-60D2517175A5}" sibTransId="{78E6AD5D-494D-4524-A19C-BD649CD7FD17}"/>
    <dgm:cxn modelId="{408CC24C-775B-4417-85F8-9D2553D9BA2D}" srcId="{D36168B9-CB85-4DCB-A261-5A99ED43B2BD}" destId="{AEFA8816-D39E-4CE7-9C69-DB1FA7BA8FA6}" srcOrd="2" destOrd="0" parTransId="{12D8FA37-4748-4F36-8367-7CE5D572ABEC}" sibTransId="{75D240CD-BF09-4529-8ADC-6EA18C587743}"/>
    <dgm:cxn modelId="{1F8A31DC-5B51-4BEC-A001-CFDD1D4F87D4}" srcId="{D36168B9-CB85-4DCB-A261-5A99ED43B2BD}" destId="{1323F90A-272C-48CE-B0EF-532C1DA27005}" srcOrd="3" destOrd="0" parTransId="{49196618-5605-467B-9FD2-E5DABBFC5A1A}" sibTransId="{958C21CD-6FD4-417F-AEF0-7F3B98260D47}"/>
    <dgm:cxn modelId="{78FAACAC-2F62-41B1-96C8-0E7F2CD38606}" type="presOf" srcId="{1323F90A-272C-48CE-B0EF-532C1DA27005}" destId="{5CD17806-718C-4DEB-A93B-008CE5D49834}" srcOrd="0" destOrd="0" presId="urn:microsoft.com/office/officeart/2008/layout/VerticalCurvedList"/>
    <dgm:cxn modelId="{F2AA49AE-2EE4-4B30-9867-B31E1D16722F}" type="presParOf" srcId="{AA0CCA8F-0B21-4592-9B6B-8D4E776A962F}" destId="{E7608FF1-01BC-426B-889F-AD7C02AFB53A}" srcOrd="0" destOrd="0" presId="urn:microsoft.com/office/officeart/2008/layout/VerticalCurvedList"/>
    <dgm:cxn modelId="{397E4426-77FF-419D-9E59-F4618F60191D}" type="presParOf" srcId="{E7608FF1-01BC-426B-889F-AD7C02AFB53A}" destId="{084541BE-F3B8-4FDA-947D-8152878C02A9}" srcOrd="0" destOrd="0" presId="urn:microsoft.com/office/officeart/2008/layout/VerticalCurvedList"/>
    <dgm:cxn modelId="{C996E591-3084-4293-87B7-D8B28C0466C7}" type="presParOf" srcId="{084541BE-F3B8-4FDA-947D-8152878C02A9}" destId="{F74261C0-D86B-4131-AC5E-5F202FC36E52}" srcOrd="0" destOrd="0" presId="urn:microsoft.com/office/officeart/2008/layout/VerticalCurvedList"/>
    <dgm:cxn modelId="{3F374334-AADF-49AD-B3E1-05D4BF8C7D55}" type="presParOf" srcId="{084541BE-F3B8-4FDA-947D-8152878C02A9}" destId="{9DCB9178-CB29-442D-BDF9-EC65B047175E}" srcOrd="1" destOrd="0" presId="urn:microsoft.com/office/officeart/2008/layout/VerticalCurvedList"/>
    <dgm:cxn modelId="{9E20C1EB-3243-4C7F-B1D8-C421F8251BCD}" type="presParOf" srcId="{084541BE-F3B8-4FDA-947D-8152878C02A9}" destId="{4C74F6C4-B303-4D46-8D79-1C4B65154B4E}" srcOrd="2" destOrd="0" presId="urn:microsoft.com/office/officeart/2008/layout/VerticalCurvedList"/>
    <dgm:cxn modelId="{97722A70-B566-4004-A067-4E2FEA7D1D44}" type="presParOf" srcId="{084541BE-F3B8-4FDA-947D-8152878C02A9}" destId="{23CFDCC9-004E-4668-B067-8C41BC10A179}" srcOrd="3" destOrd="0" presId="urn:microsoft.com/office/officeart/2008/layout/VerticalCurvedList"/>
    <dgm:cxn modelId="{38E56A55-83C1-492D-8E32-0DE94323377F}" type="presParOf" srcId="{E7608FF1-01BC-426B-889F-AD7C02AFB53A}" destId="{434CF79B-5C41-41BE-ABE3-8C96D29FFC53}" srcOrd="1" destOrd="0" presId="urn:microsoft.com/office/officeart/2008/layout/VerticalCurvedList"/>
    <dgm:cxn modelId="{A732286A-576B-4782-B82E-DD96DDC8538D}" type="presParOf" srcId="{E7608FF1-01BC-426B-889F-AD7C02AFB53A}" destId="{860A3E8B-D2DC-413A-A212-0602C8F33AF8}" srcOrd="2" destOrd="0" presId="urn:microsoft.com/office/officeart/2008/layout/VerticalCurvedList"/>
    <dgm:cxn modelId="{8D84843C-3DD6-44E3-ADA3-401D6D043F59}" type="presParOf" srcId="{860A3E8B-D2DC-413A-A212-0602C8F33AF8}" destId="{95071928-3B05-41A0-AAC5-24D5D9FE1CDA}" srcOrd="0" destOrd="0" presId="urn:microsoft.com/office/officeart/2008/layout/VerticalCurvedList"/>
    <dgm:cxn modelId="{765DBF19-6BC4-4C51-A01A-22E60E278B53}" type="presParOf" srcId="{E7608FF1-01BC-426B-889F-AD7C02AFB53A}" destId="{558EB0C2-87CD-4484-90D7-5D92ACF40DA9}" srcOrd="3" destOrd="0" presId="urn:microsoft.com/office/officeart/2008/layout/VerticalCurvedList"/>
    <dgm:cxn modelId="{74A9DB56-DD68-4940-AC9C-ED66A404EA03}" type="presParOf" srcId="{E7608FF1-01BC-426B-889F-AD7C02AFB53A}" destId="{C501F4C6-9995-467A-960B-8037EF930C8A}" srcOrd="4" destOrd="0" presId="urn:microsoft.com/office/officeart/2008/layout/VerticalCurvedList"/>
    <dgm:cxn modelId="{BD7BF619-5035-4B1A-B465-063F46FB6048}" type="presParOf" srcId="{C501F4C6-9995-467A-960B-8037EF930C8A}" destId="{20731394-DE78-42FA-BC62-BD60CD23037C}" srcOrd="0" destOrd="0" presId="urn:microsoft.com/office/officeart/2008/layout/VerticalCurvedList"/>
    <dgm:cxn modelId="{E2CB38F2-8AE1-4063-BCED-2C39D9ED272C}" type="presParOf" srcId="{E7608FF1-01BC-426B-889F-AD7C02AFB53A}" destId="{777ADB3F-B89A-4379-BE0A-B7CB7F3EDCE6}" srcOrd="5" destOrd="0" presId="urn:microsoft.com/office/officeart/2008/layout/VerticalCurvedList"/>
    <dgm:cxn modelId="{7CDFB27C-E242-4147-9ACC-05514AD47B66}" type="presParOf" srcId="{E7608FF1-01BC-426B-889F-AD7C02AFB53A}" destId="{15493B53-4352-4E19-9711-1B86350F2B1D}" srcOrd="6" destOrd="0" presId="urn:microsoft.com/office/officeart/2008/layout/VerticalCurvedList"/>
    <dgm:cxn modelId="{3DAAD984-B561-44A1-B739-01616B83D551}" type="presParOf" srcId="{15493B53-4352-4E19-9711-1B86350F2B1D}" destId="{2F692399-42BD-43B4-BFB3-9A69791C4269}" srcOrd="0" destOrd="0" presId="urn:microsoft.com/office/officeart/2008/layout/VerticalCurvedList"/>
    <dgm:cxn modelId="{64CF71F3-A740-4FAD-BEA3-A90188E9A78B}" type="presParOf" srcId="{E7608FF1-01BC-426B-889F-AD7C02AFB53A}" destId="{5CD17806-718C-4DEB-A93B-008CE5D49834}" srcOrd="7" destOrd="0" presId="urn:microsoft.com/office/officeart/2008/layout/VerticalCurvedList"/>
    <dgm:cxn modelId="{C75B788A-DEEF-43FA-BCEE-785B9C0F681F}" type="presParOf" srcId="{E7608FF1-01BC-426B-889F-AD7C02AFB53A}" destId="{FB66C7DE-A697-4DA3-85FC-2C772A9A2F0E}" srcOrd="8" destOrd="0" presId="urn:microsoft.com/office/officeart/2008/layout/VerticalCurvedList"/>
    <dgm:cxn modelId="{72FC573C-1D71-4C77-960F-DCAFD0BA9190}" type="presParOf" srcId="{FB66C7DE-A697-4DA3-85FC-2C772A9A2F0E}" destId="{A90CAA76-9A61-4E63-9DF1-D676D269095D}" srcOrd="0" destOrd="0" presId="urn:microsoft.com/office/officeart/2008/layout/VerticalCurvedList"/>
    <dgm:cxn modelId="{56471FE2-F699-4A96-9D3E-89ED57F20003}" type="presParOf" srcId="{E7608FF1-01BC-426B-889F-AD7C02AFB53A}" destId="{FC6D2EDF-41D9-462E-9FA1-68413125D18F}" srcOrd="9" destOrd="0" presId="urn:microsoft.com/office/officeart/2008/layout/VerticalCurvedList"/>
    <dgm:cxn modelId="{3D4EC16C-1F64-4221-8538-B75D0ACCC0C7}" type="presParOf" srcId="{E7608FF1-01BC-426B-889F-AD7C02AFB53A}" destId="{51BB9A5B-ED4C-4127-B362-9F19ADDB1EFF}" srcOrd="10" destOrd="0" presId="urn:microsoft.com/office/officeart/2008/layout/VerticalCurvedList"/>
    <dgm:cxn modelId="{E5B0A2D1-3A2F-4F84-9536-87DA0888D5B4}" type="presParOf" srcId="{51BB9A5B-ED4C-4127-B362-9F19ADDB1EFF}" destId="{2C53342D-3E1B-447E-ABE6-60F60374B291}" srcOrd="0" destOrd="0" presId="urn:microsoft.com/office/officeart/2008/layout/VerticalCurvedList"/>
    <dgm:cxn modelId="{65300643-2C2D-445E-B53D-CC108C87458D}" type="presParOf" srcId="{E7608FF1-01BC-426B-889F-AD7C02AFB53A}" destId="{64752341-6ACD-4CA1-99C3-F90AE3F6AD1E}" srcOrd="11" destOrd="0" presId="urn:microsoft.com/office/officeart/2008/layout/VerticalCurvedList"/>
    <dgm:cxn modelId="{CEF58DC6-2811-4D17-B23A-9BD9058248C1}" type="presParOf" srcId="{E7608FF1-01BC-426B-889F-AD7C02AFB53A}" destId="{4D557695-519D-41EC-A396-B55C80B52666}" srcOrd="12" destOrd="0" presId="urn:microsoft.com/office/officeart/2008/layout/VerticalCurvedList"/>
    <dgm:cxn modelId="{C2595D3C-7570-4623-A1E5-27295F5E0D60}" type="presParOf" srcId="{4D557695-519D-41EC-A396-B55C80B52666}" destId="{4D519A48-EBB8-4858-B6C3-E72E89DC3F3B}"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74983-807D-4FE7-B299-86F439E341B5}"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fr-FR"/>
        </a:p>
      </dgm:t>
    </dgm:pt>
    <dgm:pt modelId="{F816C41C-DE7B-4E54-895C-3A1519941C7C}">
      <dgm:prSet phldrT="[Texte]" custT="1"/>
      <dgm:spPr>
        <a:ln>
          <a:solidFill>
            <a:schemeClr val="tx1"/>
          </a:solidFill>
        </a:ln>
      </dgm:spPr>
      <dgm:t>
        <a:bodyPr/>
        <a:lstStyle/>
        <a:p>
          <a:r>
            <a:rPr lang="fr-FR" sz="3200" b="1" dirty="0">
              <a:latin typeface="Times" panose="02020603050405020304" pitchFamily="18" charset="0"/>
            </a:rPr>
            <a:t>Les partenariats public-privé</a:t>
          </a:r>
          <a:endParaRPr lang="fr-FR" sz="3200" dirty="0">
            <a:latin typeface="Times" panose="02020603050405020304" pitchFamily="18" charset="0"/>
          </a:endParaRPr>
        </a:p>
      </dgm:t>
    </dgm:pt>
    <dgm:pt modelId="{A38B11F2-5810-4012-A79E-993DE65A866C}" type="parTrans" cxnId="{058B1882-2ACF-45C6-8586-503AC302651B}">
      <dgm:prSet/>
      <dgm:spPr/>
      <dgm:t>
        <a:bodyPr/>
        <a:lstStyle/>
        <a:p>
          <a:endParaRPr lang="fr-FR" sz="1600"/>
        </a:p>
      </dgm:t>
    </dgm:pt>
    <dgm:pt modelId="{6B6A12C5-A615-4B7E-9E2C-FE54C2E32787}" type="sibTrans" cxnId="{058B1882-2ACF-45C6-8586-503AC302651B}">
      <dgm:prSet/>
      <dgm:spPr/>
      <dgm:t>
        <a:bodyPr/>
        <a:lstStyle/>
        <a:p>
          <a:endParaRPr lang="fr-FR" sz="1600"/>
        </a:p>
      </dgm:t>
    </dgm:pt>
    <dgm:pt modelId="{2E90CD20-2DC8-49F5-B636-61C8CB5D6F4C}">
      <dgm:prSet phldrT="[Texte]" custT="1"/>
      <dgm:spPr>
        <a:ln>
          <a:solidFill>
            <a:schemeClr val="tx1"/>
          </a:solidFill>
        </a:ln>
      </dgm:spPr>
      <dgm:t>
        <a:bodyPr/>
        <a:lstStyle/>
        <a:p>
          <a:pPr rtl="1"/>
          <a:r>
            <a:rPr lang="fr-FR" sz="3200" b="1" dirty="0">
              <a:latin typeface="Times" panose="02020603050405020304" pitchFamily="18" charset="0"/>
            </a:rPr>
            <a:t>Partenariats contractuels </a:t>
          </a:r>
        </a:p>
      </dgm:t>
    </dgm:pt>
    <dgm:pt modelId="{42B30077-877E-4537-9F8B-4E9E28BA1CA2}" type="parTrans" cxnId="{18B082F2-E0FE-43E4-A001-4BBA0299EBB8}">
      <dgm:prSet/>
      <dgm:spPr>
        <a:ln>
          <a:solidFill>
            <a:schemeClr val="tx1"/>
          </a:solidFill>
        </a:ln>
      </dgm:spPr>
      <dgm:t>
        <a:bodyPr/>
        <a:lstStyle/>
        <a:p>
          <a:endParaRPr lang="fr-FR" sz="1600"/>
        </a:p>
      </dgm:t>
    </dgm:pt>
    <dgm:pt modelId="{6EB05471-9D9C-4C0A-8011-CF879CCC7747}" type="sibTrans" cxnId="{18B082F2-E0FE-43E4-A001-4BBA0299EBB8}">
      <dgm:prSet/>
      <dgm:spPr/>
      <dgm:t>
        <a:bodyPr/>
        <a:lstStyle/>
        <a:p>
          <a:endParaRPr lang="fr-FR" sz="1600"/>
        </a:p>
      </dgm:t>
    </dgm:pt>
    <dgm:pt modelId="{75FC4A5D-854C-4E19-93D1-16C9C8AB10CB}">
      <dgm:prSet phldrT="[Texte]" custT="1"/>
      <dgm:spPr>
        <a:ln>
          <a:solidFill>
            <a:schemeClr val="tx1"/>
          </a:solidFill>
        </a:ln>
      </dgm:spPr>
      <dgm:t>
        <a:bodyPr/>
        <a:lstStyle/>
        <a:p>
          <a:pPr rtl="1"/>
          <a:r>
            <a:rPr lang="fr-FR" sz="2800" b="1" dirty="0">
              <a:latin typeface="Times" panose="02020603050405020304" pitchFamily="18" charset="0"/>
            </a:rPr>
            <a:t>Partenariats institutionnels</a:t>
          </a:r>
        </a:p>
        <a:p>
          <a:pPr rtl="1"/>
          <a:r>
            <a:rPr lang="fr-FR" sz="2800" b="1" dirty="0">
              <a:latin typeface="Times" panose="02020603050405020304" pitchFamily="18" charset="0"/>
            </a:rPr>
            <a:t>SEM  CONVENTION </a:t>
          </a:r>
        </a:p>
      </dgm:t>
    </dgm:pt>
    <dgm:pt modelId="{1A9AC952-7881-4CC7-B53D-051891E0979F}" type="parTrans" cxnId="{9994BCD8-FF7B-48A4-9A61-67ED235CE89A}">
      <dgm:prSet/>
      <dgm:spPr>
        <a:ln>
          <a:solidFill>
            <a:schemeClr val="tx1"/>
          </a:solidFill>
        </a:ln>
      </dgm:spPr>
      <dgm:t>
        <a:bodyPr/>
        <a:lstStyle/>
        <a:p>
          <a:endParaRPr lang="fr-FR" sz="1600"/>
        </a:p>
      </dgm:t>
    </dgm:pt>
    <dgm:pt modelId="{B650EF23-1CAB-425D-9DAF-DA9C4DB3203D}" type="sibTrans" cxnId="{9994BCD8-FF7B-48A4-9A61-67ED235CE89A}">
      <dgm:prSet/>
      <dgm:spPr/>
      <dgm:t>
        <a:bodyPr/>
        <a:lstStyle/>
        <a:p>
          <a:endParaRPr lang="fr-FR" sz="1600"/>
        </a:p>
      </dgm:t>
    </dgm:pt>
    <dgm:pt modelId="{0A3C8532-B5A5-4FDB-9D57-6B8788AE9747}" type="pres">
      <dgm:prSet presAssocID="{03774983-807D-4FE7-B299-86F439E341B5}" presName="hierChild1" presStyleCnt="0">
        <dgm:presLayoutVars>
          <dgm:chPref val="1"/>
          <dgm:dir val="rev"/>
          <dgm:animOne val="branch"/>
          <dgm:animLvl val="lvl"/>
          <dgm:resizeHandles/>
        </dgm:presLayoutVars>
      </dgm:prSet>
      <dgm:spPr/>
      <dgm:t>
        <a:bodyPr/>
        <a:lstStyle/>
        <a:p>
          <a:endParaRPr lang="fr-FR"/>
        </a:p>
      </dgm:t>
    </dgm:pt>
    <dgm:pt modelId="{08BC5E26-58CE-4794-96BE-8F5E9F618964}" type="pres">
      <dgm:prSet presAssocID="{F816C41C-DE7B-4E54-895C-3A1519941C7C}" presName="hierRoot1" presStyleCnt="0"/>
      <dgm:spPr/>
    </dgm:pt>
    <dgm:pt modelId="{99D6A709-A7E8-47F2-A9EC-46FC15587AC4}" type="pres">
      <dgm:prSet presAssocID="{F816C41C-DE7B-4E54-895C-3A1519941C7C}" presName="composite" presStyleCnt="0"/>
      <dgm:spPr/>
    </dgm:pt>
    <dgm:pt modelId="{5FE9EAB1-4B70-44B6-A163-CBB52FC9B25A}" type="pres">
      <dgm:prSet presAssocID="{F816C41C-DE7B-4E54-895C-3A1519941C7C}" presName="background" presStyleLbl="node0" presStyleIdx="0" presStyleCnt="1"/>
      <dgm:spPr>
        <a:solidFill>
          <a:schemeClr val="accent2">
            <a:lumMod val="75000"/>
          </a:schemeClr>
        </a:solidFill>
      </dgm:spPr>
    </dgm:pt>
    <dgm:pt modelId="{7A001DE6-D1CA-4CDA-8DF1-94AAECC3CC49}" type="pres">
      <dgm:prSet presAssocID="{F816C41C-DE7B-4E54-895C-3A1519941C7C}" presName="text" presStyleLbl="fgAcc0" presStyleIdx="0" presStyleCnt="1" custScaleX="188339" custLinFactNeighborX="1818" custLinFactNeighborY="-4">
        <dgm:presLayoutVars>
          <dgm:chPref val="3"/>
        </dgm:presLayoutVars>
      </dgm:prSet>
      <dgm:spPr/>
      <dgm:t>
        <a:bodyPr/>
        <a:lstStyle/>
        <a:p>
          <a:endParaRPr lang="fr-FR"/>
        </a:p>
      </dgm:t>
    </dgm:pt>
    <dgm:pt modelId="{27F33437-AAE4-4825-BD31-EEF2A63EA20E}" type="pres">
      <dgm:prSet presAssocID="{F816C41C-DE7B-4E54-895C-3A1519941C7C}" presName="hierChild2" presStyleCnt="0"/>
      <dgm:spPr/>
    </dgm:pt>
    <dgm:pt modelId="{3DF8F636-E630-48A3-A09B-2C3F97179738}" type="pres">
      <dgm:prSet presAssocID="{42B30077-877E-4537-9F8B-4E9E28BA1CA2}" presName="Name10" presStyleLbl="parChTrans1D2" presStyleIdx="0" presStyleCnt="2"/>
      <dgm:spPr/>
      <dgm:t>
        <a:bodyPr/>
        <a:lstStyle/>
        <a:p>
          <a:endParaRPr lang="fr-FR"/>
        </a:p>
      </dgm:t>
    </dgm:pt>
    <dgm:pt modelId="{C262D324-4B1A-47CF-A1D1-2672323DEFF5}" type="pres">
      <dgm:prSet presAssocID="{2E90CD20-2DC8-49F5-B636-61C8CB5D6F4C}" presName="hierRoot2" presStyleCnt="0"/>
      <dgm:spPr/>
    </dgm:pt>
    <dgm:pt modelId="{8B9961A2-F569-464F-8128-39B67DBE953B}" type="pres">
      <dgm:prSet presAssocID="{2E90CD20-2DC8-49F5-B636-61C8CB5D6F4C}" presName="composite2" presStyleCnt="0"/>
      <dgm:spPr/>
    </dgm:pt>
    <dgm:pt modelId="{4F0D7DD8-2BFA-4065-A6FE-0CEC27E9E488}" type="pres">
      <dgm:prSet presAssocID="{2E90CD20-2DC8-49F5-B636-61C8CB5D6F4C}" presName="background2" presStyleLbl="node2" presStyleIdx="0" presStyleCnt="2"/>
      <dgm:spPr>
        <a:solidFill>
          <a:schemeClr val="accent2">
            <a:lumMod val="75000"/>
          </a:schemeClr>
        </a:solidFill>
      </dgm:spPr>
    </dgm:pt>
    <dgm:pt modelId="{3030B1A0-B556-485F-87AB-8958A3607D99}" type="pres">
      <dgm:prSet presAssocID="{2E90CD20-2DC8-49F5-B636-61C8CB5D6F4C}" presName="text2" presStyleLbl="fgAcc2" presStyleIdx="0" presStyleCnt="2" custLinFactNeighborX="13219" custLinFactNeighborY="8685">
        <dgm:presLayoutVars>
          <dgm:chPref val="3"/>
        </dgm:presLayoutVars>
      </dgm:prSet>
      <dgm:spPr/>
      <dgm:t>
        <a:bodyPr/>
        <a:lstStyle/>
        <a:p>
          <a:endParaRPr lang="fr-FR"/>
        </a:p>
      </dgm:t>
    </dgm:pt>
    <dgm:pt modelId="{070A50B7-7F53-47A3-99A6-16B2823853E0}" type="pres">
      <dgm:prSet presAssocID="{2E90CD20-2DC8-49F5-B636-61C8CB5D6F4C}" presName="hierChild3" presStyleCnt="0"/>
      <dgm:spPr/>
    </dgm:pt>
    <dgm:pt modelId="{EFFA347E-04A4-4D8E-9444-4F22D7E89324}" type="pres">
      <dgm:prSet presAssocID="{1A9AC952-7881-4CC7-B53D-051891E0979F}" presName="Name10" presStyleLbl="parChTrans1D2" presStyleIdx="1" presStyleCnt="2"/>
      <dgm:spPr/>
      <dgm:t>
        <a:bodyPr/>
        <a:lstStyle/>
        <a:p>
          <a:endParaRPr lang="fr-FR"/>
        </a:p>
      </dgm:t>
    </dgm:pt>
    <dgm:pt modelId="{44EBDA2D-224C-4D89-A622-F4ED1B899A57}" type="pres">
      <dgm:prSet presAssocID="{75FC4A5D-854C-4E19-93D1-16C9C8AB10CB}" presName="hierRoot2" presStyleCnt="0"/>
      <dgm:spPr/>
    </dgm:pt>
    <dgm:pt modelId="{5040E36B-1E7B-4A5A-8DCF-67CF71880B39}" type="pres">
      <dgm:prSet presAssocID="{75FC4A5D-854C-4E19-93D1-16C9C8AB10CB}" presName="composite2" presStyleCnt="0"/>
      <dgm:spPr/>
    </dgm:pt>
    <dgm:pt modelId="{E1BCD123-13C4-4732-A747-FB814DFD31A0}" type="pres">
      <dgm:prSet presAssocID="{75FC4A5D-854C-4E19-93D1-16C9C8AB10CB}" presName="background2" presStyleLbl="node2" presStyleIdx="1" presStyleCnt="2"/>
      <dgm:spPr>
        <a:solidFill>
          <a:schemeClr val="accent2">
            <a:lumMod val="75000"/>
          </a:schemeClr>
        </a:solidFill>
      </dgm:spPr>
    </dgm:pt>
    <dgm:pt modelId="{30046DC0-C7C6-48FF-B4CA-FC44526C0FE1}" type="pres">
      <dgm:prSet presAssocID="{75FC4A5D-854C-4E19-93D1-16C9C8AB10CB}" presName="text2" presStyleLbl="fgAcc2" presStyleIdx="1" presStyleCnt="2" custScaleX="115435" custLinFactNeighborX="-53879" custLinFactNeighborY="4627">
        <dgm:presLayoutVars>
          <dgm:chPref val="3"/>
        </dgm:presLayoutVars>
      </dgm:prSet>
      <dgm:spPr/>
      <dgm:t>
        <a:bodyPr/>
        <a:lstStyle/>
        <a:p>
          <a:endParaRPr lang="fr-FR"/>
        </a:p>
      </dgm:t>
    </dgm:pt>
    <dgm:pt modelId="{11369302-AC76-47DD-841E-8D7A21B6E156}" type="pres">
      <dgm:prSet presAssocID="{75FC4A5D-854C-4E19-93D1-16C9C8AB10CB}" presName="hierChild3" presStyleCnt="0"/>
      <dgm:spPr/>
    </dgm:pt>
  </dgm:ptLst>
  <dgm:cxnLst>
    <dgm:cxn modelId="{FCAF10EB-A8E1-4733-BEE3-C82C64F999F9}" type="presOf" srcId="{42B30077-877E-4537-9F8B-4E9E28BA1CA2}" destId="{3DF8F636-E630-48A3-A09B-2C3F97179738}" srcOrd="0" destOrd="0" presId="urn:microsoft.com/office/officeart/2005/8/layout/hierarchy1"/>
    <dgm:cxn modelId="{BD1B200C-76FF-43C8-9D25-2C874380AE88}" type="presOf" srcId="{1A9AC952-7881-4CC7-B53D-051891E0979F}" destId="{EFFA347E-04A4-4D8E-9444-4F22D7E89324}" srcOrd="0" destOrd="0" presId="urn:microsoft.com/office/officeart/2005/8/layout/hierarchy1"/>
    <dgm:cxn modelId="{0E66EFC1-4DAE-4A3A-9EF9-4FDF9B0F710A}" type="presOf" srcId="{F816C41C-DE7B-4E54-895C-3A1519941C7C}" destId="{7A001DE6-D1CA-4CDA-8DF1-94AAECC3CC49}" srcOrd="0" destOrd="0" presId="urn:microsoft.com/office/officeart/2005/8/layout/hierarchy1"/>
    <dgm:cxn modelId="{205C317F-0EE9-4CAB-9DB7-2467AFFAD6FF}" type="presOf" srcId="{75FC4A5D-854C-4E19-93D1-16C9C8AB10CB}" destId="{30046DC0-C7C6-48FF-B4CA-FC44526C0FE1}" srcOrd="0" destOrd="0" presId="urn:microsoft.com/office/officeart/2005/8/layout/hierarchy1"/>
    <dgm:cxn modelId="{18B082F2-E0FE-43E4-A001-4BBA0299EBB8}" srcId="{F816C41C-DE7B-4E54-895C-3A1519941C7C}" destId="{2E90CD20-2DC8-49F5-B636-61C8CB5D6F4C}" srcOrd="0" destOrd="0" parTransId="{42B30077-877E-4537-9F8B-4E9E28BA1CA2}" sibTransId="{6EB05471-9D9C-4C0A-8011-CF879CCC7747}"/>
    <dgm:cxn modelId="{9994BCD8-FF7B-48A4-9A61-67ED235CE89A}" srcId="{F816C41C-DE7B-4E54-895C-3A1519941C7C}" destId="{75FC4A5D-854C-4E19-93D1-16C9C8AB10CB}" srcOrd="1" destOrd="0" parTransId="{1A9AC952-7881-4CC7-B53D-051891E0979F}" sibTransId="{B650EF23-1CAB-425D-9DAF-DA9C4DB3203D}"/>
    <dgm:cxn modelId="{76C93F78-F0F4-4861-BC99-2C2D30417D9D}" type="presOf" srcId="{2E90CD20-2DC8-49F5-B636-61C8CB5D6F4C}" destId="{3030B1A0-B556-485F-87AB-8958A3607D99}" srcOrd="0" destOrd="0" presId="urn:microsoft.com/office/officeart/2005/8/layout/hierarchy1"/>
    <dgm:cxn modelId="{A2A24B8C-7332-4C79-92DC-2E5DD62F0524}" type="presOf" srcId="{03774983-807D-4FE7-B299-86F439E341B5}" destId="{0A3C8532-B5A5-4FDB-9D57-6B8788AE9747}" srcOrd="0" destOrd="0" presId="urn:microsoft.com/office/officeart/2005/8/layout/hierarchy1"/>
    <dgm:cxn modelId="{058B1882-2ACF-45C6-8586-503AC302651B}" srcId="{03774983-807D-4FE7-B299-86F439E341B5}" destId="{F816C41C-DE7B-4E54-895C-3A1519941C7C}" srcOrd="0" destOrd="0" parTransId="{A38B11F2-5810-4012-A79E-993DE65A866C}" sibTransId="{6B6A12C5-A615-4B7E-9E2C-FE54C2E32787}"/>
    <dgm:cxn modelId="{5CE6E21E-D944-4322-900C-EBB8623242A2}" type="presParOf" srcId="{0A3C8532-B5A5-4FDB-9D57-6B8788AE9747}" destId="{08BC5E26-58CE-4794-96BE-8F5E9F618964}" srcOrd="0" destOrd="0" presId="urn:microsoft.com/office/officeart/2005/8/layout/hierarchy1"/>
    <dgm:cxn modelId="{CD169551-F1C3-44FF-BC8D-34B9DFBD7DFE}" type="presParOf" srcId="{08BC5E26-58CE-4794-96BE-8F5E9F618964}" destId="{99D6A709-A7E8-47F2-A9EC-46FC15587AC4}" srcOrd="0" destOrd="0" presId="urn:microsoft.com/office/officeart/2005/8/layout/hierarchy1"/>
    <dgm:cxn modelId="{021980AB-4AE6-4ACB-8085-43DAF7546CA2}" type="presParOf" srcId="{99D6A709-A7E8-47F2-A9EC-46FC15587AC4}" destId="{5FE9EAB1-4B70-44B6-A163-CBB52FC9B25A}" srcOrd="0" destOrd="0" presId="urn:microsoft.com/office/officeart/2005/8/layout/hierarchy1"/>
    <dgm:cxn modelId="{FE4F8774-5102-47ED-B0B4-603DDD6AAF86}" type="presParOf" srcId="{99D6A709-A7E8-47F2-A9EC-46FC15587AC4}" destId="{7A001DE6-D1CA-4CDA-8DF1-94AAECC3CC49}" srcOrd="1" destOrd="0" presId="urn:microsoft.com/office/officeart/2005/8/layout/hierarchy1"/>
    <dgm:cxn modelId="{A117C4DB-136F-4C84-8A9D-1184930F5A17}" type="presParOf" srcId="{08BC5E26-58CE-4794-96BE-8F5E9F618964}" destId="{27F33437-AAE4-4825-BD31-EEF2A63EA20E}" srcOrd="1" destOrd="0" presId="urn:microsoft.com/office/officeart/2005/8/layout/hierarchy1"/>
    <dgm:cxn modelId="{ABD4D7EA-8171-4452-BF25-DC03C4F300AA}" type="presParOf" srcId="{27F33437-AAE4-4825-BD31-EEF2A63EA20E}" destId="{3DF8F636-E630-48A3-A09B-2C3F97179738}" srcOrd="0" destOrd="0" presId="urn:microsoft.com/office/officeart/2005/8/layout/hierarchy1"/>
    <dgm:cxn modelId="{B6ED8D0D-AEDB-4CE7-89C1-91FF98AA78FB}" type="presParOf" srcId="{27F33437-AAE4-4825-BD31-EEF2A63EA20E}" destId="{C262D324-4B1A-47CF-A1D1-2672323DEFF5}" srcOrd="1" destOrd="0" presId="urn:microsoft.com/office/officeart/2005/8/layout/hierarchy1"/>
    <dgm:cxn modelId="{2D56D7CB-B0E4-4DEF-BF2F-EEAD54411A16}" type="presParOf" srcId="{C262D324-4B1A-47CF-A1D1-2672323DEFF5}" destId="{8B9961A2-F569-464F-8128-39B67DBE953B}" srcOrd="0" destOrd="0" presId="urn:microsoft.com/office/officeart/2005/8/layout/hierarchy1"/>
    <dgm:cxn modelId="{9AB1DD74-A578-4356-8C8D-96D170E185CD}" type="presParOf" srcId="{8B9961A2-F569-464F-8128-39B67DBE953B}" destId="{4F0D7DD8-2BFA-4065-A6FE-0CEC27E9E488}" srcOrd="0" destOrd="0" presId="urn:microsoft.com/office/officeart/2005/8/layout/hierarchy1"/>
    <dgm:cxn modelId="{337ED76A-8D70-4EFE-9571-C744CC3DD8D2}" type="presParOf" srcId="{8B9961A2-F569-464F-8128-39B67DBE953B}" destId="{3030B1A0-B556-485F-87AB-8958A3607D99}" srcOrd="1" destOrd="0" presId="urn:microsoft.com/office/officeart/2005/8/layout/hierarchy1"/>
    <dgm:cxn modelId="{FEE0A9D1-1E26-461F-B1E9-533018152C79}" type="presParOf" srcId="{C262D324-4B1A-47CF-A1D1-2672323DEFF5}" destId="{070A50B7-7F53-47A3-99A6-16B2823853E0}" srcOrd="1" destOrd="0" presId="urn:microsoft.com/office/officeart/2005/8/layout/hierarchy1"/>
    <dgm:cxn modelId="{85853A10-BDDC-4E99-BCA4-6C00C56EB1B5}" type="presParOf" srcId="{27F33437-AAE4-4825-BD31-EEF2A63EA20E}" destId="{EFFA347E-04A4-4D8E-9444-4F22D7E89324}" srcOrd="2" destOrd="0" presId="urn:microsoft.com/office/officeart/2005/8/layout/hierarchy1"/>
    <dgm:cxn modelId="{03EB1456-75CB-4051-B38F-4CCCBEA30AF6}" type="presParOf" srcId="{27F33437-AAE4-4825-BD31-EEF2A63EA20E}" destId="{44EBDA2D-224C-4D89-A622-F4ED1B899A57}" srcOrd="3" destOrd="0" presId="urn:microsoft.com/office/officeart/2005/8/layout/hierarchy1"/>
    <dgm:cxn modelId="{CD374A84-9FD1-45F2-B3FB-7FCFE839480D}" type="presParOf" srcId="{44EBDA2D-224C-4D89-A622-F4ED1B899A57}" destId="{5040E36B-1E7B-4A5A-8DCF-67CF71880B39}" srcOrd="0" destOrd="0" presId="urn:microsoft.com/office/officeart/2005/8/layout/hierarchy1"/>
    <dgm:cxn modelId="{36E318E0-7B73-4614-914A-5519ACA6D38B}" type="presParOf" srcId="{5040E36B-1E7B-4A5A-8DCF-67CF71880B39}" destId="{E1BCD123-13C4-4732-A747-FB814DFD31A0}" srcOrd="0" destOrd="0" presId="urn:microsoft.com/office/officeart/2005/8/layout/hierarchy1"/>
    <dgm:cxn modelId="{382235EF-AE14-43CE-9DE5-0633D2E41BC3}" type="presParOf" srcId="{5040E36B-1E7B-4A5A-8DCF-67CF71880B39}" destId="{30046DC0-C7C6-48FF-B4CA-FC44526C0FE1}" srcOrd="1" destOrd="0" presId="urn:microsoft.com/office/officeart/2005/8/layout/hierarchy1"/>
    <dgm:cxn modelId="{86B1341D-16AA-47F0-999D-4CA48709053D}" type="presParOf" srcId="{44EBDA2D-224C-4D89-A622-F4ED1B899A57}" destId="{11369302-AC76-47DD-841E-8D7A21B6E156}"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2D5E9-C14C-4AE7-B695-7D3B60B2E674}">
      <dsp:nvSpPr>
        <dsp:cNvPr id="0" name=""/>
        <dsp:cNvSpPr/>
      </dsp:nvSpPr>
      <dsp:spPr>
        <a:xfrm>
          <a:off x="3303887" y="1452716"/>
          <a:ext cx="2122849" cy="1886366"/>
        </a:xfrm>
        <a:prstGeom prst="ellipse">
          <a:avLst/>
        </a:prstGeom>
        <a:solidFill>
          <a:schemeClr val="lt1">
            <a:alpha val="50000"/>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01786" tIns="22860" rIns="101786" bIns="22860" numCol="1" spcCol="1270" anchor="ctr" anchorCtr="0">
          <a:noAutofit/>
        </a:bodyPr>
        <a:lstStyle/>
        <a:p>
          <a:pPr lvl="0" algn="ctr" defTabSz="800100" rtl="1">
            <a:lnSpc>
              <a:spcPct val="90000"/>
            </a:lnSpc>
            <a:spcBef>
              <a:spcPct val="0"/>
            </a:spcBef>
            <a:spcAft>
              <a:spcPct val="35000"/>
            </a:spcAft>
          </a:pPr>
          <a:r>
            <a:rPr lang="fr-FR" sz="180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gestion des services publics. </a:t>
          </a:r>
          <a:endParaRPr lang="fr-FR" sz="1800" b="0" kern="1200" dirty="0">
            <a:cs typeface="Andalus" panose="02010000000000000000" pitchFamily="2" charset="-78"/>
          </a:endParaRPr>
        </a:p>
      </dsp:txBody>
      <dsp:txXfrm>
        <a:off x="3614771" y="1728968"/>
        <a:ext cx="1501081" cy="1333862"/>
      </dsp:txXfrm>
    </dsp:sp>
    <dsp:sp modelId="{DF8D1034-0C14-4542-8595-9D342608C81A}">
      <dsp:nvSpPr>
        <dsp:cNvPr id="0" name=""/>
        <dsp:cNvSpPr/>
      </dsp:nvSpPr>
      <dsp:spPr>
        <a:xfrm>
          <a:off x="1574050" y="1565288"/>
          <a:ext cx="2097528" cy="1764204"/>
        </a:xfrm>
        <a:prstGeom prst="ellipse">
          <a:avLst/>
        </a:prstGeom>
        <a:solidFill>
          <a:schemeClr val="lt1">
            <a:alpha val="50000"/>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01786" tIns="25400" rIns="101786" bIns="25400" numCol="1" spcCol="1270" anchor="ctr" anchorCtr="0">
          <a:noAutofit/>
        </a:bodyPr>
        <a:lstStyle/>
        <a:p>
          <a:pPr lvl="0" algn="ctr" defTabSz="889000" rtl="1">
            <a:lnSpc>
              <a:spcPct val="90000"/>
            </a:lnSpc>
            <a:spcBef>
              <a:spcPct val="0"/>
            </a:spcBef>
            <a:spcAft>
              <a:spcPct val="35000"/>
            </a:spcAft>
          </a:pPr>
          <a:r>
            <a:rPr lang="fr-FR" sz="2000" kern="1200" dirty="0">
              <a:solidFill>
                <a:schemeClr val="tx1"/>
              </a:solidFill>
              <a:latin typeface="Times New Roman" panose="02020603050405020304" pitchFamily="18" charset="0"/>
              <a:cs typeface="Times New Roman" panose="02020603050405020304" pitchFamily="18" charset="0"/>
            </a:rPr>
            <a:t>ut</a:t>
          </a:r>
          <a:r>
            <a:rPr lang="fr-FR" sz="1800" kern="1200" dirty="0">
              <a:solidFill>
                <a:schemeClr val="tx1"/>
              </a:solidFill>
              <a:latin typeface="Times New Roman" panose="02020603050405020304" pitchFamily="18" charset="0"/>
              <a:cs typeface="Times New Roman" panose="02020603050405020304" pitchFamily="18" charset="0"/>
            </a:rPr>
            <a:t>ilisation ou exploitation des domaines de matériaux ou équipements</a:t>
          </a:r>
          <a:endParaRPr lang="fr-FR" sz="1800" b="0" kern="1200" dirty="0">
            <a:cs typeface="Andalus" panose="02010000000000000000" pitchFamily="2" charset="-78"/>
          </a:endParaRPr>
        </a:p>
      </dsp:txBody>
      <dsp:txXfrm>
        <a:off x="1881226" y="1823650"/>
        <a:ext cx="1483176" cy="1247480"/>
      </dsp:txXfrm>
    </dsp:sp>
    <dsp:sp modelId="{988E5E37-0DA0-46E6-B37B-3503B13B5B70}">
      <dsp:nvSpPr>
        <dsp:cNvPr id="0" name=""/>
        <dsp:cNvSpPr/>
      </dsp:nvSpPr>
      <dsp:spPr>
        <a:xfrm>
          <a:off x="1451" y="1682670"/>
          <a:ext cx="1941741" cy="1544127"/>
        </a:xfrm>
        <a:prstGeom prst="ellipse">
          <a:avLst/>
        </a:prstGeom>
        <a:solidFill>
          <a:schemeClr val="lt1">
            <a:alpha val="50000"/>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01786" tIns="22860" rIns="101786" bIns="22860" numCol="1" spcCol="1270" anchor="ctr" anchorCtr="0">
          <a:noAutofit/>
        </a:bodyPr>
        <a:lstStyle/>
        <a:p>
          <a:pPr lvl="0" algn="ctr" defTabSz="800100" rtl="1">
            <a:lnSpc>
              <a:spcPct val="90000"/>
            </a:lnSpc>
            <a:spcBef>
              <a:spcPct val="0"/>
            </a:spcBef>
            <a:spcAft>
              <a:spcPct val="35000"/>
            </a:spcAft>
          </a:pPr>
          <a:r>
            <a:rPr lang="fr-FR" sz="1800" kern="1200" dirty="0">
              <a:solidFill>
                <a:srgbClr val="C00000"/>
              </a:solidFill>
              <a:latin typeface="Times New Roman" panose="02020603050405020304" pitchFamily="18" charset="0"/>
              <a:ea typeface="+mn-ea"/>
              <a:cs typeface="Times New Roman" panose="02020603050405020304" pitchFamily="18" charset="0"/>
            </a:rPr>
            <a:t>recouvrement des droits revenant à la collectivité locale</a:t>
          </a:r>
        </a:p>
      </dsp:txBody>
      <dsp:txXfrm>
        <a:off x="285812" y="1908802"/>
        <a:ext cx="1373019" cy="10918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B9178-CB29-442D-BDF9-EC65B047175E}">
      <dsp:nvSpPr>
        <dsp:cNvPr id="0" name=""/>
        <dsp:cNvSpPr/>
      </dsp:nvSpPr>
      <dsp:spPr>
        <a:xfrm>
          <a:off x="-8614764" y="-1316039"/>
          <a:ext cx="10252080" cy="10252080"/>
        </a:xfrm>
        <a:prstGeom prst="blockArc">
          <a:avLst>
            <a:gd name="adj1" fmla="val 18900000"/>
            <a:gd name="adj2" fmla="val 2700000"/>
            <a:gd name="adj3" fmla="val 211"/>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4CF79B-5C41-41BE-ABE3-8C96D29FFC53}">
      <dsp:nvSpPr>
        <dsp:cNvPr id="0" name=""/>
        <dsp:cNvSpPr/>
      </dsp:nvSpPr>
      <dsp:spPr>
        <a:xfrm>
          <a:off x="609981" y="401269"/>
          <a:ext cx="17112233" cy="802233"/>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6773" tIns="60960" rIns="60960" bIns="60960" numCol="1" spcCol="1270" anchor="ctr" anchorCtr="0">
          <a:noAutofit/>
        </a:bodyPr>
        <a:lstStyle/>
        <a:p>
          <a:pPr lvl="0" algn="l" defTabSz="1066800">
            <a:lnSpc>
              <a:spcPct val="90000"/>
            </a:lnSpc>
            <a:spcBef>
              <a:spcPct val="0"/>
            </a:spcBef>
            <a:spcAft>
              <a:spcPct val="35000"/>
            </a:spcAft>
          </a:pPr>
          <a:r>
            <a:rPr lang="fr-FR" sz="2400" b="1" kern="1200" dirty="0"/>
            <a:t>L’IGPPP</a:t>
          </a:r>
          <a:endParaRPr lang="fr-TN" sz="2400" b="1" kern="1200" dirty="0"/>
        </a:p>
      </dsp:txBody>
      <dsp:txXfrm>
        <a:off x="609981" y="401269"/>
        <a:ext cx="17112233" cy="802233"/>
      </dsp:txXfrm>
    </dsp:sp>
    <dsp:sp modelId="{95071928-3B05-41A0-AAC5-24D5D9FE1CDA}">
      <dsp:nvSpPr>
        <dsp:cNvPr id="0" name=""/>
        <dsp:cNvSpPr/>
      </dsp:nvSpPr>
      <dsp:spPr>
        <a:xfrm>
          <a:off x="108585" y="300990"/>
          <a:ext cx="1002791" cy="100279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8EB0C2-87CD-4484-90D7-5D92ACF40DA9}">
      <dsp:nvSpPr>
        <dsp:cNvPr id="0" name=""/>
        <dsp:cNvSpPr/>
      </dsp:nvSpPr>
      <dsp:spPr>
        <a:xfrm>
          <a:off x="1269873" y="1604467"/>
          <a:ext cx="16452341" cy="802233"/>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6773" tIns="60960" rIns="60960" bIns="60960" numCol="1" spcCol="1270" anchor="ctr" anchorCtr="0">
          <a:noAutofit/>
        </a:bodyPr>
        <a:lstStyle/>
        <a:p>
          <a:pPr lvl="0" algn="l" defTabSz="1066800">
            <a:lnSpc>
              <a:spcPct val="90000"/>
            </a:lnSpc>
            <a:spcBef>
              <a:spcPct val="0"/>
            </a:spcBef>
            <a:spcAft>
              <a:spcPct val="35000"/>
            </a:spcAft>
          </a:pPr>
          <a:r>
            <a:rPr lang="fr-FR" sz="2400" b="1" kern="1200"/>
            <a:t>Le Conseil Stratégique des PPP « CSPPP »</a:t>
          </a:r>
          <a:endParaRPr lang="fr-TN" sz="2400" b="1" kern="1200"/>
        </a:p>
      </dsp:txBody>
      <dsp:txXfrm>
        <a:off x="1269873" y="1604467"/>
        <a:ext cx="16452341" cy="802233"/>
      </dsp:txXfrm>
    </dsp:sp>
    <dsp:sp modelId="{20731394-DE78-42FA-BC62-BD60CD23037C}">
      <dsp:nvSpPr>
        <dsp:cNvPr id="0" name=""/>
        <dsp:cNvSpPr/>
      </dsp:nvSpPr>
      <dsp:spPr>
        <a:xfrm>
          <a:off x="768477" y="1504187"/>
          <a:ext cx="1002791" cy="100279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7ADB3F-B89A-4379-BE0A-B7CB7F3EDCE6}">
      <dsp:nvSpPr>
        <dsp:cNvPr id="0" name=""/>
        <dsp:cNvSpPr/>
      </dsp:nvSpPr>
      <dsp:spPr>
        <a:xfrm>
          <a:off x="1571625" y="2807665"/>
          <a:ext cx="16150589" cy="802233"/>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6773" tIns="60960" rIns="60960" bIns="60960" numCol="1" spcCol="1270" anchor="ctr" anchorCtr="0">
          <a:noAutofit/>
        </a:bodyPr>
        <a:lstStyle/>
        <a:p>
          <a:pPr lvl="0" algn="l" defTabSz="1066800">
            <a:lnSpc>
              <a:spcPct val="90000"/>
            </a:lnSpc>
            <a:spcBef>
              <a:spcPct val="0"/>
            </a:spcBef>
            <a:spcAft>
              <a:spcPct val="35000"/>
            </a:spcAft>
          </a:pPr>
          <a:r>
            <a:rPr lang="fr-FR" sz="2400" b="1" kern="1200"/>
            <a:t>La Direction Générale des PPP ministère des Finances</a:t>
          </a:r>
          <a:endParaRPr lang="fr-TN" sz="2400" b="1" kern="1200"/>
        </a:p>
      </dsp:txBody>
      <dsp:txXfrm>
        <a:off x="1571625" y="2807665"/>
        <a:ext cx="16150589" cy="802233"/>
      </dsp:txXfrm>
    </dsp:sp>
    <dsp:sp modelId="{2F692399-42BD-43B4-BFB3-9A69791C4269}">
      <dsp:nvSpPr>
        <dsp:cNvPr id="0" name=""/>
        <dsp:cNvSpPr/>
      </dsp:nvSpPr>
      <dsp:spPr>
        <a:xfrm>
          <a:off x="1070229" y="2707386"/>
          <a:ext cx="1002791" cy="100279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D17806-718C-4DEB-A93B-008CE5D49834}">
      <dsp:nvSpPr>
        <dsp:cNvPr id="0" name=""/>
        <dsp:cNvSpPr/>
      </dsp:nvSpPr>
      <dsp:spPr>
        <a:xfrm>
          <a:off x="1571625" y="4010101"/>
          <a:ext cx="16150589" cy="802233"/>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6773" tIns="60960" rIns="60960" bIns="60960" numCol="1" spcCol="1270" anchor="ctr" anchorCtr="0">
          <a:noAutofit/>
        </a:bodyPr>
        <a:lstStyle/>
        <a:p>
          <a:pPr lvl="0" algn="l" defTabSz="1066800">
            <a:lnSpc>
              <a:spcPct val="90000"/>
            </a:lnSpc>
            <a:spcBef>
              <a:spcPct val="0"/>
            </a:spcBef>
            <a:spcAft>
              <a:spcPct val="35000"/>
            </a:spcAft>
          </a:pPr>
          <a:r>
            <a:rPr lang="fr-FR" sz="2400" b="1" kern="1200"/>
            <a:t>Le Comité National d'Approbation des Projets Publics – MDCI</a:t>
          </a:r>
          <a:endParaRPr lang="fr-TN" sz="2400" b="1" kern="1200"/>
        </a:p>
      </dsp:txBody>
      <dsp:txXfrm>
        <a:off x="1571625" y="4010101"/>
        <a:ext cx="16150589" cy="802233"/>
      </dsp:txXfrm>
    </dsp:sp>
    <dsp:sp modelId="{A90CAA76-9A61-4E63-9DF1-D676D269095D}">
      <dsp:nvSpPr>
        <dsp:cNvPr id="0" name=""/>
        <dsp:cNvSpPr/>
      </dsp:nvSpPr>
      <dsp:spPr>
        <a:xfrm>
          <a:off x="1070229" y="3909822"/>
          <a:ext cx="1002791" cy="100279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6D2EDF-41D9-462E-9FA1-68413125D18F}">
      <dsp:nvSpPr>
        <dsp:cNvPr id="0" name=""/>
        <dsp:cNvSpPr/>
      </dsp:nvSpPr>
      <dsp:spPr>
        <a:xfrm>
          <a:off x="1269873" y="5213299"/>
          <a:ext cx="16452341" cy="802233"/>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6773" tIns="60960" rIns="60960" bIns="60960" numCol="1" spcCol="1270" anchor="ctr" anchorCtr="0">
          <a:noAutofit/>
        </a:bodyPr>
        <a:lstStyle/>
        <a:p>
          <a:pPr lvl="0" algn="l" defTabSz="1066800">
            <a:lnSpc>
              <a:spcPct val="90000"/>
            </a:lnSpc>
            <a:spcBef>
              <a:spcPct val="0"/>
            </a:spcBef>
            <a:spcAft>
              <a:spcPct val="35000"/>
            </a:spcAft>
          </a:pPr>
          <a:r>
            <a:rPr lang="fr-FR" sz="2400" b="1" kern="1200"/>
            <a:t>Les points focaux au niveau départemental et ENTREPRISES PUBLIQUES   et </a:t>
          </a:r>
          <a:endParaRPr lang="fr-TN" sz="2400" b="1" kern="1200"/>
        </a:p>
      </dsp:txBody>
      <dsp:txXfrm>
        <a:off x="1269873" y="5213299"/>
        <a:ext cx="16452341" cy="802233"/>
      </dsp:txXfrm>
    </dsp:sp>
    <dsp:sp modelId="{2C53342D-3E1B-447E-ABE6-60F60374B291}">
      <dsp:nvSpPr>
        <dsp:cNvPr id="0" name=""/>
        <dsp:cNvSpPr/>
      </dsp:nvSpPr>
      <dsp:spPr>
        <a:xfrm>
          <a:off x="768477" y="5113020"/>
          <a:ext cx="1002791" cy="100279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752341-6ACD-4CA1-99C3-F90AE3F6AD1E}">
      <dsp:nvSpPr>
        <dsp:cNvPr id="0" name=""/>
        <dsp:cNvSpPr/>
      </dsp:nvSpPr>
      <dsp:spPr>
        <a:xfrm>
          <a:off x="609981" y="6416497"/>
          <a:ext cx="17112233" cy="802233"/>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6773" tIns="60960" rIns="60960" bIns="60960" numCol="1" spcCol="1270" anchor="ctr" anchorCtr="0">
          <a:noAutofit/>
        </a:bodyPr>
        <a:lstStyle/>
        <a:p>
          <a:pPr lvl="0" algn="l" defTabSz="1066800">
            <a:lnSpc>
              <a:spcPct val="90000"/>
            </a:lnSpc>
            <a:spcBef>
              <a:spcPct val="0"/>
            </a:spcBef>
            <a:spcAft>
              <a:spcPct val="35000"/>
            </a:spcAft>
          </a:pPr>
          <a:r>
            <a:rPr lang="fr-FR" sz="2400" b="1" kern="1200"/>
            <a:t>…prochainement au niveau régional constitution des cellules PPP qui viendront coopérer avec les cellules d’investissement locales (projet de décret portant sur la création des cellules des PPP au niveau régional en cours d’approbation)</a:t>
          </a:r>
          <a:endParaRPr lang="fr-TN" sz="2400" b="1" kern="1200"/>
        </a:p>
      </dsp:txBody>
      <dsp:txXfrm>
        <a:off x="609981" y="6416497"/>
        <a:ext cx="17112233" cy="802233"/>
      </dsp:txXfrm>
    </dsp:sp>
    <dsp:sp modelId="{4D519A48-EBB8-4858-B6C3-E72E89DC3F3B}">
      <dsp:nvSpPr>
        <dsp:cNvPr id="0" name=""/>
        <dsp:cNvSpPr/>
      </dsp:nvSpPr>
      <dsp:spPr>
        <a:xfrm>
          <a:off x="108585" y="6316218"/>
          <a:ext cx="1002791" cy="100279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A347E-04A4-4D8E-9444-4F22D7E89324}">
      <dsp:nvSpPr>
        <dsp:cNvPr id="0" name=""/>
        <dsp:cNvSpPr/>
      </dsp:nvSpPr>
      <dsp:spPr>
        <a:xfrm>
          <a:off x="4092046" y="1869014"/>
          <a:ext cx="3433277" cy="857572"/>
        </a:xfrm>
        <a:custGeom>
          <a:avLst/>
          <a:gdLst/>
          <a:ahLst/>
          <a:cxnLst/>
          <a:rect l="0" t="0" r="0" b="0"/>
          <a:pathLst>
            <a:path>
              <a:moveTo>
                <a:pt x="3433277" y="0"/>
              </a:moveTo>
              <a:lnTo>
                <a:pt x="3433277" y="585284"/>
              </a:lnTo>
              <a:lnTo>
                <a:pt x="0" y="585284"/>
              </a:lnTo>
              <a:lnTo>
                <a:pt x="0" y="85757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DF8F636-E630-48A3-A09B-2C3F97179738}">
      <dsp:nvSpPr>
        <dsp:cNvPr id="0" name=""/>
        <dsp:cNvSpPr/>
      </dsp:nvSpPr>
      <dsp:spPr>
        <a:xfrm>
          <a:off x="7525324" y="1869014"/>
          <a:ext cx="2358145" cy="857572"/>
        </a:xfrm>
        <a:custGeom>
          <a:avLst/>
          <a:gdLst/>
          <a:ahLst/>
          <a:cxnLst/>
          <a:rect l="0" t="0" r="0" b="0"/>
          <a:pathLst>
            <a:path>
              <a:moveTo>
                <a:pt x="0" y="0"/>
              </a:moveTo>
              <a:lnTo>
                <a:pt x="0" y="585284"/>
              </a:lnTo>
              <a:lnTo>
                <a:pt x="2358145" y="585284"/>
              </a:lnTo>
              <a:lnTo>
                <a:pt x="2358145" y="85757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FE9EAB1-4B70-44B6-A163-CBB52FC9B25A}">
      <dsp:nvSpPr>
        <dsp:cNvPr id="0" name=""/>
        <dsp:cNvSpPr/>
      </dsp:nvSpPr>
      <dsp:spPr>
        <a:xfrm>
          <a:off x="4757450" y="2592"/>
          <a:ext cx="5535746" cy="186642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001DE6-D1CA-4CDA-8DF1-94AAECC3CC49}">
      <dsp:nvSpPr>
        <dsp:cNvPr id="0" name=""/>
        <dsp:cNvSpPr/>
      </dsp:nvSpPr>
      <dsp:spPr>
        <a:xfrm>
          <a:off x="5084033" y="312846"/>
          <a:ext cx="5535746" cy="1866421"/>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b="1" kern="1200" dirty="0">
              <a:latin typeface="Times" panose="02020603050405020304" pitchFamily="18" charset="0"/>
            </a:rPr>
            <a:t>Les partenariats public-privé</a:t>
          </a:r>
          <a:endParaRPr lang="fr-FR" sz="3200" kern="1200" dirty="0">
            <a:latin typeface="Times" panose="02020603050405020304" pitchFamily="18" charset="0"/>
          </a:endParaRPr>
        </a:p>
      </dsp:txBody>
      <dsp:txXfrm>
        <a:off x="5138699" y="367512"/>
        <a:ext cx="5426414" cy="1757089"/>
      </dsp:txXfrm>
    </dsp:sp>
    <dsp:sp modelId="{4F0D7DD8-2BFA-4065-A6FE-0CEC27E9E488}">
      <dsp:nvSpPr>
        <dsp:cNvPr id="0" name=""/>
        <dsp:cNvSpPr/>
      </dsp:nvSpPr>
      <dsp:spPr>
        <a:xfrm>
          <a:off x="8413846" y="2726587"/>
          <a:ext cx="2939246" cy="186642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30B1A0-B556-485F-87AB-8958A3607D99}">
      <dsp:nvSpPr>
        <dsp:cNvPr id="0" name=""/>
        <dsp:cNvSpPr/>
      </dsp:nvSpPr>
      <dsp:spPr>
        <a:xfrm>
          <a:off x="8740429" y="3036840"/>
          <a:ext cx="2939246" cy="1866421"/>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r-FR" sz="3200" b="1" kern="1200" dirty="0">
              <a:latin typeface="Times" panose="02020603050405020304" pitchFamily="18" charset="0"/>
            </a:rPr>
            <a:t>Partenariats contractuels </a:t>
          </a:r>
        </a:p>
      </dsp:txBody>
      <dsp:txXfrm>
        <a:off x="8795095" y="3091506"/>
        <a:ext cx="2829914" cy="1757089"/>
      </dsp:txXfrm>
    </dsp:sp>
    <dsp:sp modelId="{E1BCD123-13C4-4732-A747-FB814DFD31A0}">
      <dsp:nvSpPr>
        <dsp:cNvPr id="0" name=""/>
        <dsp:cNvSpPr/>
      </dsp:nvSpPr>
      <dsp:spPr>
        <a:xfrm>
          <a:off x="2395586" y="2726587"/>
          <a:ext cx="3392918" cy="186642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46DC0-C7C6-48FF-B4CA-FC44526C0FE1}">
      <dsp:nvSpPr>
        <dsp:cNvPr id="0" name=""/>
        <dsp:cNvSpPr/>
      </dsp:nvSpPr>
      <dsp:spPr>
        <a:xfrm>
          <a:off x="2722169" y="3036840"/>
          <a:ext cx="3392918" cy="1866421"/>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r-FR" sz="2800" b="1" kern="1200" dirty="0">
              <a:latin typeface="Times" panose="02020603050405020304" pitchFamily="18" charset="0"/>
            </a:rPr>
            <a:t>Partenariats institutionnels</a:t>
          </a:r>
        </a:p>
        <a:p>
          <a:pPr lvl="0" algn="ctr" defTabSz="1244600" rtl="1">
            <a:lnSpc>
              <a:spcPct val="90000"/>
            </a:lnSpc>
            <a:spcBef>
              <a:spcPct val="0"/>
            </a:spcBef>
            <a:spcAft>
              <a:spcPct val="35000"/>
            </a:spcAft>
          </a:pPr>
          <a:r>
            <a:rPr lang="fr-FR" sz="2800" b="1" kern="1200" dirty="0">
              <a:latin typeface="Times" panose="02020603050405020304" pitchFamily="18" charset="0"/>
            </a:rPr>
            <a:t>SEM  CONVENTION </a:t>
          </a:r>
        </a:p>
      </dsp:txBody>
      <dsp:txXfrm>
        <a:off x="2776835" y="3091506"/>
        <a:ext cx="3283586" cy="175708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B936A-29CE-4A2C-AC52-FD689A22FBB5}" type="datetimeFigureOut">
              <a:rPr lang="fr-FR" smtClean="0"/>
              <a:t>26/01/2024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09DAD-4847-40C8-8AB2-B7879E3AD1DA}" type="slidenum">
              <a:rPr lang="fr-FR" smtClean="0"/>
              <a:t>‹N°›</a:t>
            </a:fld>
            <a:endParaRPr lang="fr-FR"/>
          </a:p>
        </p:txBody>
      </p:sp>
    </p:spTree>
    <p:extLst>
      <p:ext uri="{BB962C8B-B14F-4D97-AF65-F5344CB8AC3E}">
        <p14:creationId xmlns:p14="http://schemas.microsoft.com/office/powerpoint/2010/main" val="151642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D6542-173D-4768-A922-8FB8545CD0B5}" type="slidenum">
              <a:rPr kumimoji="0" lang="fr-FR"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111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BAD797-BF88-4EC4-92DE-50C978D0749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50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TN" dirty="0"/>
          </a:p>
        </p:txBody>
      </p:sp>
    </p:spTree>
    <p:extLst>
      <p:ext uri="{BB962C8B-B14F-4D97-AF65-F5344CB8AC3E}">
        <p14:creationId xmlns:p14="http://schemas.microsoft.com/office/powerpoint/2010/main" val="24686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Subhead: No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83AAB4-05BA-F745-AEC4-D94AEF23D5EE}"/>
              </a:ext>
            </a:extLst>
          </p:cNvPr>
          <p:cNvSpPr>
            <a:spLocks noGrp="1"/>
          </p:cNvSpPr>
          <p:nvPr>
            <p:ph type="title" hasCustomPrompt="1"/>
          </p:nvPr>
        </p:nvSpPr>
        <p:spPr bwMode="gray">
          <a:xfrm>
            <a:off x="1371601" y="857252"/>
            <a:ext cx="15487650" cy="1036864"/>
          </a:xfrm>
          <a:prstGeom prst="rect">
            <a:avLst/>
          </a:prstGeom>
        </p:spPr>
        <p:txBody>
          <a:bodyPr vert="horz" lIns="0" tIns="0" rIns="0" bIns="0" rtlCol="0" anchor="t" anchorCtr="0">
            <a:noAutofit/>
          </a:bodyPr>
          <a:lstStyle>
            <a:lvl1pPr>
              <a:defRPr sz="4800"/>
            </a:lvl1pPr>
          </a:lstStyle>
          <a:p>
            <a:r>
              <a:rPr lang="en-US" noProof="0"/>
              <a:t>Your headline goes here when you’re ready</a:t>
            </a:r>
          </a:p>
        </p:txBody>
      </p:sp>
      <p:sp>
        <p:nvSpPr>
          <p:cNvPr id="9" name="Text Placeholder 7">
            <a:extLst>
              <a:ext uri="{FF2B5EF4-FFF2-40B4-BE49-F238E27FC236}">
                <a16:creationId xmlns:a16="http://schemas.microsoft.com/office/drawing/2014/main" id="{B0A8EFBF-6B77-C94F-8440-771FCE729521}"/>
              </a:ext>
            </a:extLst>
          </p:cNvPr>
          <p:cNvSpPr>
            <a:spLocks noGrp="1"/>
          </p:cNvSpPr>
          <p:nvPr>
            <p:ph type="body" sz="quarter" idx="14" hasCustomPrompt="1"/>
          </p:nvPr>
        </p:nvSpPr>
        <p:spPr>
          <a:xfrm>
            <a:off x="1371601" y="1894114"/>
            <a:ext cx="11029950" cy="876300"/>
          </a:xfrm>
        </p:spPr>
        <p:txBody>
          <a:bodyPr>
            <a:noAutofit/>
          </a:bodyPr>
          <a:lstStyle>
            <a:lvl1pPr marL="0" marR="0" indent="0" algn="l" defTabSz="1371610" rtl="0" eaLnBrk="1" fontAlgn="auto" latinLnBrk="0" hangingPunct="1">
              <a:lnSpc>
                <a:spcPct val="120000"/>
              </a:lnSpc>
              <a:spcBef>
                <a:spcPts val="0"/>
              </a:spcBef>
              <a:spcAft>
                <a:spcPts val="0"/>
              </a:spcAft>
              <a:buClrTx/>
              <a:buSzTx/>
              <a:buFontTx/>
              <a:buNone/>
              <a:tabLst/>
              <a:defRPr sz="1650"/>
            </a:lvl1pPr>
          </a:lstStyle>
          <a:p>
            <a:pPr lvl="0"/>
            <a:r>
              <a:rPr lang="en-US"/>
              <a:t>2 lines running intro text. Morbi </a:t>
            </a:r>
            <a:r>
              <a:rPr lang="en-US" err="1"/>
              <a:t>leo</a:t>
            </a:r>
            <a:r>
              <a:rPr lang="en-US"/>
              <a:t> </a:t>
            </a:r>
            <a:r>
              <a:rPr lang="en-US" err="1"/>
              <a:t>risus</a:t>
            </a:r>
            <a:r>
              <a:rPr lang="en-US"/>
              <a:t>, porta ac </a:t>
            </a:r>
            <a:r>
              <a:rPr lang="en-US" err="1"/>
              <a:t>consectetur</a:t>
            </a:r>
            <a:r>
              <a:rPr lang="en-US"/>
              <a:t> ac, vestibulum at eros. Donec sed </a:t>
            </a:r>
            <a:r>
              <a:rPr lang="en-US" err="1"/>
              <a:t>odio</a:t>
            </a:r>
            <a:r>
              <a:rPr lang="en-US"/>
              <a:t> dui. </a:t>
            </a:r>
            <a:r>
              <a:rPr lang="en-US" err="1"/>
              <a:t>Praesent</a:t>
            </a:r>
            <a:r>
              <a:rPr lang="en-US"/>
              <a:t> </a:t>
            </a:r>
            <a:r>
              <a:rPr lang="en-US" err="1"/>
              <a:t>commodo</a:t>
            </a:r>
            <a:r>
              <a:rPr lang="en-US"/>
              <a:t> cursus magna, vel </a:t>
            </a:r>
            <a:r>
              <a:rPr lang="en-US" err="1"/>
              <a:t>scelerisque</a:t>
            </a:r>
            <a:r>
              <a:rPr lang="en-US"/>
              <a:t> </a:t>
            </a:r>
            <a:r>
              <a:rPr lang="en-US" err="1"/>
              <a:t>nisl</a:t>
            </a:r>
            <a:r>
              <a:rPr lang="en-US"/>
              <a:t> </a:t>
            </a:r>
            <a:r>
              <a:rPr lang="en-US" err="1"/>
              <a:t>consectetur</a:t>
            </a:r>
            <a:r>
              <a:rPr lang="en-US"/>
              <a:t> et. Sed </a:t>
            </a:r>
            <a:r>
              <a:rPr lang="en-US" err="1"/>
              <a:t>posuere</a:t>
            </a:r>
            <a:r>
              <a:rPr lang="en-US"/>
              <a:t> </a:t>
            </a:r>
            <a:r>
              <a:rPr lang="en-US" err="1"/>
              <a:t>consectetur</a:t>
            </a:r>
            <a:r>
              <a:rPr lang="en-US"/>
              <a:t> </a:t>
            </a:r>
            <a:r>
              <a:rPr lang="en-US" err="1"/>
              <a:t>est</a:t>
            </a:r>
            <a:r>
              <a:rPr lang="en-US"/>
              <a:t> at </a:t>
            </a:r>
            <a:r>
              <a:rPr lang="en-US" err="1"/>
              <a:t>lobortis</a:t>
            </a:r>
            <a:r>
              <a:rPr lang="en-US"/>
              <a:t>.</a:t>
            </a:r>
          </a:p>
        </p:txBody>
      </p:sp>
    </p:spTree>
    <p:extLst>
      <p:ext uri="{BB962C8B-B14F-4D97-AF65-F5344CB8AC3E}">
        <p14:creationId xmlns:p14="http://schemas.microsoft.com/office/powerpoint/2010/main" val="143199643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ubtitle &amp; 1 column text">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45014E6F-CB63-4108-A8B1-64736CD7450A}"/>
              </a:ext>
            </a:extLst>
          </p:cNvPr>
          <p:cNvGraphicFramePr>
            <a:graphicFrameLocks noChangeAspect="1"/>
          </p:cNvGraphicFramePr>
          <p:nvPr userDrawn="1">
            <p:custDataLst>
              <p:tags r:id="rId2"/>
            </p:custDataLst>
          </p:nvPr>
        </p:nvGraphicFramePr>
        <p:xfrm>
          <a:off x="2383" y="2383"/>
          <a:ext cx="2382" cy="2382"/>
        </p:xfrm>
        <a:graphic>
          <a:graphicData uri="http://schemas.openxmlformats.org/presentationml/2006/ole">
            <mc:AlternateContent xmlns:mc="http://schemas.openxmlformats.org/markup-compatibility/2006">
              <mc:Choice xmlns:v="urn:schemas-microsoft-com:vml" Requires="v">
                <p:oleObj spid="_x0000_s1039" name="think-cell Slide" r:id="rId5" imgW="473" imgH="473" progId="TCLayout.ActiveDocument.1">
                  <p:embed/>
                </p:oleObj>
              </mc:Choice>
              <mc:Fallback>
                <p:oleObj name="think-cell Slide" r:id="rId5" imgW="473" imgH="473" progId="TCLayout.ActiveDocument.1">
                  <p:embed/>
                  <p:pic>
                    <p:nvPicPr>
                      <p:cNvPr id="3" name="Objet 2" hidden="1">
                        <a:extLst>
                          <a:ext uri="{FF2B5EF4-FFF2-40B4-BE49-F238E27FC236}">
                            <a16:creationId xmlns:a16="http://schemas.microsoft.com/office/drawing/2014/main" id="{45014E6F-CB63-4108-A8B1-64736CD7450A}"/>
                          </a:ext>
                        </a:extLst>
                      </p:cNvPr>
                      <p:cNvPicPr/>
                      <p:nvPr/>
                    </p:nvPicPr>
                    <p:blipFill>
                      <a:blip r:embed="rId6"/>
                      <a:stretch>
                        <a:fillRect/>
                      </a:stretch>
                    </p:blipFill>
                    <p:spPr>
                      <a:xfrm>
                        <a:off x="2383" y="2383"/>
                        <a:ext cx="2382" cy="2382"/>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C80345C-DE47-432C-A0EE-599C793D7B6C}"/>
              </a:ext>
            </a:extLst>
          </p:cNvPr>
          <p:cNvSpPr/>
          <p:nvPr userDrawn="1">
            <p:custDataLst>
              <p:tags r:id="rId3"/>
            </p:custDataLst>
          </p:nvPr>
        </p:nvSpPr>
        <p:spPr bwMode="gray">
          <a:xfrm>
            <a:off x="1" y="1"/>
            <a:ext cx="238126" cy="238126"/>
          </a:xfrm>
          <a:prstGeom prst="rect">
            <a:avLst/>
          </a:prstGeom>
          <a:solidFill>
            <a:schemeClr val="accent3"/>
          </a:solidFill>
          <a:ln w="19050" algn="ctr">
            <a:noFill/>
            <a:miter lim="800000"/>
            <a:headEnd/>
            <a:tailEnd/>
          </a:ln>
        </p:spPr>
        <p:txBody>
          <a:bodyPr vert="horz" wrap="none" lIns="0" tIns="0" rIns="0" bIns="0" numCol="1" spcCol="0" rtlCol="0" anchor="ctr" anchorCtr="0">
            <a:noAutofit/>
          </a:bodyPr>
          <a:lstStyle/>
          <a:p>
            <a:pPr marL="0" lvl="0" indent="0" algn="ctr">
              <a:lnSpc>
                <a:spcPct val="106000"/>
              </a:lnSpc>
              <a:buFont typeface="Wingdings 2" pitchFamily="18" charset="2"/>
              <a:buNone/>
            </a:pPr>
            <a:endParaRPr lang="fr-FR" sz="3600" b="0" i="0" baseline="0" dirty="0">
              <a:solidFill>
                <a:schemeClr val="bg1"/>
              </a:solidFill>
              <a:latin typeface="Calibri" panose="020F0502020204030204" pitchFamily="34" charset="0"/>
              <a:ea typeface="+mj-ea"/>
              <a:cs typeface="Calibri Light" panose="020F0302020204030204" pitchFamily="34" charset="0"/>
              <a:sym typeface="Calibri" panose="020F0502020204030204" pitchFamily="34" charset="0"/>
            </a:endParaRPr>
          </a:p>
        </p:txBody>
      </p:sp>
      <p:sp>
        <p:nvSpPr>
          <p:cNvPr id="9" name="Text Placeholder 8"/>
          <p:cNvSpPr>
            <a:spLocks noGrp="1"/>
          </p:cNvSpPr>
          <p:nvPr>
            <p:ph type="body" sz="quarter" idx="13" hasCustomPrompt="1"/>
          </p:nvPr>
        </p:nvSpPr>
        <p:spPr>
          <a:xfrm>
            <a:off x="752475" y="883449"/>
            <a:ext cx="16743526" cy="1135882"/>
          </a:xfrm>
          <a:prstGeom prst="rect">
            <a:avLst/>
          </a:prstGeom>
        </p:spPr>
        <p:txBody>
          <a:bodyPr lIns="0" tIns="0" rIns="0" bIns="0">
            <a:noAutofit/>
          </a:bodyPr>
          <a:lstStyle>
            <a:lvl1pPr marL="0" indent="0">
              <a:buNone/>
              <a:defRPr sz="2994" b="0" i="1">
                <a:solidFill>
                  <a:schemeClr val="bg1">
                    <a:lumMod val="50000"/>
                  </a:schemeClr>
                </a:solidFill>
              </a:defRPr>
            </a:lvl1pPr>
          </a:lstStyle>
          <a:p>
            <a:pPr lvl="0"/>
            <a:r>
              <a:rPr lang="en-US" dirty="0"/>
              <a:t>Click to add subtitle</a:t>
            </a:r>
          </a:p>
        </p:txBody>
      </p:sp>
      <p:sp>
        <p:nvSpPr>
          <p:cNvPr id="14" name="Title Placeholder 1"/>
          <p:cNvSpPr>
            <a:spLocks noGrp="1"/>
          </p:cNvSpPr>
          <p:nvPr>
            <p:ph type="title" hasCustomPrompt="1"/>
          </p:nvPr>
        </p:nvSpPr>
        <p:spPr>
          <a:xfrm>
            <a:off x="752475" y="435503"/>
            <a:ext cx="16743526" cy="553998"/>
          </a:xfrm>
          <a:prstGeom prst="rect">
            <a:avLst/>
          </a:prstGeom>
        </p:spPr>
        <p:txBody>
          <a:bodyPr vert="horz" lIns="0" tIns="0" rIns="0" bIns="0" rtlCol="0" anchor="t" anchorCtr="0">
            <a:spAutoFit/>
          </a:bodyPr>
          <a:lstStyle>
            <a:lvl1pPr>
              <a:defRPr sz="3600">
                <a:solidFill>
                  <a:schemeClr val="tx1"/>
                </a:solidFill>
              </a:defRPr>
            </a:lvl1pPr>
          </a:lstStyle>
          <a:p>
            <a:r>
              <a:rPr lang="fr-FR" noProof="0" dirty="0"/>
              <a:t>Modifiez le style du titre</a:t>
            </a:r>
            <a:endParaRPr lang="en-US" noProof="0" dirty="0"/>
          </a:p>
        </p:txBody>
      </p:sp>
      <p:sp>
        <p:nvSpPr>
          <p:cNvPr id="8" name="Text Placeholder 18"/>
          <p:cNvSpPr>
            <a:spLocks noGrp="1"/>
          </p:cNvSpPr>
          <p:nvPr>
            <p:ph idx="1"/>
          </p:nvPr>
        </p:nvSpPr>
        <p:spPr>
          <a:xfrm>
            <a:off x="752476" y="2550320"/>
            <a:ext cx="16748124" cy="7018480"/>
          </a:xfrm>
          <a:prstGeom prst="rect">
            <a:avLst/>
          </a:prstGeom>
        </p:spPr>
        <p:txBody>
          <a:bodyPr vert="horz" lIns="0" tIns="0" rIns="0" bIns="0" rtlCol="0">
            <a:normAutofit/>
          </a:bodyPr>
          <a:lstStyle>
            <a:lvl1pPr>
              <a:defRPr sz="1906"/>
            </a:lvl1pPr>
            <a:lvl2pPr>
              <a:defRPr sz="1906"/>
            </a:lvl2pPr>
            <a:lvl3pPr>
              <a:defRPr sz="1906"/>
            </a:lvl3pPr>
            <a:lvl4pPr>
              <a:defRPr sz="1906"/>
            </a:lvl4pPr>
            <a:lvl5pPr>
              <a:defRPr sz="1906"/>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1" name="Footer Placeholder 8">
            <a:extLst>
              <a:ext uri="{FF2B5EF4-FFF2-40B4-BE49-F238E27FC236}">
                <a16:creationId xmlns:a16="http://schemas.microsoft.com/office/drawing/2014/main" id="{2DCF9C5B-A919-40F2-B822-537C1D83E985}"/>
              </a:ext>
            </a:extLst>
          </p:cNvPr>
          <p:cNvSpPr>
            <a:spLocks noGrp="1"/>
          </p:cNvSpPr>
          <p:nvPr>
            <p:ph type="ftr" sz="quarter" idx="3"/>
          </p:nvPr>
        </p:nvSpPr>
        <p:spPr>
          <a:xfrm>
            <a:off x="752475" y="9716978"/>
            <a:ext cx="8032754" cy="188320"/>
          </a:xfrm>
          <a:prstGeom prst="rect">
            <a:avLst/>
          </a:prstGeom>
          <a:noFill/>
        </p:spPr>
        <p:txBody>
          <a:bodyPr wrap="square" lIns="0" tIns="0" rIns="0" bIns="0" rtlCol="0">
            <a:spAutoFit/>
          </a:bodyPr>
          <a:lstStyle>
            <a:lvl1pPr>
              <a:defRPr lang="fr-FR" sz="1224">
                <a:latin typeface="Calibri" panose="020F0502020204030204" pitchFamily="34" charset="0"/>
                <a:cs typeface="Calibri" panose="020F0502020204030204" pitchFamily="34" charset="0"/>
              </a:defRPr>
            </a:lvl1pPr>
          </a:lstStyle>
          <a:p>
            <a:r>
              <a:rPr lang="fr-FR" dirty="0"/>
              <a:t>© 2021 Deloitte Conseil Tunisie – Document Confidentiel </a:t>
            </a:r>
          </a:p>
        </p:txBody>
      </p:sp>
      <p:sp>
        <p:nvSpPr>
          <p:cNvPr id="12" name="Slide Number Placeholder 9">
            <a:extLst>
              <a:ext uri="{FF2B5EF4-FFF2-40B4-BE49-F238E27FC236}">
                <a16:creationId xmlns:a16="http://schemas.microsoft.com/office/drawing/2014/main" id="{F74D121A-9310-4C8E-81EE-EF8FC74822E8}"/>
              </a:ext>
            </a:extLst>
          </p:cNvPr>
          <p:cNvSpPr>
            <a:spLocks noGrp="1"/>
          </p:cNvSpPr>
          <p:nvPr>
            <p:ph type="sldNum" sz="quarter" idx="4"/>
          </p:nvPr>
        </p:nvSpPr>
        <p:spPr>
          <a:xfrm>
            <a:off x="17073567" y="9716978"/>
            <a:ext cx="461962" cy="188320"/>
          </a:xfrm>
          <a:prstGeom prst="rect">
            <a:avLst/>
          </a:prstGeom>
          <a:noFill/>
        </p:spPr>
        <p:txBody>
          <a:bodyPr wrap="square" lIns="0" tIns="0" rIns="0" bIns="0" rtlCol="0">
            <a:spAutoFit/>
          </a:bodyPr>
          <a:lstStyle>
            <a:lvl1pPr algn="r">
              <a:defRPr lang="fr-FR" sz="1224" smtClean="0">
                <a:latin typeface="Calibri" panose="020F0502020204030204" pitchFamily="34" charset="0"/>
                <a:cs typeface="Calibri" panose="020F0502020204030204" pitchFamily="34" charset="0"/>
              </a:defRPr>
            </a:lvl1pPr>
          </a:lstStyle>
          <a:p>
            <a:fld id="{277F0796-8F83-42F4-944E-927AA5AC5051}" type="slidenum">
              <a:rPr lang="fr-FR" smtClean="0"/>
              <a:t>‹N°›</a:t>
            </a:fld>
            <a:endParaRPr lang="fr-FR"/>
          </a:p>
        </p:txBody>
      </p:sp>
    </p:spTree>
    <p:extLst>
      <p:ext uri="{BB962C8B-B14F-4D97-AF65-F5344CB8AC3E}">
        <p14:creationId xmlns:p14="http://schemas.microsoft.com/office/powerpoint/2010/main" val="323946597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300264"/>
            <a:ext cx="18288000" cy="1163668"/>
          </a:xfrm>
          <a:prstGeom prst="rect">
            <a:avLst/>
          </a:prstGeom>
        </p:spPr>
        <p:txBody>
          <a:bodyPr vert="horz" lIns="68553" tIns="34289" rIns="68553" bIns="34289" rtlCol="0" anchor="ctr">
            <a:normAutofit/>
          </a:bodyPr>
          <a:lstStyle>
            <a:lvl1pPr algn="ctr">
              <a:defRPr sz="72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9896028"/>
            <a:ext cx="18288000" cy="3909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06" tIns="68578" rIns="137106" bIns="68578" rtlCol="0" anchor="ctr"/>
          <a:lstStyle/>
          <a:p>
            <a:pPr algn="ctr" defTabSz="1370988">
              <a:buClrTx/>
              <a:buFontTx/>
              <a:buNone/>
            </a:pPr>
            <a:endParaRPr lang="ko-KR" altLang="en-US" sz="3600" kern="1200">
              <a:solidFill>
                <a:prstClr val="white"/>
              </a:solidFill>
            </a:endParaRPr>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508072"/>
            <a:ext cx="18288000" cy="629068"/>
          </a:xfrm>
          <a:prstGeom prst="rect">
            <a:avLst/>
          </a:prstGeom>
        </p:spPr>
        <p:txBody>
          <a:bodyPr anchor="ctr"/>
          <a:lstStyle>
            <a:lvl1pPr marL="0" marR="0" indent="0" algn="ctr" defTabSz="1370988" rtl="0" eaLnBrk="1" fontAlgn="auto" latinLnBrk="1" hangingPunct="1">
              <a:lnSpc>
                <a:spcPct val="90000"/>
              </a:lnSpc>
              <a:spcBef>
                <a:spcPts val="1500"/>
              </a:spcBef>
              <a:spcAft>
                <a:spcPts val="0"/>
              </a:spcAft>
              <a:buClrTx/>
              <a:buSzTx/>
              <a:buFontTx/>
              <a:buNone/>
              <a:tabLst/>
              <a:defRPr sz="3600" b="0">
                <a:solidFill>
                  <a:schemeClr val="tx1">
                    <a:lumMod val="65000"/>
                    <a:lumOff val="35000"/>
                  </a:schemeClr>
                </a:solidFill>
              </a:defRPr>
            </a:lvl1pPr>
          </a:lstStyle>
          <a:p>
            <a:pPr marL="0" marR="0" lvl="0" indent="0" algn="ctr" defTabSz="1370988" rtl="0" eaLnBrk="1" fontAlgn="auto" latinLnBrk="1" hangingPunct="1">
              <a:lnSpc>
                <a:spcPct val="90000"/>
              </a:lnSpc>
              <a:spcBef>
                <a:spcPts val="15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131987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grpSp>
        <p:nvGrpSpPr>
          <p:cNvPr id="11" name="Google Shape;11;p2"/>
          <p:cNvGrpSpPr/>
          <p:nvPr userDrawn="1"/>
        </p:nvGrpSpPr>
        <p:grpSpPr>
          <a:xfrm>
            <a:off x="0" y="-14176"/>
            <a:ext cx="17322796" cy="10301176"/>
            <a:chOff x="0" y="-7088"/>
            <a:chExt cx="8661398" cy="5150588"/>
          </a:xfrm>
          <a:solidFill>
            <a:schemeClr val="bg1">
              <a:lumMod val="65000"/>
            </a:schemeClr>
          </a:solidFill>
        </p:grpSpPr>
        <p:sp>
          <p:nvSpPr>
            <p:cNvPr id="12" name="Google Shape;12;p2"/>
            <p:cNvSpPr/>
            <p:nvPr userDrawn="1"/>
          </p:nvSpPr>
          <p:spPr>
            <a:xfrm>
              <a:off x="0" y="0"/>
              <a:ext cx="3525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13" name="Google Shape;13;p2"/>
            <p:cNvSpPr/>
            <p:nvPr/>
          </p:nvSpPr>
          <p:spPr>
            <a:xfrm rot="10800000" flipH="1">
              <a:off x="3517898" y="-7088"/>
              <a:ext cx="5143500" cy="51435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Arvo"/>
                <a:ea typeface="Arvo"/>
                <a:cs typeface="Arvo"/>
                <a:sym typeface="Arvo"/>
              </a:endParaRPr>
            </a:p>
          </p:txBody>
        </p:sp>
      </p:grpSp>
      <p:grpSp>
        <p:nvGrpSpPr>
          <p:cNvPr id="17" name="Google Shape;17;p2"/>
          <p:cNvGrpSpPr/>
          <p:nvPr/>
        </p:nvGrpSpPr>
        <p:grpSpPr>
          <a:xfrm>
            <a:off x="7354473" y="8556698"/>
            <a:ext cx="10961658" cy="865992"/>
            <a:chOff x="5582265" y="4646738"/>
            <a:chExt cx="5480829" cy="432996"/>
          </a:xfrm>
          <a:solidFill>
            <a:schemeClr val="accent2"/>
          </a:solidFill>
        </p:grpSpPr>
        <p:sp>
          <p:nvSpPr>
            <p:cNvPr id="18" name="Google Shape;18;p2"/>
            <p:cNvSpPr/>
            <p:nvPr/>
          </p:nvSpPr>
          <p:spPr>
            <a:xfrm rot="10800000">
              <a:off x="5582265" y="4948334"/>
              <a:ext cx="394200" cy="131400"/>
            </a:xfrm>
            <a:prstGeom prst="triangle">
              <a:avLst>
                <a:gd name="adj" fmla="val 32425"/>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nvGrpSpPr>
            <p:cNvPr id="19" name="Google Shape;19;p2"/>
            <p:cNvGrpSpPr/>
            <p:nvPr/>
          </p:nvGrpSpPr>
          <p:grpSpPr>
            <a:xfrm flipH="1">
              <a:off x="5585232" y="4646738"/>
              <a:ext cx="5477861" cy="304551"/>
              <a:chOff x="-24158748" y="330075"/>
              <a:chExt cx="30568423" cy="1699506"/>
            </a:xfrm>
            <a:grpFill/>
          </p:grpSpPr>
          <p:sp>
            <p:nvSpPr>
              <p:cNvPr id="20" name="Google Shape;20;p2"/>
              <p:cNvSpPr/>
              <p:nvPr/>
            </p:nvSpPr>
            <p:spPr>
              <a:xfrm>
                <a:off x="-24158748" y="330081"/>
                <a:ext cx="28908000" cy="1699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1" name="Google Shape;21;p2"/>
              <p:cNvSpPr/>
              <p:nvPr/>
            </p:nvSpPr>
            <p:spPr>
              <a:xfrm>
                <a:off x="4710175" y="330075"/>
                <a:ext cx="1699500" cy="16995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pic>
        <p:nvPicPr>
          <p:cNvPr id="23" name="Image 22" descr="Rech-MaskPrez-IGPPP-07.png">
            <a:extLst>
              <a:ext uri="{FF2B5EF4-FFF2-40B4-BE49-F238E27FC236}">
                <a16:creationId xmlns:a16="http://schemas.microsoft.com/office/drawing/2014/main" id="{242065A1-4CE5-40D4-8384-A1927CA770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9"/>
            <a:ext cx="18288000" cy="8133658"/>
          </a:xfrm>
          <a:prstGeom prst="rect">
            <a:avLst/>
          </a:prstGeom>
        </p:spPr>
      </p:pic>
    </p:spTree>
    <p:extLst>
      <p:ext uri="{BB962C8B-B14F-4D97-AF65-F5344CB8AC3E}">
        <p14:creationId xmlns:p14="http://schemas.microsoft.com/office/powerpoint/2010/main" val="2721506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61"/>
        <p:cNvGrpSpPr/>
        <p:nvPr/>
      </p:nvGrpSpPr>
      <p:grpSpPr>
        <a:xfrm>
          <a:off x="0" y="0"/>
          <a:ext cx="0" cy="0"/>
          <a:chOff x="0" y="0"/>
          <a:chExt cx="0" cy="0"/>
        </a:xfrm>
      </p:grpSpPr>
      <p:grpSp>
        <p:nvGrpSpPr>
          <p:cNvPr id="2" name="Google Shape;62;p5"/>
          <p:cNvGrpSpPr/>
          <p:nvPr userDrawn="1"/>
        </p:nvGrpSpPr>
        <p:grpSpPr>
          <a:xfrm>
            <a:off x="-39596" y="0"/>
            <a:ext cx="11919900" cy="1543100"/>
            <a:chOff x="3" y="40"/>
            <a:chExt cx="7076852" cy="1327315"/>
          </a:xfrm>
        </p:grpSpPr>
        <p:sp>
          <p:nvSpPr>
            <p:cNvPr id="63" name="Google Shape;63;p5"/>
            <p:cNvSpPr/>
            <p:nvPr/>
          </p:nvSpPr>
          <p:spPr>
            <a:xfrm>
              <a:off x="6378784" y="4763"/>
              <a:ext cx="698071" cy="240871"/>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Arvo"/>
                <a:ea typeface="Arvo"/>
                <a:cs typeface="Arvo"/>
                <a:sym typeface="Arvo"/>
              </a:endParaRPr>
            </a:p>
          </p:txBody>
        </p:sp>
        <p:grpSp>
          <p:nvGrpSpPr>
            <p:cNvPr id="3"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Arvo"/>
                  <a:ea typeface="Arvo"/>
                  <a:cs typeface="Arvo"/>
                  <a:sym typeface="Arvo"/>
                </a:endParaRPr>
              </a:p>
            </p:txBody>
          </p:sp>
        </p:grpSp>
        <p:grpSp>
          <p:nvGrpSpPr>
            <p:cNvPr id="4" name="Google Shape;67;p5"/>
            <p:cNvGrpSpPr/>
            <p:nvPr/>
          </p:nvGrpSpPr>
          <p:grpSpPr>
            <a:xfrm rot="10800000" flipH="1">
              <a:off x="3" y="244231"/>
              <a:ext cx="7068406" cy="909543"/>
              <a:chOff x="-9092068" y="327822"/>
              <a:chExt cx="15565747" cy="2002957"/>
            </a:xfrm>
          </p:grpSpPr>
          <p:sp>
            <p:nvSpPr>
              <p:cNvPr id="68" name="Google Shape;68;p5"/>
              <p:cNvSpPr/>
              <p:nvPr/>
            </p:nvSpPr>
            <p:spPr>
              <a:xfrm>
                <a:off x="-9092068" y="327822"/>
                <a:ext cx="13866247" cy="2002953"/>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Arvo"/>
                  <a:ea typeface="Arvo"/>
                  <a:cs typeface="Arvo"/>
                  <a:sym typeface="Arvo"/>
                </a:endParaRPr>
              </a:p>
            </p:txBody>
          </p:sp>
          <p:sp>
            <p:nvSpPr>
              <p:cNvPr id="69" name="Google Shape;69;p5"/>
              <p:cNvSpPr/>
              <p:nvPr/>
            </p:nvSpPr>
            <p:spPr>
              <a:xfrm>
                <a:off x="4774179" y="327822"/>
                <a:ext cx="1699500" cy="2002957"/>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Arvo"/>
                  <a:ea typeface="Arvo"/>
                  <a:cs typeface="Arvo"/>
                  <a:sym typeface="Arvo"/>
                </a:endParaRPr>
              </a:p>
            </p:txBody>
          </p:sp>
        </p:grpSp>
      </p:grpSp>
      <p:grpSp>
        <p:nvGrpSpPr>
          <p:cNvPr id="5" name="Google Shape;70;p5"/>
          <p:cNvGrpSpPr/>
          <p:nvPr/>
        </p:nvGrpSpPr>
        <p:grpSpPr>
          <a:xfrm>
            <a:off x="15912752" y="9492672"/>
            <a:ext cx="2365672" cy="823056"/>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highlight>
                  <a:srgbClr val="FF0000"/>
                </a:highlight>
              </a:endParaRPr>
            </a:p>
          </p:txBody>
        </p:sp>
        <p:grpSp>
          <p:nvGrpSpPr>
            <p:cNvPr id="6"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4" name="Google Shape;74;p5"/>
              <p:cNvSpPr/>
              <p:nvPr/>
            </p:nvSpPr>
            <p:spPr>
              <a:xfrm>
                <a:off x="4767747" y="330075"/>
                <a:ext cx="1699500" cy="1699500"/>
              </a:xfrm>
              <a:prstGeom prst="rtTriangle">
                <a:avLst/>
              </a:pr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7"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7" name="Google Shape;77;p5"/>
              <p:cNvSpPr/>
              <p:nvPr/>
            </p:nvSpPr>
            <p:spPr>
              <a:xfrm>
                <a:off x="4749366" y="330075"/>
                <a:ext cx="1699500" cy="16995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sp>
        <p:nvSpPr>
          <p:cNvPr id="79" name="Google Shape;79;p5"/>
          <p:cNvSpPr txBox="1">
            <a:spLocks noGrp="1"/>
          </p:cNvSpPr>
          <p:nvPr>
            <p:ph type="body" idx="1"/>
          </p:nvPr>
        </p:nvSpPr>
        <p:spPr>
          <a:xfrm>
            <a:off x="1628550" y="2654700"/>
            <a:ext cx="12265200" cy="6291000"/>
          </a:xfrm>
          <a:prstGeom prst="rect">
            <a:avLst/>
          </a:prstGeom>
        </p:spPr>
        <p:txBody>
          <a:bodyPr spcFirstLastPara="1" wrap="square" lIns="91425" tIns="91425" rIns="91425" bIns="91425" anchor="ctr" anchorCtr="0"/>
          <a:lstStyle>
            <a:lvl1pPr marL="914400" lvl="0" indent="-762000">
              <a:spcBef>
                <a:spcPts val="1200"/>
              </a:spcBef>
              <a:spcAft>
                <a:spcPts val="0"/>
              </a:spcAft>
              <a:buSzPts val="2400"/>
              <a:buChar char="▰"/>
              <a:defRPr/>
            </a:lvl1pPr>
            <a:lvl2pPr marL="1828800" lvl="1" indent="-762000">
              <a:spcBef>
                <a:spcPts val="2000"/>
              </a:spcBef>
              <a:spcAft>
                <a:spcPts val="0"/>
              </a:spcAft>
              <a:buSzPts val="2400"/>
              <a:buChar char="▻"/>
              <a:defRPr/>
            </a:lvl2pPr>
            <a:lvl3pPr marL="2743200" lvl="2" indent="-762000">
              <a:spcBef>
                <a:spcPts val="2000"/>
              </a:spcBef>
              <a:spcAft>
                <a:spcPts val="0"/>
              </a:spcAft>
              <a:buSzPts val="2400"/>
              <a:buChar char="▻"/>
              <a:defRPr/>
            </a:lvl3pPr>
            <a:lvl4pPr marL="3657600" lvl="3" indent="-762000">
              <a:spcBef>
                <a:spcPts val="2000"/>
              </a:spcBef>
              <a:spcAft>
                <a:spcPts val="0"/>
              </a:spcAft>
              <a:buSzPts val="2400"/>
              <a:buChar char="▻"/>
              <a:defRPr/>
            </a:lvl4pPr>
            <a:lvl5pPr marL="4572000" lvl="4" indent="-762000">
              <a:spcBef>
                <a:spcPts val="2000"/>
              </a:spcBef>
              <a:spcAft>
                <a:spcPts val="0"/>
              </a:spcAft>
              <a:buSzPts val="2400"/>
              <a:buChar char="▻"/>
              <a:defRPr/>
            </a:lvl5pPr>
            <a:lvl6pPr marL="5486400" lvl="5" indent="-762000">
              <a:spcBef>
                <a:spcPts val="2000"/>
              </a:spcBef>
              <a:spcAft>
                <a:spcPts val="0"/>
              </a:spcAft>
              <a:buSzPts val="2400"/>
              <a:buChar char="▻"/>
              <a:defRPr/>
            </a:lvl6pPr>
            <a:lvl7pPr marL="6400800" lvl="6" indent="-762000">
              <a:spcBef>
                <a:spcPts val="2000"/>
              </a:spcBef>
              <a:spcAft>
                <a:spcPts val="0"/>
              </a:spcAft>
              <a:buSzPts val="2400"/>
              <a:buChar char="▻"/>
              <a:defRPr/>
            </a:lvl7pPr>
            <a:lvl8pPr marL="7315200" lvl="7" indent="-762000">
              <a:spcBef>
                <a:spcPts val="2000"/>
              </a:spcBef>
              <a:spcAft>
                <a:spcPts val="0"/>
              </a:spcAft>
              <a:buSzPts val="2400"/>
              <a:buChar char="▻"/>
              <a:defRPr/>
            </a:lvl8pPr>
            <a:lvl9pPr marL="8229600" lvl="8" indent="-762000">
              <a:spcBef>
                <a:spcPts val="2000"/>
              </a:spcBef>
              <a:spcAft>
                <a:spcPts val="2000"/>
              </a:spcAft>
              <a:buSzPts val="2400"/>
              <a:buChar char="▻"/>
              <a:defRPr/>
            </a:lvl9pPr>
          </a:lstStyle>
          <a:p>
            <a:endParaRPr dirty="0"/>
          </a:p>
        </p:txBody>
      </p:sp>
      <p:sp>
        <p:nvSpPr>
          <p:cNvPr id="80" name="Google Shape;80;p5"/>
          <p:cNvSpPr txBox="1">
            <a:spLocks noGrp="1"/>
          </p:cNvSpPr>
          <p:nvPr>
            <p:ph type="sldNum" idx="12"/>
          </p:nvPr>
        </p:nvSpPr>
        <p:spPr>
          <a:xfrm>
            <a:off x="15298854" y="9606268"/>
            <a:ext cx="2974800" cy="631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dirty="0"/>
          </a:p>
        </p:txBody>
      </p:sp>
    </p:spTree>
    <p:extLst>
      <p:ext uri="{BB962C8B-B14F-4D97-AF65-F5344CB8AC3E}">
        <p14:creationId xmlns:p14="http://schemas.microsoft.com/office/powerpoint/2010/main" val="4115658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371600" y="914400"/>
            <a:ext cx="15544800" cy="1714500"/>
          </a:xfrm>
        </p:spPr>
        <p:txBody>
          <a:bodyPr/>
          <a:lstStyle/>
          <a:p>
            <a:r>
              <a:rPr lang="fr-FR"/>
              <a:t>Cliquez pour modifier le style du titre</a:t>
            </a:r>
          </a:p>
        </p:txBody>
      </p:sp>
      <p:sp>
        <p:nvSpPr>
          <p:cNvPr id="3" name="Espace réservé du texte 2"/>
          <p:cNvSpPr>
            <a:spLocks noGrp="1"/>
          </p:cNvSpPr>
          <p:nvPr>
            <p:ph type="body" sz="half" idx="1"/>
          </p:nvPr>
        </p:nvSpPr>
        <p:spPr>
          <a:xfrm>
            <a:off x="1371600" y="2971800"/>
            <a:ext cx="7620000" cy="6172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9296400" y="2971800"/>
            <a:ext cx="7620000" cy="2971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9296400" y="6172200"/>
            <a:ext cx="7620000" cy="2971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e la date 9"/>
          <p:cNvSpPr>
            <a:spLocks noGrp="1"/>
          </p:cNvSpPr>
          <p:nvPr>
            <p:ph type="dt" sz="half" idx="10"/>
          </p:nvPr>
        </p:nvSpPr>
        <p:spPr>
          <a:xfrm>
            <a:off x="13455650" y="9613108"/>
            <a:ext cx="3838576" cy="547688"/>
          </a:xfrm>
          <a:prstGeom prst="rect">
            <a:avLst/>
          </a:prstGeom>
        </p:spPr>
        <p:txBody>
          <a:bodyPr/>
          <a:lstStyle>
            <a:lvl1pPr>
              <a:defRPr/>
            </a:lvl1pPr>
          </a:lstStyle>
          <a:p>
            <a:pPr>
              <a:defRPr/>
            </a:pPr>
            <a:endParaRPr lang="fr-FR"/>
          </a:p>
        </p:txBody>
      </p:sp>
      <p:sp>
        <p:nvSpPr>
          <p:cNvPr id="7" name="Espace réservé du pied de page 21"/>
          <p:cNvSpPr>
            <a:spLocks noGrp="1"/>
          </p:cNvSpPr>
          <p:nvPr>
            <p:ph type="ftr" sz="quarter" idx="11"/>
          </p:nvPr>
        </p:nvSpPr>
        <p:spPr>
          <a:xfrm>
            <a:off x="8759827" y="9613108"/>
            <a:ext cx="4702174" cy="547688"/>
          </a:xfrm>
          <a:prstGeom prst="rect">
            <a:avLst/>
          </a:prstGeom>
        </p:spPr>
        <p:txBody>
          <a:bodyPr/>
          <a:lstStyle>
            <a:lvl1pPr>
              <a:defRPr/>
            </a:lvl1pPr>
          </a:lstStyle>
          <a:p>
            <a:pPr>
              <a:defRPr/>
            </a:pPr>
            <a:endParaRPr lang="fr-FR"/>
          </a:p>
        </p:txBody>
      </p:sp>
      <p:sp>
        <p:nvSpPr>
          <p:cNvPr id="8" name="Espace réservé du numéro de diapositive 17"/>
          <p:cNvSpPr>
            <a:spLocks noGrp="1"/>
          </p:cNvSpPr>
          <p:nvPr>
            <p:ph type="sldNum" sz="quarter" idx="12"/>
          </p:nvPr>
        </p:nvSpPr>
        <p:spPr/>
        <p:txBody>
          <a:bodyPr/>
          <a:lstStyle>
            <a:lvl1pPr>
              <a:defRPr/>
            </a:lvl1pPr>
          </a:lstStyle>
          <a:p>
            <a:pPr>
              <a:defRPr/>
            </a:pPr>
            <a:fld id="{B896E7FC-8E99-48ED-A017-8601253DCEEC}" type="slidenum">
              <a:rPr lang="fr-FR"/>
              <a:pPr>
                <a:defRPr/>
              </a:pPr>
              <a:t>‹N°›</a:t>
            </a:fld>
            <a:endParaRPr lang="fr-FR"/>
          </a:p>
        </p:txBody>
      </p:sp>
    </p:spTree>
    <p:extLst>
      <p:ext uri="{BB962C8B-B14F-4D97-AF65-F5344CB8AC3E}">
        <p14:creationId xmlns:p14="http://schemas.microsoft.com/office/powerpoint/2010/main" val="2830729345"/>
      </p:ext>
    </p:extLst>
  </p:cSld>
  <p:clrMapOvr>
    <a:masterClrMapping/>
  </p:clrMapOvr>
  <p:transition spd="slow" advClick="0" advTm="1000">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09576"/>
            <a:ext cx="16459200" cy="1714500"/>
          </a:xfrm>
        </p:spPr>
        <p:txBody>
          <a:bodyPr/>
          <a:lstStyle>
            <a:lvl1pPr>
              <a:defRPr/>
            </a:lvl1pPr>
            <a:extLst/>
          </a:lstStyle>
          <a:p>
            <a:r>
              <a:rPr lang="fr-FR"/>
              <a:t>Cliquez pour modifier le style du titre</a:t>
            </a:r>
            <a:endParaRPr lang="en-US"/>
          </a:p>
        </p:txBody>
      </p:sp>
      <p:sp>
        <p:nvSpPr>
          <p:cNvPr id="3" name="Espace réservé du texte 2"/>
          <p:cNvSpPr>
            <a:spLocks noGrp="1"/>
          </p:cNvSpPr>
          <p:nvPr>
            <p:ph type="body" idx="1"/>
          </p:nvPr>
        </p:nvSpPr>
        <p:spPr>
          <a:xfrm>
            <a:off x="914400" y="8115300"/>
            <a:ext cx="8080376" cy="1143000"/>
          </a:xfrm>
          <a:solidFill>
            <a:schemeClr val="accent1"/>
          </a:solidFill>
          <a:ln w="9652">
            <a:solidFill>
              <a:schemeClr val="accent1"/>
            </a:solidFill>
            <a:miter lim="800000"/>
          </a:ln>
        </p:spPr>
        <p:txBody>
          <a:bodyPr lIns="182880" anchor="ctr"/>
          <a:lstStyle>
            <a:lvl1pPr marL="0" indent="0">
              <a:buNone/>
              <a:defRPr sz="4800" b="0">
                <a:solidFill>
                  <a:schemeClr val="bg1"/>
                </a:solidFill>
              </a:defRPr>
            </a:lvl1pPr>
            <a:lvl2pPr>
              <a:buNone/>
              <a:defRPr sz="4000" b="1"/>
            </a:lvl2pPr>
            <a:lvl3pPr>
              <a:buNone/>
              <a:defRPr sz="3600" b="1"/>
            </a:lvl3pPr>
            <a:lvl4pPr>
              <a:buNone/>
              <a:defRPr sz="3200" b="1"/>
            </a:lvl4pPr>
            <a:lvl5pPr>
              <a:buNone/>
              <a:defRPr sz="3200" b="1"/>
            </a:lvl5pPr>
            <a:extLst/>
          </a:lstStyle>
          <a:p>
            <a:pPr lvl="0"/>
            <a:r>
              <a:rPr lang="fr-FR"/>
              <a:t>Cliquez pour modifier les styles du texte du masque</a:t>
            </a:r>
          </a:p>
        </p:txBody>
      </p:sp>
      <p:sp>
        <p:nvSpPr>
          <p:cNvPr id="4" name="Espace réservé du texte 3"/>
          <p:cNvSpPr>
            <a:spLocks noGrp="1"/>
          </p:cNvSpPr>
          <p:nvPr>
            <p:ph type="body" sz="half" idx="3"/>
          </p:nvPr>
        </p:nvSpPr>
        <p:spPr>
          <a:xfrm>
            <a:off x="9290055" y="8115300"/>
            <a:ext cx="8083550" cy="1143000"/>
          </a:xfrm>
          <a:solidFill>
            <a:schemeClr val="accent1"/>
          </a:solidFill>
          <a:ln w="9652">
            <a:solidFill>
              <a:schemeClr val="accent1"/>
            </a:solidFill>
            <a:miter lim="800000"/>
          </a:ln>
        </p:spPr>
        <p:txBody>
          <a:bodyPr lIns="182880" anchor="ctr"/>
          <a:lstStyle>
            <a:lvl1pPr marL="0" indent="0">
              <a:buNone/>
              <a:defRPr sz="4800" b="0">
                <a:solidFill>
                  <a:schemeClr val="bg1"/>
                </a:solidFill>
              </a:defRPr>
            </a:lvl1pPr>
            <a:lvl2pPr>
              <a:buNone/>
              <a:defRPr sz="4000" b="1"/>
            </a:lvl2pPr>
            <a:lvl3pPr>
              <a:buNone/>
              <a:defRPr sz="3600" b="1"/>
            </a:lvl3pPr>
            <a:lvl4pPr>
              <a:buNone/>
              <a:defRPr sz="3200" b="1"/>
            </a:lvl4pPr>
            <a:lvl5pPr>
              <a:buNone/>
              <a:defRPr sz="3200" b="1"/>
            </a:lvl5pPr>
            <a:extLst/>
          </a:lstStyle>
          <a:p>
            <a:pPr lvl="0"/>
            <a:r>
              <a:rPr lang="fr-FR"/>
              <a:t>Cliquez pour modifier les styles du texte du masque</a:t>
            </a:r>
          </a:p>
        </p:txBody>
      </p:sp>
      <p:sp>
        <p:nvSpPr>
          <p:cNvPr id="5" name="Espace réservé du contenu 4"/>
          <p:cNvSpPr>
            <a:spLocks noGrp="1"/>
          </p:cNvSpPr>
          <p:nvPr>
            <p:ph sz="quarter" idx="2"/>
          </p:nvPr>
        </p:nvSpPr>
        <p:spPr>
          <a:xfrm>
            <a:off x="914400" y="2166442"/>
            <a:ext cx="8080376" cy="5912644"/>
          </a:xfrm>
          <a:ln>
            <a:noFill/>
            <a:prstDash val="sysDash"/>
            <a:miter lim="800000"/>
          </a:ln>
        </p:spPr>
        <p:txBody>
          <a:bodyPr/>
          <a:lstStyle>
            <a:lvl1pPr>
              <a:defRPr sz="4800"/>
            </a:lvl1pPr>
            <a:lvl2pPr>
              <a:defRPr sz="4000"/>
            </a:lvl2pPr>
            <a:lvl3pPr>
              <a:defRPr sz="3600"/>
            </a:lvl3pPr>
            <a:lvl4pPr>
              <a:defRPr sz="3200"/>
            </a:lvl4pPr>
            <a:lvl5pPr>
              <a:defRPr sz="32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contenu 5"/>
          <p:cNvSpPr>
            <a:spLocks noGrp="1"/>
          </p:cNvSpPr>
          <p:nvPr>
            <p:ph sz="quarter" idx="4"/>
          </p:nvPr>
        </p:nvSpPr>
        <p:spPr>
          <a:xfrm>
            <a:off x="9290053" y="2166442"/>
            <a:ext cx="8083550" cy="5912644"/>
          </a:xfrm>
          <a:ln>
            <a:noFill/>
            <a:prstDash val="sysDash"/>
            <a:miter lim="800000"/>
          </a:ln>
        </p:spPr>
        <p:txBody>
          <a:bodyPr/>
          <a:lstStyle>
            <a:lvl1pPr>
              <a:spcBef>
                <a:spcPts val="0"/>
              </a:spcBef>
              <a:defRPr sz="4800"/>
            </a:lvl1pPr>
            <a:lvl2pPr>
              <a:defRPr sz="4000"/>
            </a:lvl2pPr>
            <a:lvl3pPr>
              <a:defRPr sz="3600"/>
            </a:lvl3pPr>
            <a:lvl4pPr>
              <a:defRPr sz="3200"/>
            </a:lvl4pPr>
            <a:lvl5pPr>
              <a:defRPr sz="32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a:xfrm>
            <a:off x="13455650" y="9613108"/>
            <a:ext cx="3838576" cy="547688"/>
          </a:xfrm>
          <a:prstGeom prst="rect">
            <a:avLst/>
          </a:prstGeom>
        </p:spPr>
        <p:txBody>
          <a:bodyPr/>
          <a:lstStyle>
            <a:lvl1pPr>
              <a:defRPr/>
            </a:lvl1pPr>
            <a:extLst/>
          </a:lstStyle>
          <a:p>
            <a:pPr>
              <a:defRPr/>
            </a:pPr>
            <a:endParaRPr lang="fr-FR"/>
          </a:p>
        </p:txBody>
      </p:sp>
      <p:sp>
        <p:nvSpPr>
          <p:cNvPr id="8" name="Espace réservé du pied de page 7"/>
          <p:cNvSpPr>
            <a:spLocks noGrp="1"/>
          </p:cNvSpPr>
          <p:nvPr>
            <p:ph type="ftr" sz="quarter" idx="11"/>
          </p:nvPr>
        </p:nvSpPr>
        <p:spPr>
          <a:xfrm>
            <a:off x="8759827" y="9613108"/>
            <a:ext cx="4702174" cy="547688"/>
          </a:xfrm>
          <a:prstGeom prst="rect">
            <a:avLst/>
          </a:prstGeom>
        </p:spPr>
        <p:txBody>
          <a:bodyPr/>
          <a:lstStyle>
            <a:lvl1pPr>
              <a:defRPr/>
            </a:lvl1pPr>
            <a:extLst/>
          </a:lstStyle>
          <a:p>
            <a:pPr>
              <a:defRPr/>
            </a:pPr>
            <a:endParaRPr lang="fr-FR"/>
          </a:p>
        </p:txBody>
      </p:sp>
      <p:sp>
        <p:nvSpPr>
          <p:cNvPr id="9" name="Espace réservé du numéro de diapositive 8"/>
          <p:cNvSpPr>
            <a:spLocks noGrp="1"/>
          </p:cNvSpPr>
          <p:nvPr>
            <p:ph type="sldNum" sz="quarter" idx="12"/>
          </p:nvPr>
        </p:nvSpPr>
        <p:spPr/>
        <p:txBody>
          <a:bodyPr/>
          <a:lstStyle>
            <a:lvl1pPr>
              <a:defRPr/>
            </a:lvl1pPr>
            <a:extLst/>
          </a:lstStyle>
          <a:p>
            <a:pPr>
              <a:defRPr/>
            </a:pPr>
            <a:fld id="{01CDB1C7-BCE5-428B-9B31-FC1B1492DE98}" type="slidenum">
              <a:rPr lang="fr-FR"/>
              <a:pPr>
                <a:defRPr/>
              </a:pPr>
              <a:t>‹N°›</a:t>
            </a:fld>
            <a:endParaRPr lang="fr-FR"/>
          </a:p>
        </p:txBody>
      </p:sp>
    </p:spTree>
    <p:extLst>
      <p:ext uri="{BB962C8B-B14F-4D97-AF65-F5344CB8AC3E}">
        <p14:creationId xmlns:p14="http://schemas.microsoft.com/office/powerpoint/2010/main" val="3338362569"/>
      </p:ext>
    </p:extLst>
  </p:cSld>
  <p:clrMapOvr>
    <a:overrideClrMapping bg1="lt1" tx1="dk1" bg2="lt2" tx2="dk2" accent1="accent1" accent2="accent2" accent3="accent3" accent4="accent4" accent5="accent5" accent6="accent6" hlink="hlink" folHlink="folHlink"/>
  </p:clrMapOvr>
  <p:transition spd="slow" advClick="0" advTm="1000">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914400" y="478632"/>
            <a:ext cx="12344400" cy="845344"/>
          </a:xfrm>
        </p:spPr>
        <p:txBody>
          <a:bodyPr/>
          <a:lstStyle/>
          <a:p>
            <a:r>
              <a:rPr lang="fr-FR"/>
              <a:t>Cliquez pour modifier le style du titre</a:t>
            </a:r>
          </a:p>
        </p:txBody>
      </p:sp>
      <p:sp>
        <p:nvSpPr>
          <p:cNvPr id="3" name="Espace réservé du tableau 2"/>
          <p:cNvSpPr>
            <a:spLocks noGrp="1"/>
          </p:cNvSpPr>
          <p:nvPr>
            <p:ph type="tbl" idx="1"/>
          </p:nvPr>
        </p:nvSpPr>
        <p:spPr>
          <a:xfrm>
            <a:off x="914400" y="2057400"/>
            <a:ext cx="16459200" cy="7429500"/>
          </a:xfrm>
        </p:spPr>
        <p:txBody>
          <a:bodyPr/>
          <a:lstStyle/>
          <a:p>
            <a:pPr lvl="0"/>
            <a:r>
              <a:rPr lang="fr-FR" noProof="0"/>
              <a:t>Cliquez sur l'icône pour ajouter un tableau</a:t>
            </a:r>
          </a:p>
        </p:txBody>
      </p:sp>
      <p:sp>
        <p:nvSpPr>
          <p:cNvPr id="4" name="Rectangle 4"/>
          <p:cNvSpPr>
            <a:spLocks noGrp="1" noChangeArrowheads="1"/>
          </p:cNvSpPr>
          <p:nvPr>
            <p:ph type="dt" sz="half" idx="10"/>
          </p:nvPr>
        </p:nvSpPr>
        <p:spPr>
          <a:xfrm>
            <a:off x="13455650" y="9613108"/>
            <a:ext cx="3838576" cy="547688"/>
          </a:xfrm>
          <a:prstGeom prst="rect">
            <a:avLst/>
          </a:prstGeom>
        </p:spPr>
        <p:txBody>
          <a:bodyPr/>
          <a:lstStyle>
            <a:lvl1pPr>
              <a:defRPr/>
            </a:lvl1pPr>
          </a:lstStyle>
          <a:p>
            <a:pPr>
              <a:defRPr/>
            </a:pPr>
            <a:r>
              <a:rPr lang="fr-FR"/>
              <a:t>zarzis free zone</a:t>
            </a:r>
            <a:endParaRPr lang="en-US"/>
          </a:p>
        </p:txBody>
      </p:sp>
      <p:sp>
        <p:nvSpPr>
          <p:cNvPr id="5" name="Rectangle 5"/>
          <p:cNvSpPr>
            <a:spLocks noGrp="1" noChangeArrowheads="1"/>
          </p:cNvSpPr>
          <p:nvPr>
            <p:ph type="ftr" sz="quarter" idx="11"/>
          </p:nvPr>
        </p:nvSpPr>
        <p:spPr>
          <a:xfrm>
            <a:off x="8759827" y="9613108"/>
            <a:ext cx="4702174" cy="547688"/>
          </a:xfrm>
          <a:prstGeom prst="rect">
            <a:avLst/>
          </a:prstGeom>
        </p:spPr>
        <p:txBody>
          <a:bodyPr/>
          <a:lstStyle>
            <a:lvl1pPr>
              <a:defRPr/>
            </a:lvl1pPr>
          </a:lstStyle>
          <a:p>
            <a:pPr>
              <a:defRPr/>
            </a:pPr>
            <a:r>
              <a:rPr lang="en-US"/>
              <a:t>www.zfzarzis.com.tn</a:t>
            </a:r>
          </a:p>
        </p:txBody>
      </p:sp>
      <p:sp>
        <p:nvSpPr>
          <p:cNvPr id="6" name="Rectangle 6"/>
          <p:cNvSpPr>
            <a:spLocks noGrp="1" noChangeArrowheads="1"/>
          </p:cNvSpPr>
          <p:nvPr>
            <p:ph type="sldNum" sz="quarter" idx="12"/>
          </p:nvPr>
        </p:nvSpPr>
        <p:spPr/>
        <p:txBody>
          <a:bodyPr/>
          <a:lstStyle>
            <a:lvl1pPr>
              <a:defRPr/>
            </a:lvl1pPr>
          </a:lstStyle>
          <a:p>
            <a:pPr>
              <a:defRPr/>
            </a:pPr>
            <a:fld id="{DAA9A975-BB4C-4A39-8E6D-313B687390C4}" type="slidenum">
              <a:rPr lang="en-US" altLang="fr-FR"/>
              <a:pPr>
                <a:defRPr/>
              </a:pPr>
              <a:t>‹N°›</a:t>
            </a:fld>
            <a:endParaRPr lang="en-US" altLang="fr-FR"/>
          </a:p>
        </p:txBody>
      </p:sp>
    </p:spTree>
    <p:extLst>
      <p:ext uri="{BB962C8B-B14F-4D97-AF65-F5344CB8AC3E}">
        <p14:creationId xmlns:p14="http://schemas.microsoft.com/office/powerpoint/2010/main" val="360210643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300264"/>
            <a:ext cx="18288000" cy="1163668"/>
          </a:xfrm>
          <a:prstGeom prst="rect">
            <a:avLst/>
          </a:prstGeom>
        </p:spPr>
        <p:txBody>
          <a:bodyPr vert="horz" lIns="68553" tIns="34289" rIns="68553" bIns="34289" rtlCol="0" anchor="ctr">
            <a:normAutofit/>
          </a:bodyPr>
          <a:lstStyle>
            <a:lvl1pPr algn="ctr">
              <a:defRPr sz="72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9896028"/>
            <a:ext cx="18288000" cy="3909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06" tIns="68578" rIns="137106" bIns="68578" rtlCol="0" anchor="ctr"/>
          <a:lstStyle/>
          <a:p>
            <a:pPr algn="ctr" defTabSz="1370988">
              <a:buClrTx/>
              <a:buFontTx/>
              <a:buNone/>
            </a:pPr>
            <a:endParaRPr lang="ko-KR" altLang="en-US" sz="3600" kern="1200">
              <a:solidFill>
                <a:prstClr val="white"/>
              </a:solidFill>
            </a:endParaRPr>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508072"/>
            <a:ext cx="18288000" cy="629068"/>
          </a:xfrm>
          <a:prstGeom prst="rect">
            <a:avLst/>
          </a:prstGeom>
        </p:spPr>
        <p:txBody>
          <a:bodyPr anchor="ctr"/>
          <a:lstStyle>
            <a:lvl1pPr marL="0" marR="0" indent="0" algn="ctr" defTabSz="1370988" rtl="0" eaLnBrk="1" fontAlgn="auto" latinLnBrk="1" hangingPunct="1">
              <a:lnSpc>
                <a:spcPct val="90000"/>
              </a:lnSpc>
              <a:spcBef>
                <a:spcPts val="1500"/>
              </a:spcBef>
              <a:spcAft>
                <a:spcPts val="0"/>
              </a:spcAft>
              <a:buClrTx/>
              <a:buSzTx/>
              <a:buFontTx/>
              <a:buNone/>
              <a:tabLst/>
              <a:defRPr sz="3600" b="0">
                <a:solidFill>
                  <a:schemeClr val="tx1">
                    <a:lumMod val="65000"/>
                    <a:lumOff val="35000"/>
                  </a:schemeClr>
                </a:solidFill>
              </a:defRPr>
            </a:lvl1pPr>
          </a:lstStyle>
          <a:p>
            <a:pPr marL="0" marR="0" lvl="0" indent="0" algn="ctr" defTabSz="1370988" rtl="0" eaLnBrk="1" fontAlgn="auto" latinLnBrk="1" hangingPunct="1">
              <a:lnSpc>
                <a:spcPct val="90000"/>
              </a:lnSpc>
              <a:spcBef>
                <a:spcPts val="15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167116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9473" y="9818688"/>
            <a:ext cx="3526610" cy="547688"/>
          </a:xfrm>
          <a:prstGeom prst="rect">
            <a:avLst/>
          </a:prstGeom>
        </p:spPr>
        <p:txBody>
          <a:bodyPr/>
          <a:lstStyle/>
          <a:p>
            <a:fld id="{E23E88AB-8693-4B89-A368-37B950B84E5A}" type="datetimeFigureOut">
              <a:rPr lang="fr-FR" smtClean="0"/>
              <a:pPr/>
              <a:t>26/01/2024</a:t>
            </a:fld>
            <a:endParaRPr lang="fr-FR"/>
          </a:p>
        </p:txBody>
      </p:sp>
      <p:sp>
        <p:nvSpPr>
          <p:cNvPr id="3" name="Espace réservé du pied de page 2"/>
          <p:cNvSpPr>
            <a:spLocks noGrp="1"/>
          </p:cNvSpPr>
          <p:nvPr>
            <p:ph type="ftr" sz="quarter" idx="11"/>
          </p:nvPr>
        </p:nvSpPr>
        <p:spPr>
          <a:xfrm>
            <a:off x="6248400" y="9534528"/>
            <a:ext cx="5791200" cy="547688"/>
          </a:xfrm>
          <a:prstGeom prst="rect">
            <a:avLst/>
          </a:prstGeom>
        </p:spPr>
        <p:txBody>
          <a:bodyPr lIns="68580" tIns="34290" rIns="68580" bIns="34290"/>
          <a:lstStyle/>
          <a:p>
            <a:pPr defTabSz="1371600"/>
            <a:endParaRPr lang="fr-FR">
              <a:solidFill>
                <a:prstClr val="black"/>
              </a:solidFill>
              <a:latin typeface="Calibri"/>
            </a:endParaRPr>
          </a:p>
        </p:txBody>
      </p:sp>
      <p:sp>
        <p:nvSpPr>
          <p:cNvPr id="4" name="Espace réservé du numéro de diapositive 3"/>
          <p:cNvSpPr>
            <a:spLocks noGrp="1"/>
          </p:cNvSpPr>
          <p:nvPr>
            <p:ph type="sldNum" sz="quarter" idx="12"/>
          </p:nvPr>
        </p:nvSpPr>
        <p:spPr/>
        <p:txBody>
          <a:bodyPr/>
          <a:lstStyle/>
          <a:p>
            <a:fld id="{FF647378-4966-439C-A12C-29890DBFC802}" type="slidenum">
              <a:rPr lang="fr-FR" smtClean="0"/>
              <a:pPr/>
              <a:t>‹N°›</a:t>
            </a:fld>
            <a:endParaRPr lang="fr-FR"/>
          </a:p>
        </p:txBody>
      </p:sp>
    </p:spTree>
    <p:extLst>
      <p:ext uri="{BB962C8B-B14F-4D97-AF65-F5344CB8AC3E}">
        <p14:creationId xmlns:p14="http://schemas.microsoft.com/office/powerpoint/2010/main" val="1731508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86000" y="1683544"/>
            <a:ext cx="13716000" cy="3581400"/>
          </a:xfrm>
        </p:spPr>
        <p:txBody>
          <a:bodyPr anchor="b"/>
          <a:lstStyle>
            <a:lvl1pPr algn="ctr">
              <a:defRPr sz="9000"/>
            </a:lvl1pPr>
          </a:lstStyle>
          <a:p>
            <a:r>
              <a:rPr lang="fr-FR"/>
              <a:t>Modifiez le style du titre</a:t>
            </a:r>
          </a:p>
        </p:txBody>
      </p:sp>
      <p:sp>
        <p:nvSpPr>
          <p:cNvPr id="3" name="Sous-titre 2"/>
          <p:cNvSpPr>
            <a:spLocks noGrp="1"/>
          </p:cNvSpPr>
          <p:nvPr>
            <p:ph type="subTitle" idx="1"/>
          </p:nvPr>
        </p:nvSpPr>
        <p:spPr>
          <a:xfrm>
            <a:off x="2286000" y="5403056"/>
            <a:ext cx="13716000" cy="248364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fr-FR"/>
              <a:t>Modifiez le style des sous-titres du masque</a:t>
            </a:r>
          </a:p>
        </p:txBody>
      </p:sp>
      <p:sp>
        <p:nvSpPr>
          <p:cNvPr id="4" name="Espace réservé de la date 3"/>
          <p:cNvSpPr>
            <a:spLocks noGrp="1"/>
          </p:cNvSpPr>
          <p:nvPr>
            <p:ph type="dt" sz="half" idx="10"/>
          </p:nvPr>
        </p:nvSpPr>
        <p:spPr>
          <a:xfrm>
            <a:off x="1257300" y="9534526"/>
            <a:ext cx="4114800" cy="547688"/>
          </a:xfrm>
          <a:prstGeom prst="rect">
            <a:avLst/>
          </a:prstGeom>
        </p:spPr>
        <p:txBody>
          <a:bodyPr/>
          <a:lstStyle/>
          <a:p>
            <a:fld id="{5E7647C6-B15E-4413-859C-9DC4B2F98711}" type="datetimeFigureOut">
              <a:rPr lang="fr-FR" smtClean="0"/>
              <a:t>26/01/2024</a:t>
            </a:fld>
            <a:endParaRPr lang="fr-FR"/>
          </a:p>
        </p:txBody>
      </p:sp>
      <p:sp>
        <p:nvSpPr>
          <p:cNvPr id="5" name="Espace réservé du pied de page 4"/>
          <p:cNvSpPr>
            <a:spLocks noGrp="1"/>
          </p:cNvSpPr>
          <p:nvPr>
            <p:ph type="ftr" sz="quarter" idx="11"/>
          </p:nvPr>
        </p:nvSpPr>
        <p:spPr>
          <a:xfrm>
            <a:off x="6057900" y="9534526"/>
            <a:ext cx="6172200" cy="547688"/>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E0B7FE74-04D2-4C62-8901-D9E24D6464A7}" type="slidenum">
              <a:rPr lang="fr-FR" smtClean="0"/>
              <a:t>‹N°›</a:t>
            </a:fld>
            <a:endParaRPr lang="fr-FR"/>
          </a:p>
        </p:txBody>
      </p:sp>
    </p:spTree>
    <p:extLst>
      <p:ext uri="{BB962C8B-B14F-4D97-AF65-F5344CB8AC3E}">
        <p14:creationId xmlns:p14="http://schemas.microsoft.com/office/powerpoint/2010/main" val="3920259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6" name="Footer Placeholder 2"/>
          <p:cNvSpPr>
            <a:spLocks noGrp="1"/>
          </p:cNvSpPr>
          <p:nvPr>
            <p:ph type="ftr" sz="quarter" idx="3"/>
          </p:nvPr>
        </p:nvSpPr>
        <p:spPr>
          <a:xfrm>
            <a:off x="752474" y="9715501"/>
            <a:ext cx="8032752" cy="150169"/>
          </a:xfrm>
          <a:prstGeom prst="rect">
            <a:avLst/>
          </a:prstGeom>
          <a:noFill/>
        </p:spPr>
        <p:txBody>
          <a:bodyPr wrap="square" lIns="0" tIns="0" rIns="0" bIns="0" rtlCol="0">
            <a:spAutoFit/>
          </a:bodyPr>
          <a:lstStyle>
            <a:lvl1pPr>
              <a:defRPr lang="fr-FR" sz="976" dirty="0"/>
            </a:lvl1pPr>
          </a:lstStyle>
          <a:p>
            <a:pPr>
              <a:spcBef>
                <a:spcPts val="900"/>
              </a:spcBef>
              <a:buSzPct val="100000"/>
            </a:pPr>
            <a:endParaRPr lang="fr-FR"/>
          </a:p>
        </p:txBody>
      </p:sp>
      <p:sp>
        <p:nvSpPr>
          <p:cNvPr id="7" name="Slide Number Placeholder 7"/>
          <p:cNvSpPr>
            <a:spLocks noGrp="1"/>
          </p:cNvSpPr>
          <p:nvPr>
            <p:ph type="sldNum" sz="quarter" idx="4"/>
          </p:nvPr>
        </p:nvSpPr>
        <p:spPr>
          <a:xfrm>
            <a:off x="17073571" y="9657827"/>
            <a:ext cx="461962" cy="265586"/>
          </a:xfrm>
          <a:prstGeom prst="rect">
            <a:avLst/>
          </a:prstGeom>
          <a:noFill/>
        </p:spPr>
        <p:txBody>
          <a:bodyPr wrap="square" lIns="0" tIns="0" rIns="0" bIns="0" rtlCol="0">
            <a:spAutoFit/>
          </a:bodyPr>
          <a:lstStyle>
            <a:lvl1pPr>
              <a:defRPr lang="fr-FR" sz="976" smtClean="0"/>
            </a:lvl1pPr>
          </a:lstStyle>
          <a:p>
            <a:pPr>
              <a:spcBef>
                <a:spcPts val="900"/>
              </a:spcBef>
              <a:buSzPct val="100000"/>
            </a:pPr>
            <a:fld id="{4654C24A-AA93-4318-A7E9-AF587A936244}" type="slidenum">
              <a:rPr lang="fr-FR" smtClean="0"/>
              <a:pPr>
                <a:spcBef>
                  <a:spcPts val="900"/>
                </a:spcBef>
                <a:buSzPct val="100000"/>
              </a:pPr>
              <a:t>‹N°›</a:t>
            </a:fld>
            <a:endParaRPr lang="fr-FR" dirty="0"/>
          </a:p>
        </p:txBody>
      </p:sp>
      <p:sp>
        <p:nvSpPr>
          <p:cNvPr id="8" name="Date Placeholder 8"/>
          <p:cNvSpPr>
            <a:spLocks noGrp="1"/>
          </p:cNvSpPr>
          <p:nvPr>
            <p:ph type="dt" sz="half" idx="2"/>
          </p:nvPr>
        </p:nvSpPr>
        <p:spPr>
          <a:xfrm>
            <a:off x="9502776" y="9715501"/>
            <a:ext cx="7344840" cy="150234"/>
          </a:xfrm>
          <a:prstGeom prst="rect">
            <a:avLst/>
          </a:prstGeom>
          <a:noFill/>
        </p:spPr>
        <p:txBody>
          <a:bodyPr wrap="square" lIns="0" tIns="0" rIns="0" bIns="0" rtlCol="0">
            <a:spAutoFit/>
          </a:bodyPr>
          <a:lstStyle>
            <a:lvl1pPr>
              <a:defRPr lang="fr-FR" sz="976" smtClean="0"/>
            </a:lvl1pPr>
          </a:lstStyle>
          <a:p>
            <a:pPr algn="r">
              <a:buSzPct val="100000"/>
              <a:buFont typeface="Arial"/>
              <a:buNone/>
            </a:pPr>
            <a:fld id="{ED4DFBAB-05C3-4114-BEE1-51D9A66E168B}" type="datetime1">
              <a:rPr lang="en-US" smtClean="0"/>
              <a:t>1/26/2024</a:t>
            </a:fld>
            <a:endParaRPr lang="fr-FR" dirty="0"/>
          </a:p>
        </p:txBody>
      </p:sp>
    </p:spTree>
    <p:extLst>
      <p:ext uri="{BB962C8B-B14F-4D97-AF65-F5344CB8AC3E}">
        <p14:creationId xmlns:p14="http://schemas.microsoft.com/office/powerpoint/2010/main" val="122082958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ubtitle &amp; contents">
    <p:spTree>
      <p:nvGrpSpPr>
        <p:cNvPr id="1" name=""/>
        <p:cNvGrpSpPr/>
        <p:nvPr/>
      </p:nvGrpSpPr>
      <p:grpSpPr>
        <a:xfrm>
          <a:off x="0" y="0"/>
          <a:ext cx="0" cy="0"/>
          <a:chOff x="0" y="0"/>
          <a:chExt cx="0" cy="0"/>
        </a:xfrm>
      </p:grpSpPr>
      <p:sp>
        <p:nvSpPr>
          <p:cNvPr id="4" name="Content"/>
          <p:cNvSpPr>
            <a:spLocks noGrp="1"/>
          </p:cNvSpPr>
          <p:nvPr>
            <p:ph sz="quarter" idx="10" hasCustomPrompt="1"/>
          </p:nvPr>
        </p:nvSpPr>
        <p:spPr>
          <a:xfrm>
            <a:off x="773907" y="2497206"/>
            <a:ext cx="13878706" cy="7074692"/>
          </a:xfrm>
          <a:prstGeom prst="rect">
            <a:avLst/>
          </a:prstGeom>
        </p:spPr>
        <p:txBody>
          <a:bodyPr>
            <a:noAutofit/>
          </a:bodyPr>
          <a:lstStyle>
            <a:lvl1pPr marL="0" indent="0" algn="l">
              <a:buFont typeface="+mj-lt"/>
              <a:buNone/>
              <a:tabLst>
                <a:tab pos="13849350" algn="r"/>
              </a:tabLst>
              <a:defRPr>
                <a:latin typeface="+mn-lt"/>
              </a:defRPr>
            </a:lvl1pPr>
            <a:lvl2pPr marL="271462" indent="-271462" algn="l">
              <a:buClrTx/>
              <a:buSzPct val="100000"/>
              <a:buFont typeface="Arial" panose="020B0604020202020204" pitchFamily="34" charset="0"/>
              <a:buChar char="•"/>
              <a:tabLst>
                <a:tab pos="13849350" algn="r"/>
              </a:tabLst>
              <a:defRPr>
                <a:latin typeface="+mj-lt"/>
              </a:defRPr>
            </a:lvl2pPr>
            <a:lvl3pPr marL="542926" indent="-273844" algn="l">
              <a:buClrTx/>
              <a:buSzPct val="100000"/>
              <a:buFont typeface="Arial" panose="020B0604020202020204" pitchFamily="34" charset="0"/>
              <a:buChar char="−"/>
              <a:tabLst>
                <a:tab pos="13849350" algn="r"/>
              </a:tabLst>
              <a:defRPr>
                <a:latin typeface="+mn-lt"/>
              </a:defRPr>
            </a:lvl3pPr>
            <a:lvl4pPr marL="814388" indent="-273844" algn="l">
              <a:buClrTx/>
              <a:buSzPct val="100000"/>
              <a:buFont typeface="Arial" panose="020B0604020202020204" pitchFamily="34" charset="0"/>
              <a:buChar char="◦"/>
              <a:tabLst>
                <a:tab pos="13849350" algn="r"/>
              </a:tabLst>
              <a:defRPr>
                <a:latin typeface="+mn-lt"/>
              </a:defRPr>
            </a:lvl4pPr>
            <a:lvl5pPr marL="1071562" indent="-266700" algn="l">
              <a:buClrTx/>
              <a:buSzPct val="100000"/>
              <a:buFont typeface="Arial" panose="020B0604020202020204" pitchFamily="34" charset="0"/>
              <a:buChar char="−"/>
              <a:tabLst>
                <a:tab pos="13849350" algn="r"/>
              </a:tabLst>
              <a:defRPr baseline="0">
                <a:latin typeface="+mn-lt"/>
              </a:defRPr>
            </a:lvl5pPr>
            <a:lvl6pPr marL="1071562" indent="-266700">
              <a:tabLst>
                <a:tab pos="10094120" algn="r"/>
              </a:tabLst>
              <a:defRPr/>
            </a:lvl6pPr>
            <a:lvl7pPr marL="1071562" indent="-266700">
              <a:tabLst>
                <a:tab pos="10094120" algn="r"/>
              </a:tabLst>
              <a:defRPr/>
            </a:lvl7pPr>
            <a:lvl8pPr marL="1071562" indent="-266700">
              <a:tabLst>
                <a:tab pos="10094120" algn="r"/>
              </a:tabLst>
              <a:defRPr/>
            </a:lvl8pPr>
            <a:lvl9pPr marL="1071562" indent="-266700">
              <a:tabLst>
                <a:tab pos="10094120" algn="r"/>
              </a:tabLs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7" name="Title"/>
          <p:cNvSpPr>
            <a:spLocks noGrp="1"/>
          </p:cNvSpPr>
          <p:nvPr>
            <p:ph type="title" hasCustomPrompt="1"/>
          </p:nvPr>
        </p:nvSpPr>
        <p:spPr>
          <a:xfrm>
            <a:off x="773908" y="445296"/>
            <a:ext cx="16740188" cy="1078708"/>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88853931"/>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subtitle &amp; 1 column text">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45014E6F-CB63-4108-A8B1-64736CD7450A}"/>
              </a:ext>
            </a:extLst>
          </p:cNvPr>
          <p:cNvGraphicFramePr>
            <a:graphicFrameLocks noChangeAspect="1"/>
          </p:cNvGraphicFramePr>
          <p:nvPr userDrawn="1">
            <p:custDataLst>
              <p:tags r:id="rId2"/>
            </p:custDataLst>
          </p:nvPr>
        </p:nvGraphicFramePr>
        <p:xfrm>
          <a:off x="2383" y="2383"/>
          <a:ext cx="2382" cy="2382"/>
        </p:xfrm>
        <a:graphic>
          <a:graphicData uri="http://schemas.openxmlformats.org/presentationml/2006/ole">
            <mc:AlternateContent xmlns:mc="http://schemas.openxmlformats.org/markup-compatibility/2006">
              <mc:Choice xmlns:v="urn:schemas-microsoft-com:vml" Requires="v">
                <p:oleObj spid="_x0000_s2061" name="think-cell Slide" r:id="rId5" imgW="473" imgH="473" progId="TCLayout.ActiveDocument.1">
                  <p:embed/>
                </p:oleObj>
              </mc:Choice>
              <mc:Fallback>
                <p:oleObj name="think-cell Slide" r:id="rId5" imgW="473" imgH="473" progId="TCLayout.ActiveDocument.1">
                  <p:embed/>
                  <p:pic>
                    <p:nvPicPr>
                      <p:cNvPr id="3" name="Objet 2" hidden="1">
                        <a:extLst>
                          <a:ext uri="{FF2B5EF4-FFF2-40B4-BE49-F238E27FC236}">
                            <a16:creationId xmlns:a16="http://schemas.microsoft.com/office/drawing/2014/main" id="{45014E6F-CB63-4108-A8B1-64736CD7450A}"/>
                          </a:ext>
                        </a:extLst>
                      </p:cNvPr>
                      <p:cNvPicPr/>
                      <p:nvPr/>
                    </p:nvPicPr>
                    <p:blipFill>
                      <a:blip r:embed="rId6"/>
                      <a:stretch>
                        <a:fillRect/>
                      </a:stretch>
                    </p:blipFill>
                    <p:spPr>
                      <a:xfrm>
                        <a:off x="2383" y="2383"/>
                        <a:ext cx="2382" cy="2382"/>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C80345C-DE47-432C-A0EE-599C793D7B6C}"/>
              </a:ext>
            </a:extLst>
          </p:cNvPr>
          <p:cNvSpPr/>
          <p:nvPr userDrawn="1">
            <p:custDataLst>
              <p:tags r:id="rId3"/>
            </p:custDataLst>
          </p:nvPr>
        </p:nvSpPr>
        <p:spPr bwMode="gray">
          <a:xfrm>
            <a:off x="1" y="1"/>
            <a:ext cx="238126" cy="238126"/>
          </a:xfrm>
          <a:prstGeom prst="rect">
            <a:avLst/>
          </a:prstGeom>
          <a:solidFill>
            <a:schemeClr val="accent3"/>
          </a:solidFill>
          <a:ln w="19050" algn="ctr">
            <a:noFill/>
            <a:miter lim="800000"/>
            <a:headEnd/>
            <a:tailEnd/>
          </a:ln>
        </p:spPr>
        <p:txBody>
          <a:bodyPr vert="horz" wrap="none" lIns="0" tIns="0" rIns="0" bIns="0" numCol="1" spcCol="0" rtlCol="0" anchor="ctr" anchorCtr="0">
            <a:noAutofit/>
          </a:bodyPr>
          <a:lstStyle/>
          <a:p>
            <a:pPr marL="0" lvl="0" indent="0" algn="ctr">
              <a:lnSpc>
                <a:spcPct val="106000"/>
              </a:lnSpc>
              <a:buFont typeface="Wingdings 2" pitchFamily="18" charset="2"/>
              <a:buNone/>
            </a:pPr>
            <a:endParaRPr lang="fr-FR" sz="3600" b="0" i="0" baseline="0" dirty="0">
              <a:solidFill>
                <a:schemeClr val="bg1"/>
              </a:solidFill>
              <a:latin typeface="Calibri" panose="020F0502020204030204" pitchFamily="34" charset="0"/>
              <a:ea typeface="+mj-ea"/>
              <a:cs typeface="Calibri Light" panose="020F0302020204030204" pitchFamily="34" charset="0"/>
              <a:sym typeface="Calibri" panose="020F0502020204030204" pitchFamily="34" charset="0"/>
            </a:endParaRPr>
          </a:p>
        </p:txBody>
      </p:sp>
      <p:sp>
        <p:nvSpPr>
          <p:cNvPr id="9" name="Text Placeholder 8"/>
          <p:cNvSpPr>
            <a:spLocks noGrp="1"/>
          </p:cNvSpPr>
          <p:nvPr>
            <p:ph type="body" sz="quarter" idx="13" hasCustomPrompt="1"/>
          </p:nvPr>
        </p:nvSpPr>
        <p:spPr>
          <a:xfrm>
            <a:off x="752475" y="883449"/>
            <a:ext cx="16743526" cy="1135882"/>
          </a:xfrm>
          <a:prstGeom prst="rect">
            <a:avLst/>
          </a:prstGeom>
        </p:spPr>
        <p:txBody>
          <a:bodyPr lIns="0" tIns="0" rIns="0" bIns="0">
            <a:noAutofit/>
          </a:bodyPr>
          <a:lstStyle>
            <a:lvl1pPr marL="0" indent="0">
              <a:buNone/>
              <a:defRPr sz="2994" b="0" i="1">
                <a:solidFill>
                  <a:schemeClr val="bg1">
                    <a:lumMod val="50000"/>
                  </a:schemeClr>
                </a:solidFill>
              </a:defRPr>
            </a:lvl1pPr>
          </a:lstStyle>
          <a:p>
            <a:pPr lvl="0"/>
            <a:r>
              <a:rPr lang="en-US" dirty="0"/>
              <a:t>Click to add subtitle</a:t>
            </a:r>
          </a:p>
        </p:txBody>
      </p:sp>
      <p:sp>
        <p:nvSpPr>
          <p:cNvPr id="14" name="Title Placeholder 1"/>
          <p:cNvSpPr>
            <a:spLocks noGrp="1"/>
          </p:cNvSpPr>
          <p:nvPr>
            <p:ph type="title" hasCustomPrompt="1"/>
          </p:nvPr>
        </p:nvSpPr>
        <p:spPr>
          <a:xfrm>
            <a:off x="752475" y="435503"/>
            <a:ext cx="16743526" cy="553998"/>
          </a:xfrm>
          <a:prstGeom prst="rect">
            <a:avLst/>
          </a:prstGeom>
        </p:spPr>
        <p:txBody>
          <a:bodyPr vert="horz" lIns="0" tIns="0" rIns="0" bIns="0" rtlCol="0" anchor="t" anchorCtr="0">
            <a:spAutoFit/>
          </a:bodyPr>
          <a:lstStyle>
            <a:lvl1pPr>
              <a:defRPr sz="3600">
                <a:solidFill>
                  <a:schemeClr val="tx1"/>
                </a:solidFill>
              </a:defRPr>
            </a:lvl1pPr>
          </a:lstStyle>
          <a:p>
            <a:r>
              <a:rPr lang="fr-FR" noProof="0" dirty="0"/>
              <a:t>Modifiez le style du titre</a:t>
            </a:r>
            <a:endParaRPr lang="en-US" noProof="0" dirty="0"/>
          </a:p>
        </p:txBody>
      </p:sp>
      <p:sp>
        <p:nvSpPr>
          <p:cNvPr id="8" name="Text Placeholder 18"/>
          <p:cNvSpPr>
            <a:spLocks noGrp="1"/>
          </p:cNvSpPr>
          <p:nvPr>
            <p:ph idx="1"/>
          </p:nvPr>
        </p:nvSpPr>
        <p:spPr>
          <a:xfrm>
            <a:off x="752476" y="2550320"/>
            <a:ext cx="16748124" cy="7018480"/>
          </a:xfrm>
          <a:prstGeom prst="rect">
            <a:avLst/>
          </a:prstGeom>
        </p:spPr>
        <p:txBody>
          <a:bodyPr vert="horz" lIns="0" tIns="0" rIns="0" bIns="0" rtlCol="0">
            <a:normAutofit/>
          </a:bodyPr>
          <a:lstStyle>
            <a:lvl1pPr>
              <a:defRPr sz="1906"/>
            </a:lvl1pPr>
            <a:lvl2pPr>
              <a:defRPr sz="1906"/>
            </a:lvl2pPr>
            <a:lvl3pPr>
              <a:defRPr sz="1906"/>
            </a:lvl3pPr>
            <a:lvl4pPr>
              <a:defRPr sz="1906"/>
            </a:lvl4pPr>
            <a:lvl5pPr>
              <a:defRPr sz="1906"/>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1" name="Footer Placeholder 8">
            <a:extLst>
              <a:ext uri="{FF2B5EF4-FFF2-40B4-BE49-F238E27FC236}">
                <a16:creationId xmlns:a16="http://schemas.microsoft.com/office/drawing/2014/main" id="{2DCF9C5B-A919-40F2-B822-537C1D83E985}"/>
              </a:ext>
            </a:extLst>
          </p:cNvPr>
          <p:cNvSpPr>
            <a:spLocks noGrp="1"/>
          </p:cNvSpPr>
          <p:nvPr>
            <p:ph type="ftr" sz="quarter" idx="3"/>
          </p:nvPr>
        </p:nvSpPr>
        <p:spPr>
          <a:xfrm>
            <a:off x="752475" y="9716978"/>
            <a:ext cx="8032754" cy="188320"/>
          </a:xfrm>
          <a:prstGeom prst="rect">
            <a:avLst/>
          </a:prstGeom>
          <a:noFill/>
        </p:spPr>
        <p:txBody>
          <a:bodyPr wrap="square" lIns="0" tIns="0" rIns="0" bIns="0" rtlCol="0">
            <a:spAutoFit/>
          </a:bodyPr>
          <a:lstStyle>
            <a:lvl1pPr>
              <a:defRPr lang="fr-FR" sz="1224">
                <a:latin typeface="Calibri" panose="020F0502020204030204" pitchFamily="34" charset="0"/>
                <a:cs typeface="Calibri" panose="020F0502020204030204" pitchFamily="34" charset="0"/>
              </a:defRPr>
            </a:lvl1pPr>
          </a:lstStyle>
          <a:p>
            <a:r>
              <a:rPr lang="fr-FR" dirty="0"/>
              <a:t>© 2021 Deloitte Conseil Tunisie – Document Confidentiel </a:t>
            </a:r>
          </a:p>
        </p:txBody>
      </p:sp>
      <p:sp>
        <p:nvSpPr>
          <p:cNvPr id="12" name="Slide Number Placeholder 9">
            <a:extLst>
              <a:ext uri="{FF2B5EF4-FFF2-40B4-BE49-F238E27FC236}">
                <a16:creationId xmlns:a16="http://schemas.microsoft.com/office/drawing/2014/main" id="{F74D121A-9310-4C8E-81EE-EF8FC74822E8}"/>
              </a:ext>
            </a:extLst>
          </p:cNvPr>
          <p:cNvSpPr>
            <a:spLocks noGrp="1"/>
          </p:cNvSpPr>
          <p:nvPr>
            <p:ph type="sldNum" sz="quarter" idx="4"/>
          </p:nvPr>
        </p:nvSpPr>
        <p:spPr>
          <a:xfrm>
            <a:off x="17073567" y="9716978"/>
            <a:ext cx="461962" cy="188320"/>
          </a:xfrm>
          <a:prstGeom prst="rect">
            <a:avLst/>
          </a:prstGeom>
          <a:noFill/>
        </p:spPr>
        <p:txBody>
          <a:bodyPr wrap="square" lIns="0" tIns="0" rIns="0" bIns="0" rtlCol="0">
            <a:spAutoFit/>
          </a:bodyPr>
          <a:lstStyle>
            <a:lvl1pPr algn="r">
              <a:defRPr lang="fr-FR" sz="1224" smtClean="0">
                <a:latin typeface="Calibri" panose="020F0502020204030204" pitchFamily="34" charset="0"/>
                <a:cs typeface="Calibri" panose="020F0502020204030204" pitchFamily="34" charset="0"/>
              </a:defRPr>
            </a:lvl1pPr>
          </a:lstStyle>
          <a:p>
            <a:fld id="{277F0796-8F83-42F4-944E-927AA5AC5051}" type="slidenum">
              <a:rPr lang="fr-FR" smtClean="0"/>
              <a:t>‹N°›</a:t>
            </a:fld>
            <a:endParaRPr lang="fr-FR"/>
          </a:p>
        </p:txBody>
      </p:sp>
    </p:spTree>
    <p:extLst>
      <p:ext uri="{BB962C8B-B14F-4D97-AF65-F5344CB8AC3E}">
        <p14:creationId xmlns:p14="http://schemas.microsoft.com/office/powerpoint/2010/main" val="174995217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Subhead: No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83AAB4-05BA-F745-AEC4-D94AEF23D5EE}"/>
              </a:ext>
            </a:extLst>
          </p:cNvPr>
          <p:cNvSpPr>
            <a:spLocks noGrp="1"/>
          </p:cNvSpPr>
          <p:nvPr>
            <p:ph type="title" hasCustomPrompt="1"/>
          </p:nvPr>
        </p:nvSpPr>
        <p:spPr bwMode="gray">
          <a:xfrm>
            <a:off x="1371601" y="857252"/>
            <a:ext cx="15487650" cy="1036864"/>
          </a:xfrm>
          <a:prstGeom prst="rect">
            <a:avLst/>
          </a:prstGeom>
        </p:spPr>
        <p:txBody>
          <a:bodyPr vert="horz" lIns="0" tIns="0" rIns="0" bIns="0" rtlCol="0" anchor="t" anchorCtr="0">
            <a:noAutofit/>
          </a:bodyPr>
          <a:lstStyle>
            <a:lvl1pPr>
              <a:defRPr sz="4800"/>
            </a:lvl1pPr>
          </a:lstStyle>
          <a:p>
            <a:r>
              <a:rPr lang="en-US" noProof="0"/>
              <a:t>Your headline goes here when you’re ready</a:t>
            </a:r>
          </a:p>
        </p:txBody>
      </p:sp>
      <p:sp>
        <p:nvSpPr>
          <p:cNvPr id="9" name="Text Placeholder 7">
            <a:extLst>
              <a:ext uri="{FF2B5EF4-FFF2-40B4-BE49-F238E27FC236}">
                <a16:creationId xmlns:a16="http://schemas.microsoft.com/office/drawing/2014/main" id="{B0A8EFBF-6B77-C94F-8440-771FCE729521}"/>
              </a:ext>
            </a:extLst>
          </p:cNvPr>
          <p:cNvSpPr>
            <a:spLocks noGrp="1"/>
          </p:cNvSpPr>
          <p:nvPr>
            <p:ph type="body" sz="quarter" idx="14" hasCustomPrompt="1"/>
          </p:nvPr>
        </p:nvSpPr>
        <p:spPr>
          <a:xfrm>
            <a:off x="1371601" y="1894114"/>
            <a:ext cx="11029950" cy="876300"/>
          </a:xfrm>
        </p:spPr>
        <p:txBody>
          <a:bodyPr>
            <a:noAutofit/>
          </a:bodyPr>
          <a:lstStyle>
            <a:lvl1pPr marL="0" marR="0" indent="0" algn="l" defTabSz="1371610" rtl="0" eaLnBrk="1" fontAlgn="auto" latinLnBrk="0" hangingPunct="1">
              <a:lnSpc>
                <a:spcPct val="120000"/>
              </a:lnSpc>
              <a:spcBef>
                <a:spcPts val="0"/>
              </a:spcBef>
              <a:spcAft>
                <a:spcPts val="0"/>
              </a:spcAft>
              <a:buClrTx/>
              <a:buSzTx/>
              <a:buFontTx/>
              <a:buNone/>
              <a:tabLst/>
              <a:defRPr sz="1650"/>
            </a:lvl1pPr>
          </a:lstStyle>
          <a:p>
            <a:pPr lvl="0"/>
            <a:r>
              <a:rPr lang="en-US"/>
              <a:t>2 lines running intro text. Morbi </a:t>
            </a:r>
            <a:r>
              <a:rPr lang="en-US" err="1"/>
              <a:t>leo</a:t>
            </a:r>
            <a:r>
              <a:rPr lang="en-US"/>
              <a:t> </a:t>
            </a:r>
            <a:r>
              <a:rPr lang="en-US" err="1"/>
              <a:t>risus</a:t>
            </a:r>
            <a:r>
              <a:rPr lang="en-US"/>
              <a:t>, porta ac </a:t>
            </a:r>
            <a:r>
              <a:rPr lang="en-US" err="1"/>
              <a:t>consectetur</a:t>
            </a:r>
            <a:r>
              <a:rPr lang="en-US"/>
              <a:t> ac, vestibulum at eros. Donec sed </a:t>
            </a:r>
            <a:r>
              <a:rPr lang="en-US" err="1"/>
              <a:t>odio</a:t>
            </a:r>
            <a:r>
              <a:rPr lang="en-US"/>
              <a:t> dui. </a:t>
            </a:r>
            <a:r>
              <a:rPr lang="en-US" err="1"/>
              <a:t>Praesent</a:t>
            </a:r>
            <a:r>
              <a:rPr lang="en-US"/>
              <a:t> </a:t>
            </a:r>
            <a:r>
              <a:rPr lang="en-US" err="1"/>
              <a:t>commodo</a:t>
            </a:r>
            <a:r>
              <a:rPr lang="en-US"/>
              <a:t> cursus magna, vel </a:t>
            </a:r>
            <a:r>
              <a:rPr lang="en-US" err="1"/>
              <a:t>scelerisque</a:t>
            </a:r>
            <a:r>
              <a:rPr lang="en-US"/>
              <a:t> </a:t>
            </a:r>
            <a:r>
              <a:rPr lang="en-US" err="1"/>
              <a:t>nisl</a:t>
            </a:r>
            <a:r>
              <a:rPr lang="en-US"/>
              <a:t> </a:t>
            </a:r>
            <a:r>
              <a:rPr lang="en-US" err="1"/>
              <a:t>consectetur</a:t>
            </a:r>
            <a:r>
              <a:rPr lang="en-US"/>
              <a:t> et. Sed </a:t>
            </a:r>
            <a:r>
              <a:rPr lang="en-US" err="1"/>
              <a:t>posuere</a:t>
            </a:r>
            <a:r>
              <a:rPr lang="en-US"/>
              <a:t> </a:t>
            </a:r>
            <a:r>
              <a:rPr lang="en-US" err="1"/>
              <a:t>consectetur</a:t>
            </a:r>
            <a:r>
              <a:rPr lang="en-US"/>
              <a:t> </a:t>
            </a:r>
            <a:r>
              <a:rPr lang="en-US" err="1"/>
              <a:t>est</a:t>
            </a:r>
            <a:r>
              <a:rPr lang="en-US"/>
              <a:t> at </a:t>
            </a:r>
            <a:r>
              <a:rPr lang="en-US" err="1"/>
              <a:t>lobortis</a:t>
            </a:r>
            <a:r>
              <a:rPr lang="en-US"/>
              <a:t>.</a:t>
            </a:r>
          </a:p>
        </p:txBody>
      </p:sp>
    </p:spTree>
    <p:extLst>
      <p:ext uri="{BB962C8B-B14F-4D97-AF65-F5344CB8AC3E}">
        <p14:creationId xmlns:p14="http://schemas.microsoft.com/office/powerpoint/2010/main" val="27100809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28550" y="785150"/>
            <a:ext cx="10516800" cy="15324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1628550" y="2654700"/>
            <a:ext cx="12265200" cy="62910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15236000" y="9273000"/>
            <a:ext cx="2974800" cy="631200"/>
          </a:xfrm>
          <a:prstGeom prst="rect">
            <a:avLst/>
          </a:prstGeom>
          <a:noFill/>
          <a:ln>
            <a:noFill/>
          </a:ln>
        </p:spPr>
        <p:txBody>
          <a:bodyPr spcFirstLastPara="1" wrap="square" lIns="91425" tIns="91425" rIns="91425" bIns="91425" anchor="ctr" anchorCtr="0">
            <a:noAutofit/>
          </a:bodyPr>
          <a:lstStyle>
            <a:lvl1pPr lvl="0" algn="r">
              <a:buNone/>
              <a:defRPr sz="2400" b="1">
                <a:solidFill>
                  <a:srgbClr val="FFFFFF"/>
                </a:solidFill>
                <a:latin typeface="Roboto Condensed"/>
                <a:ea typeface="Roboto Condensed"/>
                <a:cs typeface="Roboto Condensed"/>
                <a:sym typeface="Roboto Condensed"/>
              </a:defRPr>
            </a:lvl1pPr>
            <a:lvl2pPr lvl="1" algn="r">
              <a:buNone/>
              <a:defRPr sz="2400" b="1">
                <a:solidFill>
                  <a:srgbClr val="FFFFFF"/>
                </a:solidFill>
                <a:latin typeface="Roboto Condensed"/>
                <a:ea typeface="Roboto Condensed"/>
                <a:cs typeface="Roboto Condensed"/>
                <a:sym typeface="Roboto Condensed"/>
              </a:defRPr>
            </a:lvl2pPr>
            <a:lvl3pPr lvl="2" algn="r">
              <a:buNone/>
              <a:defRPr sz="2400" b="1">
                <a:solidFill>
                  <a:srgbClr val="FFFFFF"/>
                </a:solidFill>
                <a:latin typeface="Roboto Condensed"/>
                <a:ea typeface="Roboto Condensed"/>
                <a:cs typeface="Roboto Condensed"/>
                <a:sym typeface="Roboto Condensed"/>
              </a:defRPr>
            </a:lvl3pPr>
            <a:lvl4pPr lvl="3" algn="r">
              <a:buNone/>
              <a:defRPr sz="2400" b="1">
                <a:solidFill>
                  <a:srgbClr val="FFFFFF"/>
                </a:solidFill>
                <a:latin typeface="Roboto Condensed"/>
                <a:ea typeface="Roboto Condensed"/>
                <a:cs typeface="Roboto Condensed"/>
                <a:sym typeface="Roboto Condensed"/>
              </a:defRPr>
            </a:lvl4pPr>
            <a:lvl5pPr lvl="4" algn="r">
              <a:buNone/>
              <a:defRPr sz="2400" b="1">
                <a:solidFill>
                  <a:srgbClr val="FFFFFF"/>
                </a:solidFill>
                <a:latin typeface="Roboto Condensed"/>
                <a:ea typeface="Roboto Condensed"/>
                <a:cs typeface="Roboto Condensed"/>
                <a:sym typeface="Roboto Condensed"/>
              </a:defRPr>
            </a:lvl5pPr>
            <a:lvl6pPr lvl="5" algn="r">
              <a:buNone/>
              <a:defRPr sz="2400" b="1">
                <a:solidFill>
                  <a:srgbClr val="FFFFFF"/>
                </a:solidFill>
                <a:latin typeface="Roboto Condensed"/>
                <a:ea typeface="Roboto Condensed"/>
                <a:cs typeface="Roboto Condensed"/>
                <a:sym typeface="Roboto Condensed"/>
              </a:defRPr>
            </a:lvl6pPr>
            <a:lvl7pPr lvl="6" algn="r">
              <a:buNone/>
              <a:defRPr sz="2400" b="1">
                <a:solidFill>
                  <a:srgbClr val="FFFFFF"/>
                </a:solidFill>
                <a:latin typeface="Roboto Condensed"/>
                <a:ea typeface="Roboto Condensed"/>
                <a:cs typeface="Roboto Condensed"/>
                <a:sym typeface="Roboto Condensed"/>
              </a:defRPr>
            </a:lvl7pPr>
            <a:lvl8pPr lvl="7" algn="r">
              <a:buNone/>
              <a:defRPr sz="2400" b="1">
                <a:solidFill>
                  <a:srgbClr val="FFFFFF"/>
                </a:solidFill>
                <a:latin typeface="Roboto Condensed"/>
                <a:ea typeface="Roboto Condensed"/>
                <a:cs typeface="Roboto Condensed"/>
                <a:sym typeface="Roboto Condensed"/>
              </a:defRPr>
            </a:lvl8pPr>
            <a:lvl9pPr lvl="8" algn="r">
              <a:buNone/>
              <a:defRPr sz="2400" b="1">
                <a:solidFill>
                  <a:srgbClr val="FFFFFF"/>
                </a:solidFill>
                <a:latin typeface="Roboto Condensed"/>
                <a:ea typeface="Roboto Condensed"/>
                <a:cs typeface="Roboto Condensed"/>
                <a:sym typeface="Roboto Condensed"/>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615227630"/>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0.svg"/><Relationship Id="rId5" Type="http://schemas.openxmlformats.org/officeDocument/2006/relationships/image" Target="../media/image25.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svg"/><Relationship Id="rId7" Type="http://schemas.openxmlformats.org/officeDocument/2006/relationships/image" Target="../media/image48.sv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50.svg"/></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svg"/><Relationship Id="rId7"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png"/><Relationship Id="rId7" Type="http://schemas.openxmlformats.org/officeDocument/2006/relationships/image" Target="../media/image4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g"/><Relationship Id="rId4" Type="http://schemas.openxmlformats.org/officeDocument/2006/relationships/image" Target="../media/image3.sv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54.svg"/><Relationship Id="rId7" Type="http://schemas.openxmlformats.org/officeDocument/2006/relationships/image" Target="../media/image8.png"/><Relationship Id="rId2" Type="http://schemas.openxmlformats.org/officeDocument/2006/relationships/image" Target="../media/image44.png"/><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image" Target="../media/image3.png"/><Relationship Id="rId3" Type="http://schemas.openxmlformats.org/officeDocument/2006/relationships/tags" Target="../tags/tag7.xml"/><Relationship Id="rId21" Type="http://schemas.openxmlformats.org/officeDocument/2006/relationships/image" Target="../media/image6.pn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slideLayout" Target="../slideLayouts/slideLayout7.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image" Target="../media/image5.jpe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image" Target="../media/image8.png"/><Relationship Id="rId10" Type="http://schemas.openxmlformats.org/officeDocument/2006/relationships/tags" Target="../tags/tag14.xml"/><Relationship Id="rId19" Type="http://schemas.openxmlformats.org/officeDocument/2006/relationships/image" Target="../media/image3.sv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4.gif"/><Relationship Id="rId18" Type="http://schemas.openxmlformats.org/officeDocument/2006/relationships/image" Target="../media/image19.png"/><Relationship Id="rId3" Type="http://schemas.openxmlformats.org/officeDocument/2006/relationships/image" Target="../media/image3.svg"/><Relationship Id="rId7" Type="http://schemas.openxmlformats.org/officeDocument/2006/relationships/diagramQuickStyle" Target="../diagrams/quickStyle1.xml"/><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12.png"/><Relationship Id="rId5" Type="http://schemas.openxmlformats.org/officeDocument/2006/relationships/diagramData" Target="../diagrams/data1.xml"/><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10.png"/><Relationship Id="rId9" Type="http://schemas.microsoft.com/office/2007/relationships/diagramDrawing" Target="../diagrams/drawing1.xml"/><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3.svg"/><Relationship Id="rId7" Type="http://schemas.openxmlformats.org/officeDocument/2006/relationships/image" Target="../media/image8.png"/><Relationship Id="rId12"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diagramColors" Target="../diagrams/colors2.xml"/><Relationship Id="rId5" Type="http://schemas.openxmlformats.org/officeDocument/2006/relationships/image" Target="../media/image6.png"/><Relationship Id="rId10" Type="http://schemas.openxmlformats.org/officeDocument/2006/relationships/diagramQuickStyle" Target="../diagrams/quickStyle2.xml"/><Relationship Id="rId4" Type="http://schemas.openxmlformats.org/officeDocument/2006/relationships/image" Target="../media/image5.jpeg"/><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3.svg"/><Relationship Id="rId7" Type="http://schemas.openxmlformats.org/officeDocument/2006/relationships/image" Target="../media/image8.png"/><Relationship Id="rId12"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diagramColors" Target="../diagrams/colors3.xml"/><Relationship Id="rId5" Type="http://schemas.openxmlformats.org/officeDocument/2006/relationships/image" Target="../media/image6.png"/><Relationship Id="rId10" Type="http://schemas.openxmlformats.org/officeDocument/2006/relationships/diagramQuickStyle" Target="../diagrams/quickStyle3.xml"/><Relationship Id="rId4" Type="http://schemas.openxmlformats.org/officeDocument/2006/relationships/image" Target="../media/image5.jpeg"/><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a:off x="-2576801" y="6963448"/>
            <a:ext cx="22222742" cy="7722403"/>
          </a:xfrm>
          <a:custGeom>
            <a:avLst/>
            <a:gdLst/>
            <a:ahLst/>
            <a:cxnLst/>
            <a:rect l="l" t="t" r="r" b="b"/>
            <a:pathLst>
              <a:path w="22222742" h="7722403">
                <a:moveTo>
                  <a:pt x="0" y="0"/>
                </a:moveTo>
                <a:lnTo>
                  <a:pt x="22222742" y="0"/>
                </a:lnTo>
                <a:lnTo>
                  <a:pt x="22222742" y="7722403"/>
                </a:lnTo>
                <a:lnTo>
                  <a:pt x="0" y="7722403"/>
                </a:lnTo>
                <a:lnTo>
                  <a:pt x="0"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endParaRPr lang="fr-FR"/>
          </a:p>
        </p:txBody>
      </p:sp>
      <p:sp>
        <p:nvSpPr>
          <p:cNvPr id="3" name="Freeform 3"/>
          <p:cNvSpPr/>
          <p:nvPr/>
        </p:nvSpPr>
        <p:spPr>
          <a:xfrm>
            <a:off x="4458738" y="2280625"/>
            <a:ext cx="11888856" cy="4027350"/>
          </a:xfrm>
          <a:custGeom>
            <a:avLst/>
            <a:gdLst/>
            <a:ahLst/>
            <a:cxnLst/>
            <a:rect l="l" t="t" r="r" b="b"/>
            <a:pathLst>
              <a:path w="11888856" h="4027350">
                <a:moveTo>
                  <a:pt x="0" y="0"/>
                </a:moveTo>
                <a:lnTo>
                  <a:pt x="11888857" y="0"/>
                </a:lnTo>
                <a:lnTo>
                  <a:pt x="11888857" y="4027350"/>
                </a:lnTo>
                <a:lnTo>
                  <a:pt x="0" y="4027350"/>
                </a:lnTo>
                <a:lnTo>
                  <a:pt x="0" y="0"/>
                </a:lnTo>
                <a:close/>
              </a:path>
            </a:pathLst>
          </a:custGeom>
          <a:blipFill>
            <a:blip r:embed="rId4">
              <a:alphaModFix amt="88000"/>
              <a:extLst>
                <a:ext uri="{96DAC541-7B7A-43D3-8B79-37D633B846F1}">
                  <asvg:svgBlip xmlns:asvg="http://schemas.microsoft.com/office/drawing/2016/SVG/main" xmlns="" r:embed="rId5"/>
                </a:ext>
              </a:extLst>
            </a:blip>
            <a:stretch>
              <a:fillRect/>
            </a:stretch>
          </a:blipFill>
        </p:spPr>
        <p:txBody>
          <a:bodyPr/>
          <a:lstStyle/>
          <a:p>
            <a:endParaRPr lang="fr-FR"/>
          </a:p>
        </p:txBody>
      </p:sp>
      <p:sp>
        <p:nvSpPr>
          <p:cNvPr id="4" name="TextBox 4"/>
          <p:cNvSpPr txBox="1"/>
          <p:nvPr/>
        </p:nvSpPr>
        <p:spPr>
          <a:xfrm>
            <a:off x="5788748" y="3291455"/>
            <a:ext cx="9763327" cy="1759220"/>
          </a:xfrm>
          <a:prstGeom prst="rect">
            <a:avLst/>
          </a:prstGeom>
        </p:spPr>
        <p:txBody>
          <a:bodyPr lIns="0" tIns="0" rIns="0" bIns="0" rtlCol="0" anchor="t">
            <a:spAutoFit/>
          </a:bodyPr>
          <a:lstStyle/>
          <a:p>
            <a:pPr algn="ctr">
              <a:lnSpc>
                <a:spcPts val="4697"/>
              </a:lnSpc>
            </a:pPr>
            <a:r>
              <a:rPr lang="fr-FR" sz="3355" dirty="0">
                <a:solidFill>
                  <a:srgbClr val="FFFFFF"/>
                </a:solidFill>
                <a:latin typeface="Montserrat Bold"/>
              </a:rPr>
              <a:t>Les PPP dans le développement local en Tunisie : </a:t>
            </a:r>
            <a:br>
              <a:rPr lang="fr-FR" sz="3355" dirty="0">
                <a:solidFill>
                  <a:srgbClr val="FFFFFF"/>
                </a:solidFill>
                <a:latin typeface="Montserrat Bold"/>
              </a:rPr>
            </a:br>
            <a:r>
              <a:rPr lang="fr-FR" sz="3355" dirty="0">
                <a:solidFill>
                  <a:srgbClr val="FFFFFF"/>
                </a:solidFill>
                <a:latin typeface="Montserrat Bold"/>
              </a:rPr>
              <a:t>que faire? Et comment le faire?</a:t>
            </a:r>
          </a:p>
        </p:txBody>
      </p:sp>
      <p:grpSp>
        <p:nvGrpSpPr>
          <p:cNvPr id="5" name="Group 5"/>
          <p:cNvGrpSpPr/>
          <p:nvPr/>
        </p:nvGrpSpPr>
        <p:grpSpPr>
          <a:xfrm>
            <a:off x="1715245" y="8811581"/>
            <a:ext cx="5178861" cy="1082523"/>
            <a:chOff x="0" y="0"/>
            <a:chExt cx="6905148" cy="1443363"/>
          </a:xfrm>
        </p:grpSpPr>
        <p:sp>
          <p:nvSpPr>
            <p:cNvPr id="6" name="TextBox 6"/>
            <p:cNvSpPr txBox="1"/>
            <p:nvPr/>
          </p:nvSpPr>
          <p:spPr>
            <a:xfrm>
              <a:off x="0" y="850169"/>
              <a:ext cx="6905148" cy="593195"/>
            </a:xfrm>
            <a:prstGeom prst="rect">
              <a:avLst/>
            </a:prstGeom>
          </p:spPr>
          <p:txBody>
            <a:bodyPr lIns="0" tIns="0" rIns="0" bIns="0" rtlCol="0" anchor="t">
              <a:spAutoFit/>
            </a:bodyPr>
            <a:lstStyle/>
            <a:p>
              <a:pPr algn="just">
                <a:lnSpc>
                  <a:spcPts val="3758"/>
                </a:lnSpc>
                <a:spcBef>
                  <a:spcPct val="0"/>
                </a:spcBef>
              </a:pPr>
              <a:r>
                <a:rPr lang="en-US" sz="2684">
                  <a:solidFill>
                    <a:srgbClr val="FFFFFF"/>
                  </a:solidFill>
                  <a:latin typeface="Montserrat"/>
                </a:rPr>
                <a:t>28 janvier - 1er février 2024</a:t>
              </a:r>
            </a:p>
          </p:txBody>
        </p:sp>
        <p:sp>
          <p:nvSpPr>
            <p:cNvPr id="7" name="TextBox 7"/>
            <p:cNvSpPr txBox="1"/>
            <p:nvPr/>
          </p:nvSpPr>
          <p:spPr>
            <a:xfrm>
              <a:off x="0" y="-66675"/>
              <a:ext cx="5303639" cy="868017"/>
            </a:xfrm>
            <a:prstGeom prst="rect">
              <a:avLst/>
            </a:prstGeom>
          </p:spPr>
          <p:txBody>
            <a:bodyPr lIns="0" tIns="0" rIns="0" bIns="0" rtlCol="0" anchor="t">
              <a:spAutoFit/>
            </a:bodyPr>
            <a:lstStyle/>
            <a:p>
              <a:pPr algn="just">
                <a:lnSpc>
                  <a:spcPts val="5585"/>
                </a:lnSpc>
                <a:spcBef>
                  <a:spcPct val="0"/>
                </a:spcBef>
              </a:pPr>
              <a:r>
                <a:rPr lang="en-US" sz="3989">
                  <a:solidFill>
                    <a:srgbClr val="FFFFFF"/>
                  </a:solidFill>
                  <a:latin typeface="Montserrat Bold"/>
                </a:rPr>
                <a:t>NOUAKCHOTT </a:t>
              </a:r>
            </a:p>
          </p:txBody>
        </p:sp>
      </p:grpSp>
      <p:grpSp>
        <p:nvGrpSpPr>
          <p:cNvPr id="8" name="Group 8"/>
          <p:cNvGrpSpPr/>
          <p:nvPr/>
        </p:nvGrpSpPr>
        <p:grpSpPr>
          <a:xfrm>
            <a:off x="10199820" y="8425200"/>
            <a:ext cx="7386662" cy="1468903"/>
            <a:chOff x="0" y="0"/>
            <a:chExt cx="9848883" cy="1958538"/>
          </a:xfrm>
        </p:grpSpPr>
        <p:sp>
          <p:nvSpPr>
            <p:cNvPr id="9" name="Freeform 9"/>
            <p:cNvSpPr/>
            <p:nvPr/>
          </p:nvSpPr>
          <p:spPr>
            <a:xfrm>
              <a:off x="8031757" y="210497"/>
              <a:ext cx="1719731" cy="1146972"/>
            </a:xfrm>
            <a:custGeom>
              <a:avLst/>
              <a:gdLst/>
              <a:ahLst/>
              <a:cxnLst/>
              <a:rect l="l" t="t" r="r" b="b"/>
              <a:pathLst>
                <a:path w="1719731" h="1146972">
                  <a:moveTo>
                    <a:pt x="0" y="0"/>
                  </a:moveTo>
                  <a:lnTo>
                    <a:pt x="1719731" y="0"/>
                  </a:lnTo>
                  <a:lnTo>
                    <a:pt x="1719731" y="1146972"/>
                  </a:lnTo>
                  <a:lnTo>
                    <a:pt x="0" y="1146972"/>
                  </a:lnTo>
                  <a:lnTo>
                    <a:pt x="0" y="0"/>
                  </a:lnTo>
                  <a:close/>
                </a:path>
              </a:pathLst>
            </a:custGeom>
            <a:blipFill>
              <a:blip r:embed="rId6"/>
              <a:stretch>
                <a:fillRect/>
              </a:stretch>
            </a:blipFill>
          </p:spPr>
          <p:txBody>
            <a:bodyPr/>
            <a:lstStyle/>
            <a:p>
              <a:endParaRPr lang="fr-FR"/>
            </a:p>
          </p:txBody>
        </p:sp>
        <p:sp>
          <p:nvSpPr>
            <p:cNvPr id="10" name="Freeform 10"/>
            <p:cNvSpPr/>
            <p:nvPr/>
          </p:nvSpPr>
          <p:spPr>
            <a:xfrm>
              <a:off x="0" y="210497"/>
              <a:ext cx="3092760" cy="1279659"/>
            </a:xfrm>
            <a:custGeom>
              <a:avLst/>
              <a:gdLst/>
              <a:ahLst/>
              <a:cxnLst/>
              <a:rect l="l" t="t" r="r" b="b"/>
              <a:pathLst>
                <a:path w="3092760" h="1279659">
                  <a:moveTo>
                    <a:pt x="0" y="0"/>
                  </a:moveTo>
                  <a:lnTo>
                    <a:pt x="3092760" y="0"/>
                  </a:lnTo>
                  <a:lnTo>
                    <a:pt x="3092760" y="1279659"/>
                  </a:lnTo>
                  <a:lnTo>
                    <a:pt x="0" y="1279659"/>
                  </a:lnTo>
                  <a:lnTo>
                    <a:pt x="0" y="0"/>
                  </a:lnTo>
                  <a:close/>
                </a:path>
              </a:pathLst>
            </a:custGeom>
            <a:blipFill>
              <a:blip r:embed="rId7"/>
              <a:stretch>
                <a:fillRect/>
              </a:stretch>
            </a:blipFill>
          </p:spPr>
          <p:txBody>
            <a:bodyPr/>
            <a:lstStyle/>
            <a:p>
              <a:endParaRPr lang="fr-FR"/>
            </a:p>
          </p:txBody>
        </p:sp>
        <p:sp>
          <p:nvSpPr>
            <p:cNvPr id="11" name="Freeform 11"/>
            <p:cNvSpPr/>
            <p:nvPr/>
          </p:nvSpPr>
          <p:spPr>
            <a:xfrm>
              <a:off x="3484283" y="0"/>
              <a:ext cx="1744003" cy="1744003"/>
            </a:xfrm>
            <a:custGeom>
              <a:avLst/>
              <a:gdLst/>
              <a:ahLst/>
              <a:cxnLst/>
              <a:rect l="l" t="t" r="r" b="b"/>
              <a:pathLst>
                <a:path w="1744003" h="1744003">
                  <a:moveTo>
                    <a:pt x="0" y="0"/>
                  </a:moveTo>
                  <a:lnTo>
                    <a:pt x="1744003" y="0"/>
                  </a:lnTo>
                  <a:lnTo>
                    <a:pt x="1744003" y="1744003"/>
                  </a:lnTo>
                  <a:lnTo>
                    <a:pt x="0" y="1744003"/>
                  </a:lnTo>
                  <a:lnTo>
                    <a:pt x="0" y="0"/>
                  </a:lnTo>
                  <a:close/>
                </a:path>
              </a:pathLst>
            </a:custGeom>
            <a:blipFill>
              <a:blip r:embed="rId8"/>
              <a:stretch>
                <a:fillRect/>
              </a:stretch>
            </a:blipFill>
          </p:spPr>
          <p:txBody>
            <a:bodyPr/>
            <a:lstStyle/>
            <a:p>
              <a:endParaRPr lang="fr-FR"/>
            </a:p>
          </p:txBody>
        </p:sp>
        <p:sp>
          <p:nvSpPr>
            <p:cNvPr id="12" name="Freeform 12"/>
            <p:cNvSpPr/>
            <p:nvPr/>
          </p:nvSpPr>
          <p:spPr>
            <a:xfrm>
              <a:off x="5661474" y="0"/>
              <a:ext cx="1744003" cy="1744003"/>
            </a:xfrm>
            <a:custGeom>
              <a:avLst/>
              <a:gdLst/>
              <a:ahLst/>
              <a:cxnLst/>
              <a:rect l="l" t="t" r="r" b="b"/>
              <a:pathLst>
                <a:path w="1744003" h="1744003">
                  <a:moveTo>
                    <a:pt x="0" y="0"/>
                  </a:moveTo>
                  <a:lnTo>
                    <a:pt x="1744003" y="0"/>
                  </a:lnTo>
                  <a:lnTo>
                    <a:pt x="1744003" y="1744003"/>
                  </a:lnTo>
                  <a:lnTo>
                    <a:pt x="0" y="1744003"/>
                  </a:lnTo>
                  <a:lnTo>
                    <a:pt x="0" y="0"/>
                  </a:lnTo>
                  <a:close/>
                </a:path>
              </a:pathLst>
            </a:custGeom>
            <a:blipFill>
              <a:blip r:embed="rId9"/>
              <a:stretch>
                <a:fillRect/>
              </a:stretch>
            </a:blipFill>
          </p:spPr>
          <p:txBody>
            <a:bodyPr/>
            <a:lstStyle/>
            <a:p>
              <a:endParaRPr lang="fr-FR"/>
            </a:p>
          </p:txBody>
        </p:sp>
        <p:sp>
          <p:nvSpPr>
            <p:cNvPr id="13" name="TextBox 13"/>
            <p:cNvSpPr txBox="1"/>
            <p:nvPr/>
          </p:nvSpPr>
          <p:spPr>
            <a:xfrm>
              <a:off x="8092890" y="1481720"/>
              <a:ext cx="1755992" cy="476817"/>
            </a:xfrm>
            <a:prstGeom prst="rect">
              <a:avLst/>
            </a:prstGeom>
          </p:spPr>
          <p:txBody>
            <a:bodyPr lIns="0" tIns="0" rIns="0" bIns="0" rtlCol="0" anchor="t">
              <a:spAutoFit/>
            </a:bodyPr>
            <a:lstStyle/>
            <a:p>
              <a:pPr>
                <a:lnSpc>
                  <a:spcPts val="1426"/>
                </a:lnSpc>
                <a:spcBef>
                  <a:spcPct val="0"/>
                </a:spcBef>
              </a:pPr>
              <a:r>
                <a:rPr lang="en-US" sz="1019">
                  <a:solidFill>
                    <a:srgbClr val="FFFFFF"/>
                  </a:solidFill>
                  <a:latin typeface="Montserrat"/>
                </a:rPr>
                <a:t>Cofinancé par l’Union européenne</a:t>
              </a:r>
            </a:p>
          </p:txBody>
        </p:sp>
      </p:grpSp>
      <p:sp>
        <p:nvSpPr>
          <p:cNvPr id="14" name="TextBox 14"/>
          <p:cNvSpPr txBox="1"/>
          <p:nvPr/>
        </p:nvSpPr>
        <p:spPr>
          <a:xfrm>
            <a:off x="1028701" y="6508000"/>
            <a:ext cx="4305300" cy="825932"/>
          </a:xfrm>
          <a:prstGeom prst="rect">
            <a:avLst/>
          </a:prstGeom>
        </p:spPr>
        <p:txBody>
          <a:bodyPr wrap="square" lIns="0" tIns="0" rIns="0" bIns="0" rtlCol="0" anchor="t">
            <a:spAutoFit/>
          </a:bodyPr>
          <a:lstStyle/>
          <a:p>
            <a:pPr algn="ctr">
              <a:lnSpc>
                <a:spcPts val="3160"/>
              </a:lnSpc>
            </a:pPr>
            <a:r>
              <a:rPr lang="en-US" sz="3362" b="1" dirty="0">
                <a:solidFill>
                  <a:srgbClr val="243569"/>
                </a:solidFill>
                <a:latin typeface="Roboto"/>
              </a:rPr>
              <a:t>Sonia Attia </a:t>
            </a:r>
            <a:r>
              <a:rPr lang="en-US" sz="3362" b="1" dirty="0" err="1">
                <a:solidFill>
                  <a:srgbClr val="243569"/>
                </a:solidFill>
                <a:latin typeface="Roboto"/>
              </a:rPr>
              <a:t>Jrad</a:t>
            </a:r>
            <a:endParaRPr lang="en-US" sz="3362" b="1" dirty="0">
              <a:solidFill>
                <a:srgbClr val="243569"/>
              </a:solidFill>
              <a:latin typeface="Roboto"/>
            </a:endParaRPr>
          </a:p>
          <a:p>
            <a:pPr algn="ctr">
              <a:lnSpc>
                <a:spcPts val="3160"/>
              </a:lnSpc>
            </a:pPr>
            <a:r>
              <a:rPr lang="en-US" sz="3362" b="1" dirty="0">
                <a:solidFill>
                  <a:srgbClr val="243569"/>
                </a:solidFill>
                <a:latin typeface="Roboto"/>
              </a:rPr>
              <a:t>DG à L’IGPPP</a:t>
            </a:r>
          </a:p>
        </p:txBody>
      </p:sp>
      <p:grpSp>
        <p:nvGrpSpPr>
          <p:cNvPr id="15" name="Group 15"/>
          <p:cNvGrpSpPr/>
          <p:nvPr/>
        </p:nvGrpSpPr>
        <p:grpSpPr>
          <a:xfrm>
            <a:off x="1028700" y="896924"/>
            <a:ext cx="6860077" cy="2323851"/>
            <a:chOff x="0" y="0"/>
            <a:chExt cx="9146769" cy="3098468"/>
          </a:xfrm>
        </p:grpSpPr>
        <p:sp>
          <p:nvSpPr>
            <p:cNvPr id="16" name="Freeform 16"/>
            <p:cNvSpPr/>
            <p:nvPr/>
          </p:nvSpPr>
          <p:spPr>
            <a:xfrm rot="-10800000">
              <a:off x="0" y="0"/>
              <a:ext cx="9146769" cy="3098468"/>
            </a:xfrm>
            <a:custGeom>
              <a:avLst/>
              <a:gdLst/>
              <a:ahLst/>
              <a:cxnLst/>
              <a:rect l="l" t="t" r="r" b="b"/>
              <a:pathLst>
                <a:path w="9146769" h="3098468">
                  <a:moveTo>
                    <a:pt x="0" y="0"/>
                  </a:moveTo>
                  <a:lnTo>
                    <a:pt x="9146769" y="0"/>
                  </a:lnTo>
                  <a:lnTo>
                    <a:pt x="9146769" y="3098468"/>
                  </a:lnTo>
                  <a:lnTo>
                    <a:pt x="0" y="30984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fr-FR"/>
            </a:p>
          </p:txBody>
        </p:sp>
        <p:sp>
          <p:nvSpPr>
            <p:cNvPr id="17" name="TextBox 17"/>
            <p:cNvSpPr txBox="1"/>
            <p:nvPr/>
          </p:nvSpPr>
          <p:spPr>
            <a:xfrm>
              <a:off x="508030" y="789830"/>
              <a:ext cx="8321781" cy="1714299"/>
            </a:xfrm>
            <a:prstGeom prst="rect">
              <a:avLst/>
            </a:prstGeom>
          </p:spPr>
          <p:txBody>
            <a:bodyPr lIns="0" tIns="0" rIns="0" bIns="0" rtlCol="0" anchor="t">
              <a:spAutoFit/>
            </a:bodyPr>
            <a:lstStyle/>
            <a:p>
              <a:pPr algn="ctr">
                <a:lnSpc>
                  <a:spcPts val="3215"/>
                </a:lnSpc>
              </a:pPr>
              <a:r>
                <a:rPr lang="en-US" sz="3420">
                  <a:solidFill>
                    <a:srgbClr val="243569"/>
                  </a:solidFill>
                  <a:latin typeface="Roboto Bold"/>
                </a:rPr>
                <a:t>Les </a:t>
              </a:r>
              <a:r>
                <a:rPr lang="en-US" sz="3420">
                  <a:solidFill>
                    <a:srgbClr val="1E9F6C"/>
                  </a:solidFill>
                  <a:latin typeface="Roboto Bold"/>
                </a:rPr>
                <a:t>autorités locales</a:t>
              </a:r>
              <a:r>
                <a:rPr lang="en-US" sz="3420">
                  <a:solidFill>
                    <a:srgbClr val="243569"/>
                  </a:solidFill>
                  <a:latin typeface="Roboto Bold"/>
                </a:rPr>
                <a:t> au </a:t>
              </a:r>
            </a:p>
            <a:p>
              <a:pPr algn="ctr">
                <a:lnSpc>
                  <a:spcPts val="3215"/>
                </a:lnSpc>
              </a:pPr>
              <a:r>
                <a:rPr lang="en-US" sz="3420">
                  <a:solidFill>
                    <a:srgbClr val="243569"/>
                  </a:solidFill>
                  <a:latin typeface="Roboto Bold"/>
                </a:rPr>
                <a:t>coeur des nouvelles </a:t>
              </a:r>
              <a:r>
                <a:rPr lang="en-US" sz="3420">
                  <a:solidFill>
                    <a:srgbClr val="1E9F6C"/>
                  </a:solidFill>
                  <a:latin typeface="Roboto Bold"/>
                </a:rPr>
                <a:t>dynamiques régionales</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marL="0" marR="0" lvl="0" indent="0" algn="l" defTabSz="914400" rtl="0" eaLnBrk="1" fontAlgn="auto" latinLnBrk="0" hangingPunct="1">
                <a:lnSpc>
                  <a:spcPts val="1187"/>
                </a:lnSpc>
                <a:spcBef>
                  <a:spcPct val="0"/>
                </a:spcBef>
                <a:spcAft>
                  <a:spcPts val="0"/>
                </a:spcAft>
                <a:buClrTx/>
                <a:buSzTx/>
                <a:buFontTx/>
                <a:buNone/>
                <a:tabLst/>
                <a:defRPr/>
              </a:pPr>
              <a:r>
                <a:rPr kumimoji="0" lang="en-US" sz="847" b="0" i="0" u="none" strike="noStrike" kern="1200" cap="none" spc="0" normalizeH="0" baseline="0" noProof="0">
                  <a:ln>
                    <a:noFill/>
                  </a:ln>
                  <a:solidFill>
                    <a:srgbClr val="FFFFFF"/>
                  </a:solidFill>
                  <a:effectLst/>
                  <a:uLnTx/>
                  <a:uFillTx/>
                  <a:latin typeface="Montserrat"/>
                  <a:ea typeface="+mn-ea"/>
                  <a:cs typeface="+mn-cs"/>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marL="0" marR="0" lvl="0" indent="0" algn="just" defTabSz="914400" rtl="0" eaLnBrk="1" fontAlgn="auto" latinLnBrk="0" hangingPunct="1">
                <a:lnSpc>
                  <a:spcPts val="2790"/>
                </a:lnSpc>
                <a:spcBef>
                  <a:spcPct val="0"/>
                </a:spcBef>
                <a:spcAft>
                  <a:spcPts val="0"/>
                </a:spcAft>
                <a:buClrTx/>
                <a:buSzTx/>
                <a:buFontTx/>
                <a:buNone/>
                <a:tabLst/>
                <a:defRPr/>
              </a:pPr>
              <a:r>
                <a:rPr kumimoji="0" lang="en-US" sz="1992" b="0" i="0" u="none" strike="noStrike" kern="1200" cap="none" spc="0" normalizeH="0" baseline="0" noProof="0" dirty="0">
                  <a:ln>
                    <a:noFill/>
                  </a:ln>
                  <a:solidFill>
                    <a:srgbClr val="FFFFFF"/>
                  </a:solidFill>
                  <a:effectLst/>
                  <a:uLnTx/>
                  <a:uFillTx/>
                  <a:latin typeface="Montserrat"/>
                  <a:ea typeface="+mn-ea"/>
                  <a:cs typeface="+mn-cs"/>
                </a:rPr>
                <a:t>28 </a:t>
              </a:r>
              <a:r>
                <a:rPr kumimoji="0" lang="en-US" sz="1992" b="0" i="0" u="none" strike="noStrike" kern="1200" cap="none" spc="0" normalizeH="0" baseline="0" noProof="0" dirty="0" err="1">
                  <a:ln>
                    <a:noFill/>
                  </a:ln>
                  <a:solidFill>
                    <a:srgbClr val="FFFFFF"/>
                  </a:solidFill>
                  <a:effectLst/>
                  <a:uLnTx/>
                  <a:uFillTx/>
                  <a:latin typeface="Montserrat"/>
                  <a:ea typeface="+mn-ea"/>
                  <a:cs typeface="+mn-cs"/>
                </a:rPr>
                <a:t>janvier</a:t>
              </a:r>
              <a:r>
                <a:rPr kumimoji="0" lang="en-US" sz="1992" b="0" i="0" u="none" strike="noStrike" kern="1200" cap="none" spc="0" normalizeH="0" baseline="0" noProof="0" dirty="0">
                  <a:ln>
                    <a:noFill/>
                  </a:ln>
                  <a:solidFill>
                    <a:srgbClr val="FFFFFF"/>
                  </a:solidFill>
                  <a:effectLst/>
                  <a:uLnTx/>
                  <a:uFillTx/>
                  <a:latin typeface="Montserrat"/>
                  <a:ea typeface="+mn-ea"/>
                  <a:cs typeface="+mn-cs"/>
                </a:rPr>
                <a:t> - 1er </a:t>
              </a:r>
              <a:r>
                <a:rPr kumimoji="0" lang="en-US" sz="1992" b="0" i="0" u="none" strike="noStrike" kern="1200" cap="none" spc="0" normalizeH="0" baseline="0" noProof="0" dirty="0" err="1">
                  <a:ln>
                    <a:noFill/>
                  </a:ln>
                  <a:solidFill>
                    <a:srgbClr val="FFFFFF"/>
                  </a:solidFill>
                  <a:effectLst/>
                  <a:uLnTx/>
                  <a:uFillTx/>
                  <a:latin typeface="Montserrat"/>
                  <a:ea typeface="+mn-ea"/>
                  <a:cs typeface="+mn-cs"/>
                </a:rPr>
                <a:t>février</a:t>
              </a:r>
              <a:r>
                <a:rPr kumimoji="0" lang="en-US" sz="1992" b="0" i="0" u="none" strike="noStrike" kern="1200" cap="none" spc="0" normalizeH="0" baseline="0" noProof="0" dirty="0">
                  <a:ln>
                    <a:noFill/>
                  </a:ln>
                  <a:solidFill>
                    <a:srgbClr val="FFFFFF"/>
                  </a:solidFill>
                  <a:effectLst/>
                  <a:uLnTx/>
                  <a:uFillTx/>
                  <a:latin typeface="Montserrat"/>
                  <a:ea typeface="+mn-ea"/>
                  <a:cs typeface="+mn-cs"/>
                </a:rPr>
                <a:t>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marL="0" marR="0" lvl="0" indent="0" algn="just" defTabSz="914400" rtl="0" eaLnBrk="1" fontAlgn="auto" latinLnBrk="0" hangingPunct="1">
                <a:lnSpc>
                  <a:spcPts val="4146"/>
                </a:lnSpc>
                <a:spcBef>
                  <a:spcPct val="0"/>
                </a:spcBef>
                <a:spcAft>
                  <a:spcPts val="0"/>
                </a:spcAft>
                <a:buClrTx/>
                <a:buSzTx/>
                <a:buFontTx/>
                <a:buNone/>
                <a:tabLst/>
                <a:defRPr/>
              </a:pPr>
              <a:r>
                <a:rPr kumimoji="0" lang="en-US" sz="2962" b="0" i="0" u="none" strike="noStrike" kern="1200" cap="none" spc="0" normalizeH="0" baseline="0" noProof="0" dirty="0">
                  <a:ln>
                    <a:noFill/>
                  </a:ln>
                  <a:solidFill>
                    <a:srgbClr val="FFFFFF"/>
                  </a:solidFill>
                  <a:effectLst/>
                  <a:uLnTx/>
                  <a:uFillTx/>
                  <a:latin typeface="Montserrat Bold"/>
                  <a:ea typeface="+mn-ea"/>
                  <a:cs typeface="+mn-cs"/>
                </a:rPr>
                <a:t>NOUAKCHOTT </a:t>
              </a:r>
            </a:p>
          </p:txBody>
        </p:sp>
      </p:grpSp>
      <p:sp>
        <p:nvSpPr>
          <p:cNvPr id="14" name="Rectangle 13"/>
          <p:cNvSpPr/>
          <p:nvPr/>
        </p:nvSpPr>
        <p:spPr>
          <a:xfrm>
            <a:off x="914400" y="2321739"/>
            <a:ext cx="16651411" cy="7530844"/>
          </a:xfrm>
          <a:prstGeom prst="rect">
            <a:avLst/>
          </a:prstGeom>
        </p:spPr>
        <p:txBody>
          <a:bodyPr wrap="square">
            <a:spAutoFit/>
          </a:bodyPr>
          <a:lstStyle/>
          <a:p>
            <a:pPr algn="ctr">
              <a:lnSpc>
                <a:spcPct val="114000"/>
              </a:lnSpc>
            </a:pPr>
            <a:r>
              <a:rPr lang="fr-FR" sz="3200" b="1" dirty="0">
                <a:solidFill>
                  <a:srgbClr val="C00000"/>
                </a:solidFill>
              </a:rPr>
              <a:t>Concept PPP englobe </a:t>
            </a:r>
            <a:r>
              <a:rPr lang="fr-FR" sz="3200" dirty="0">
                <a:solidFill>
                  <a:srgbClr val="C00000"/>
                </a:solidFill>
              </a:rPr>
              <a:t>:</a:t>
            </a:r>
          </a:p>
          <a:p>
            <a:pPr>
              <a:lnSpc>
                <a:spcPct val="114000"/>
              </a:lnSpc>
            </a:pPr>
            <a:r>
              <a:rPr lang="fr-FR" sz="2800" b="1" cap="all" dirty="0"/>
              <a:t>les concessions (loi 2008) </a:t>
            </a:r>
            <a:r>
              <a:rPr lang="fr-FR" sz="2800" dirty="0"/>
              <a:t>des contrats de gestion de services publics DSP; d’exploitation des services publics (d’affermage) ; d’exploitation des domaines ou des outillages publics(concessions domaniales)</a:t>
            </a:r>
          </a:p>
          <a:p>
            <a:pPr>
              <a:lnSpc>
                <a:spcPct val="114000"/>
              </a:lnSpc>
            </a:pPr>
            <a:r>
              <a:rPr lang="fr-FR" sz="2800" dirty="0"/>
              <a:t>le premier PPP s’est fait pendant les années 2000 avec la société «CARTHAGE POWER COMPAGNY» pour la production indépendante d’Electricité à RADES II (contrat de construction, de financement , d’exploitation, de maintenance…)/contrat qui a pris fin en 2022 ;plusieurs contrats de concession ont été réalisés ; </a:t>
            </a:r>
          </a:p>
          <a:p>
            <a:pPr>
              <a:lnSpc>
                <a:spcPct val="114000"/>
              </a:lnSpc>
            </a:pPr>
            <a:r>
              <a:rPr lang="fr-FR" sz="2800" b="1" dirty="0" smtClean="0"/>
              <a:t>LES PPP LOI 2015 </a:t>
            </a:r>
            <a:r>
              <a:rPr lang="fr-FR" sz="2800" dirty="0" smtClean="0"/>
              <a:t>(</a:t>
            </a:r>
            <a:r>
              <a:rPr lang="fr-FR" sz="2800" dirty="0"/>
              <a:t>sans exploitation du service),loi 2019(avec exploitation du service sauf les secteurs de la sécurité, de la défense et des prisons)  bref Une mission globale portant totalement ou partiellement sur la conception et la réalisation d’ouvrages, d’équipements ou d’infrastructures matérielles ou immatérielles nécessaires pour assurer un service public</a:t>
            </a:r>
          </a:p>
          <a:p>
            <a:pPr>
              <a:lnSpc>
                <a:spcPct val="114000"/>
              </a:lnSpc>
            </a:pPr>
            <a:r>
              <a:rPr lang="fr-FR" sz="2800" dirty="0"/>
              <a:t> projet de la station d’épuration TUNIS NORD d’une capacité de 60.000m3 /jour en cours de réalisation (appel à </a:t>
            </a:r>
            <a:r>
              <a:rPr lang="fr-FR" sz="2800" dirty="0" err="1"/>
              <a:t>préqualification</a:t>
            </a:r>
            <a:r>
              <a:rPr lang="fr-FR" sz="2800" dirty="0"/>
              <a:t>)</a:t>
            </a:r>
          </a:p>
          <a:p>
            <a:pPr>
              <a:lnSpc>
                <a:spcPct val="114000"/>
              </a:lnSpc>
            </a:pPr>
            <a:r>
              <a:rPr lang="fr-FR" sz="2800" dirty="0"/>
              <a:t>et </a:t>
            </a:r>
            <a:r>
              <a:rPr lang="fr-FR" sz="2800" b="1" dirty="0" smtClean="0"/>
              <a:t>LES PPP INSTITUTIONNELS </a:t>
            </a:r>
            <a:r>
              <a:rPr lang="fr-FR" sz="2800" dirty="0" smtClean="0"/>
              <a:t>comme </a:t>
            </a:r>
            <a:r>
              <a:rPr lang="fr-FR" sz="2800" dirty="0"/>
              <a:t>la SPLT qui a permis un très grand développement urbain dont les effets économiques ne sont plus à démontrer ;la preuve du développement d’une 4ème  tranche projet en cours  ainsi que 2 autres projets similaires TAPARURA à SFAX et SABKHET BEN GHAYADHA à MAHDIA </a:t>
            </a:r>
          </a:p>
        </p:txBody>
      </p:sp>
    </p:spTree>
    <p:extLst>
      <p:ext uri="{BB962C8B-B14F-4D97-AF65-F5344CB8AC3E}">
        <p14:creationId xmlns:p14="http://schemas.microsoft.com/office/powerpoint/2010/main" val="2907094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endParaRPr lang="fr-FR" dirty="0"/>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sp>
        <p:nvSpPr>
          <p:cNvPr id="16" name="Espace réservé du texte 1">
            <a:extLst>
              <a:ext uri="{FF2B5EF4-FFF2-40B4-BE49-F238E27FC236}">
                <a16:creationId xmlns:a16="http://schemas.microsoft.com/office/drawing/2014/main" id="{B4454729-1687-17FB-DA3D-CDF997CCB377}"/>
              </a:ext>
            </a:extLst>
          </p:cNvPr>
          <p:cNvSpPr txBox="1">
            <a:spLocks/>
          </p:cNvSpPr>
          <p:nvPr/>
        </p:nvSpPr>
        <p:spPr>
          <a:xfrm>
            <a:off x="990600" y="2857500"/>
            <a:ext cx="16764000" cy="698310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7000"/>
              </a:lnSpc>
            </a:pPr>
            <a:r>
              <a:rPr lang="fr-FR" b="1" dirty="0">
                <a:latin typeface="Times New Roman" panose="02020603050405020304" pitchFamily="18" charset="0"/>
                <a:cs typeface="Times New Roman" panose="02020603050405020304" pitchFamily="18" charset="0"/>
              </a:rPr>
              <a:t>Besoins </a:t>
            </a:r>
            <a:r>
              <a:rPr lang="fr-FR" b="1" dirty="0">
                <a:latin typeface="Times New Roman" panose="02020603050405020304" pitchFamily="18" charset="0"/>
                <a:ea typeface="Calibri" panose="020F0502020204030204" pitchFamily="34" charset="0"/>
                <a:cs typeface="Times New Roman" panose="02020603050405020304" pitchFamily="18" charset="0"/>
              </a:rPr>
              <a:t>en……….</a:t>
            </a:r>
            <a:r>
              <a:rPr lang="fr-F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Formations à plusieurs niveaux</a:t>
            </a:r>
            <a:endParaRPr lang="fr-FR" b="1" dirty="0">
              <a:latin typeface="Times New Roman" panose="02020603050405020304" pitchFamily="18" charset="0"/>
              <a:ea typeface="Calibri" panose="020F0502020204030204" pitchFamily="34" charset="0"/>
              <a:cs typeface="Times New Roman" panose="02020603050405020304" pitchFamily="18" charset="0"/>
            </a:endParaRPr>
          </a:p>
          <a:p>
            <a:pPr marL="152400" indent="0" algn="just">
              <a:spcBef>
                <a:spcPts val="0"/>
              </a:spcBef>
              <a:buFont typeface="Arial" pitchFamily="34" charset="0"/>
              <a:buNone/>
            </a:pPr>
            <a:r>
              <a:rPr lang="fr-FR" b="1" dirty="0">
                <a:latin typeface="Times New Roman" panose="02020603050405020304" pitchFamily="18" charset="0"/>
                <a:ea typeface="Calibri" panose="020F0502020204030204" pitchFamily="34" charset="0"/>
                <a:cs typeface="Times New Roman" panose="02020603050405020304" pitchFamily="18" charset="0"/>
              </a:rPr>
              <a:t>1/niveau de Vulgarisation du  concept </a:t>
            </a:r>
            <a:r>
              <a:rPr lang="fr-FR" dirty="0">
                <a:latin typeface="Times New Roman" panose="02020603050405020304" pitchFamily="18" charset="0"/>
                <a:ea typeface="Calibri" panose="020F0502020204030204" pitchFamily="34" charset="0"/>
                <a:cs typeface="Times New Roman" panose="02020603050405020304" pitchFamily="18" charset="0"/>
              </a:rPr>
              <a:t>: depuis 2016 des sessions de formations ont été dispensées au profit différents départements ministériels, plusieurs entreprises publiques : Au total pas moins de 120 personnes publiques en ont bénéficié et l’objectif est jugé atteint vu qu’il a été mis en place au niveau de plusieurs entreprises publiques  NON SEULEMENT des points focaux PPP mais aussi instauration au niveau de leurs organigrammes d’unités fonctionnelles PPP tel au niveau de l’OMMP ou l’OACA….</a:t>
            </a:r>
          </a:p>
          <a:p>
            <a:pPr marL="152400" indent="0" algn="just">
              <a:spcBef>
                <a:spcPts val="0"/>
              </a:spcBef>
              <a:buFont typeface="Arial" pitchFamily="34" charset="0"/>
              <a:buNone/>
            </a:pPr>
            <a:r>
              <a:rPr lang="fr-FR" dirty="0">
                <a:latin typeface="Times New Roman" panose="02020603050405020304" pitchFamily="18" charset="0"/>
                <a:ea typeface="Calibri" panose="020F0502020204030204" pitchFamily="34" charset="0"/>
                <a:cs typeface="Times New Roman" panose="02020603050405020304" pitchFamily="18" charset="0"/>
              </a:rPr>
              <a:t>Actuellement on œuvre pour la vulgarisation au niveau régional et local :</a:t>
            </a:r>
          </a:p>
          <a:p>
            <a:pPr marL="152400" indent="0" algn="just">
              <a:spcBef>
                <a:spcPts val="0"/>
              </a:spcBef>
              <a:buFont typeface="Arial" pitchFamily="34" charset="0"/>
              <a:buNone/>
            </a:pPr>
            <a:r>
              <a:rPr lang="fr-FR" dirty="0">
                <a:latin typeface="Times New Roman" panose="02020603050405020304" pitchFamily="18" charset="0"/>
                <a:ea typeface="Calibri" panose="020F0502020204030204" pitchFamily="34" charset="0"/>
                <a:cs typeface="Times New Roman" panose="02020603050405020304" pitchFamily="18" charset="0"/>
              </a:rPr>
              <a:t>Un programme de formation au niveau régional vient d’être achevé en novembre 2022 et un programme au niveau local sera lancé au cours de cette année 2024 à travers notamment une collaboration avec le CEFAD et la CPSCL</a:t>
            </a:r>
          </a:p>
          <a:p>
            <a:pPr marL="152400" indent="0" algn="just">
              <a:spcBef>
                <a:spcPts val="0"/>
              </a:spcBef>
              <a:buFont typeface="Arial" pitchFamily="34" charset="0"/>
              <a:buNone/>
            </a:pPr>
            <a:r>
              <a:rPr lang="fr-FR" b="1" dirty="0">
                <a:latin typeface="Times New Roman" panose="02020603050405020304" pitchFamily="18" charset="0"/>
                <a:ea typeface="Calibri" panose="020F0502020204030204" pitchFamily="34" charset="0"/>
                <a:cs typeface="Times New Roman" panose="02020603050405020304" pitchFamily="18" charset="0"/>
              </a:rPr>
              <a:t>2/ niveau de maitrise du concept et sa diffusion à travers</a:t>
            </a:r>
            <a:r>
              <a:rPr lang="fr-FR" dirty="0">
                <a:latin typeface="Times New Roman" panose="02020603050405020304" pitchFamily="18" charset="0"/>
                <a:ea typeface="Calibri" panose="020F0502020204030204" pitchFamily="34" charset="0"/>
                <a:cs typeface="Times New Roman" panose="02020603050405020304" pitchFamily="18" charset="0"/>
              </a:rPr>
              <a:t>: la certification en PPP : programme CP3P niveau 1 et 2 pour les cadres de l’IGPPP et niveau 1 pour une cinquantaine de hauts cadres de l’ETAT</a:t>
            </a:r>
            <a:r>
              <a:rPr lang="fr-FR" dirty="0" smtClean="0">
                <a:latin typeface="Times New Roman" panose="02020603050405020304" pitchFamily="18" charset="0"/>
                <a:ea typeface="Calibri" panose="020F0502020204030204" pitchFamily="34" charset="0"/>
                <a:cs typeface="Times New Roman" panose="02020603050405020304" pitchFamily="18" charset="0"/>
              </a:rPr>
              <a:t>..</a:t>
            </a:r>
            <a:endParaRPr lang="fr-FR"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ZoneTexte 16">
            <a:extLst>
              <a:ext uri="{FF2B5EF4-FFF2-40B4-BE49-F238E27FC236}">
                <a16:creationId xmlns:a16="http://schemas.microsoft.com/office/drawing/2014/main" id="{66CA0EAE-2BE3-8174-6D33-C0CEDB6EDC42}"/>
              </a:ext>
            </a:extLst>
          </p:cNvPr>
          <p:cNvSpPr txBox="1"/>
          <p:nvPr/>
        </p:nvSpPr>
        <p:spPr>
          <a:xfrm flipH="1">
            <a:off x="2230683" y="548984"/>
            <a:ext cx="8945082" cy="584775"/>
          </a:xfrm>
          <a:prstGeom prst="rect">
            <a:avLst/>
          </a:prstGeom>
          <a:noFill/>
        </p:spPr>
        <p:txBody>
          <a:bodyPr wrap="square" rtlCol="0">
            <a:spAutoFit/>
          </a:bodyPr>
          <a:lstStyle/>
          <a:p>
            <a:pPr algn="ctr"/>
            <a:r>
              <a:rPr lang="fr-FR" sz="3200" b="1" dirty="0" smtClean="0">
                <a:solidFill>
                  <a:schemeClr val="bg1"/>
                </a:solidFill>
                <a:latin typeface="Times New Roman" panose="02020603050405020304" pitchFamily="18" charset="0"/>
                <a:cs typeface="Times New Roman" panose="02020603050405020304" pitchFamily="18" charset="0"/>
              </a:rPr>
              <a:t>Quels besoins et quelles mesures pour y répondre? </a:t>
            </a:r>
            <a:endParaRPr lang="fr-FR"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235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marL="0" marR="0" lvl="0" indent="0" algn="l" defTabSz="914400" rtl="0" eaLnBrk="1" fontAlgn="auto" latinLnBrk="0" hangingPunct="1">
                <a:lnSpc>
                  <a:spcPts val="1187"/>
                </a:lnSpc>
                <a:spcBef>
                  <a:spcPct val="0"/>
                </a:spcBef>
                <a:spcAft>
                  <a:spcPts val="0"/>
                </a:spcAft>
                <a:buClrTx/>
                <a:buSzTx/>
                <a:buFontTx/>
                <a:buNone/>
                <a:tabLst/>
                <a:defRPr/>
              </a:pPr>
              <a:r>
                <a:rPr kumimoji="0" lang="en-US" sz="847" b="0" i="0" u="none" strike="noStrike" kern="1200" cap="none" spc="0" normalizeH="0" baseline="0" noProof="0">
                  <a:ln>
                    <a:noFill/>
                  </a:ln>
                  <a:solidFill>
                    <a:srgbClr val="FFFFFF"/>
                  </a:solidFill>
                  <a:effectLst/>
                  <a:uLnTx/>
                  <a:uFillTx/>
                  <a:latin typeface="Montserrat"/>
                  <a:ea typeface="+mn-ea"/>
                  <a:cs typeface="+mn-cs"/>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marL="0" marR="0" lvl="0" indent="0" algn="just" defTabSz="914400" rtl="0" eaLnBrk="1" fontAlgn="auto" latinLnBrk="0" hangingPunct="1">
                <a:lnSpc>
                  <a:spcPts val="2790"/>
                </a:lnSpc>
                <a:spcBef>
                  <a:spcPct val="0"/>
                </a:spcBef>
                <a:spcAft>
                  <a:spcPts val="0"/>
                </a:spcAft>
                <a:buClrTx/>
                <a:buSzTx/>
                <a:buFontTx/>
                <a:buNone/>
                <a:tabLst/>
                <a:defRPr/>
              </a:pPr>
              <a:r>
                <a:rPr kumimoji="0" lang="en-US" sz="1992" b="0" i="0" u="none" strike="noStrike" kern="1200" cap="none" spc="0" normalizeH="0" baseline="0" noProof="0" dirty="0">
                  <a:ln>
                    <a:noFill/>
                  </a:ln>
                  <a:solidFill>
                    <a:srgbClr val="FFFFFF"/>
                  </a:solidFill>
                  <a:effectLst/>
                  <a:uLnTx/>
                  <a:uFillTx/>
                  <a:latin typeface="Montserrat"/>
                  <a:ea typeface="+mn-ea"/>
                  <a:cs typeface="+mn-cs"/>
                </a:rPr>
                <a:t>28 </a:t>
              </a:r>
              <a:r>
                <a:rPr kumimoji="0" lang="en-US" sz="1992" b="0" i="0" u="none" strike="noStrike" kern="1200" cap="none" spc="0" normalizeH="0" baseline="0" noProof="0" dirty="0" err="1">
                  <a:ln>
                    <a:noFill/>
                  </a:ln>
                  <a:solidFill>
                    <a:srgbClr val="FFFFFF"/>
                  </a:solidFill>
                  <a:effectLst/>
                  <a:uLnTx/>
                  <a:uFillTx/>
                  <a:latin typeface="Montserrat"/>
                  <a:ea typeface="+mn-ea"/>
                  <a:cs typeface="+mn-cs"/>
                </a:rPr>
                <a:t>janvier</a:t>
              </a:r>
              <a:r>
                <a:rPr kumimoji="0" lang="en-US" sz="1992" b="0" i="0" u="none" strike="noStrike" kern="1200" cap="none" spc="0" normalizeH="0" baseline="0" noProof="0" dirty="0">
                  <a:ln>
                    <a:noFill/>
                  </a:ln>
                  <a:solidFill>
                    <a:srgbClr val="FFFFFF"/>
                  </a:solidFill>
                  <a:effectLst/>
                  <a:uLnTx/>
                  <a:uFillTx/>
                  <a:latin typeface="Montserrat"/>
                  <a:ea typeface="+mn-ea"/>
                  <a:cs typeface="+mn-cs"/>
                </a:rPr>
                <a:t> - 1er </a:t>
              </a:r>
              <a:r>
                <a:rPr kumimoji="0" lang="en-US" sz="1992" b="0" i="0" u="none" strike="noStrike" kern="1200" cap="none" spc="0" normalizeH="0" baseline="0" noProof="0" dirty="0" err="1">
                  <a:ln>
                    <a:noFill/>
                  </a:ln>
                  <a:solidFill>
                    <a:srgbClr val="FFFFFF"/>
                  </a:solidFill>
                  <a:effectLst/>
                  <a:uLnTx/>
                  <a:uFillTx/>
                  <a:latin typeface="Montserrat"/>
                  <a:ea typeface="+mn-ea"/>
                  <a:cs typeface="+mn-cs"/>
                </a:rPr>
                <a:t>février</a:t>
              </a:r>
              <a:r>
                <a:rPr kumimoji="0" lang="en-US" sz="1992" b="0" i="0" u="none" strike="noStrike" kern="1200" cap="none" spc="0" normalizeH="0" baseline="0" noProof="0" dirty="0">
                  <a:ln>
                    <a:noFill/>
                  </a:ln>
                  <a:solidFill>
                    <a:srgbClr val="FFFFFF"/>
                  </a:solidFill>
                  <a:effectLst/>
                  <a:uLnTx/>
                  <a:uFillTx/>
                  <a:latin typeface="Montserrat"/>
                  <a:ea typeface="+mn-ea"/>
                  <a:cs typeface="+mn-cs"/>
                </a:rPr>
                <a:t>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marL="0" marR="0" lvl="0" indent="0" algn="just" defTabSz="914400" rtl="0" eaLnBrk="1" fontAlgn="auto" latinLnBrk="0" hangingPunct="1">
                <a:lnSpc>
                  <a:spcPts val="4146"/>
                </a:lnSpc>
                <a:spcBef>
                  <a:spcPct val="0"/>
                </a:spcBef>
                <a:spcAft>
                  <a:spcPts val="0"/>
                </a:spcAft>
                <a:buClrTx/>
                <a:buSzTx/>
                <a:buFontTx/>
                <a:buNone/>
                <a:tabLst/>
                <a:defRPr/>
              </a:pPr>
              <a:r>
                <a:rPr kumimoji="0" lang="en-US" sz="2962" b="0" i="0" u="none" strike="noStrike" kern="1200" cap="none" spc="0" normalizeH="0" baseline="0" noProof="0" dirty="0">
                  <a:ln>
                    <a:noFill/>
                  </a:ln>
                  <a:solidFill>
                    <a:srgbClr val="FFFFFF"/>
                  </a:solidFill>
                  <a:effectLst/>
                  <a:uLnTx/>
                  <a:uFillTx/>
                  <a:latin typeface="Montserrat Bold"/>
                  <a:ea typeface="+mn-ea"/>
                  <a:cs typeface="+mn-cs"/>
                </a:rPr>
                <a:t>NOUAKCHOTT </a:t>
              </a:r>
            </a:p>
          </p:txBody>
        </p:sp>
      </p:grpSp>
      <p:sp>
        <p:nvSpPr>
          <p:cNvPr id="14" name="Rectangle 13"/>
          <p:cNvSpPr/>
          <p:nvPr/>
        </p:nvSpPr>
        <p:spPr>
          <a:xfrm>
            <a:off x="990600" y="1943101"/>
            <a:ext cx="15773400" cy="7940635"/>
          </a:xfrm>
          <a:prstGeom prst="rect">
            <a:avLst/>
          </a:prstGeom>
        </p:spPr>
        <p:txBody>
          <a:bodyPr wrap="square">
            <a:spAutoFit/>
          </a:bodyPr>
          <a:lstStyle/>
          <a:p>
            <a:pPr marL="342900" marR="0" lvl="0" indent="-342900" algn="ctr" fontAlgn="auto">
              <a:lnSpc>
                <a:spcPct val="107000"/>
              </a:lnSpc>
              <a:spcBef>
                <a:spcPct val="20000"/>
              </a:spcBef>
              <a:spcAft>
                <a:spcPts val="0"/>
              </a:spcAft>
              <a:buClrTx/>
              <a:buSzTx/>
              <a:buFont typeface="Arial" pitchFamily="34" charset="0"/>
              <a:buChar char="•"/>
              <a:tabLst/>
              <a:defRPr/>
            </a:pPr>
            <a:r>
              <a:rPr lang="fr-FR" sz="3200" b="1" dirty="0">
                <a:latin typeface="Times New Roman" panose="02020603050405020304" pitchFamily="18" charset="0"/>
                <a:cs typeface="Times New Roman" panose="02020603050405020304" pitchFamily="18" charset="0"/>
              </a:rPr>
              <a:t>…besoins en ….</a:t>
            </a:r>
            <a:r>
              <a:rPr lang="fr-FR" sz="3200" b="1" dirty="0">
                <a:solidFill>
                  <a:srgbClr val="FF0000"/>
                </a:solidFill>
                <a:latin typeface="Times New Roman" panose="02020603050405020304" pitchFamily="18" charset="0"/>
                <a:cs typeface="Times New Roman" panose="02020603050405020304" pitchFamily="18" charset="0"/>
              </a:rPr>
              <a:t>Assistance et conseils de proximité</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1/INSTAURATION DE LA COMMISSION PERMANENTE DES PROJETS DE CONCESSION </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(décret 2020) « CPC » chargée du suivi de toutes les étapes et procédures de préparation, d’octroi et d’exécution des concessions et où un représentant de l’IGPPP y siège obligatoirement .cela a permis d’apporter un know how aussi bien au niveau central mais surtout sur le plan collectivités locales pour divers projets :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PROJET  DE CONCESSION D’UN COMPLEXE D’ABATTAGE À BEN GUERDANE </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(localité dans le sud tunisien), certes l’AO a été déclaré infructueux mais la CPC continue à examiner les pistes d’amélioration pour aboutir à l’octroi d’une concession et l’apport du représentant de l’IGPPP dans le déroulement des travaux demeure très important,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PROJETS DE CONCESSION DE PARKING aux MAIRIES DE TUNIS et du BARDO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PROJET DE CONCESSION DOMANIALE (LES ABATTOIRS) dans le créneau culturel au niveau de la MAIRIE DE TUNIS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DES PROJETS DE CONCESSION DOMANIALE DANS LE DOMAINE CULTUREL ET TOURISTICO-CULTUREL </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MAIRIES D’HAMMAM-LIF, DE LA GOULETTE , DE SFAX dont certains sont en cours d’aboutissement alors que d’autres ont été abandonnés en cours de route suite notamment aux problèmes fonciers….</a:t>
            </a:r>
          </a:p>
        </p:txBody>
      </p:sp>
    </p:spTree>
    <p:extLst>
      <p:ext uri="{BB962C8B-B14F-4D97-AF65-F5344CB8AC3E}">
        <p14:creationId xmlns:p14="http://schemas.microsoft.com/office/powerpoint/2010/main" val="3793626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endParaRPr lang="fr-F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sp>
        <p:nvSpPr>
          <p:cNvPr id="3" name="Google Shape;216;p13">
            <a:extLst>
              <a:ext uri="{FF2B5EF4-FFF2-40B4-BE49-F238E27FC236}">
                <a16:creationId xmlns:a16="http://schemas.microsoft.com/office/drawing/2014/main" id="{A0EA55FA-5F4E-50FE-8DD8-22D9B4CA52FD}"/>
              </a:ext>
            </a:extLst>
          </p:cNvPr>
          <p:cNvSpPr txBox="1">
            <a:spLocks noGrp="1"/>
          </p:cNvSpPr>
          <p:nvPr>
            <p:ph type="sldNum" sz="quarter" idx="12"/>
          </p:nvPr>
        </p:nvSpPr>
        <p:spPr>
          <a:xfrm>
            <a:off x="6553200" y="7144507"/>
            <a:ext cx="2133600" cy="365125"/>
          </a:xfrm>
          <a:prstGeom prst="rect">
            <a:avLst/>
          </a:prstGeom>
        </p:spPr>
        <p:txBody>
          <a:bodyPr spcFirstLastPara="1" vert="horz" wrap="square" lIns="182850" tIns="182850" rIns="182850" bIns="182850" rtlCol="0" anchor="ctr" anchorCtr="0">
            <a:noAutofit/>
          </a:bodyPr>
          <a:lstStyle/>
          <a:p>
            <a:pPr defTabSz="1828800">
              <a:buClr>
                <a:srgbClr val="000000"/>
              </a:buClr>
              <a:defRPr/>
            </a:pPr>
            <a:fld id="{00000000-1234-1234-1234-123412341234}" type="slidenum">
              <a:rPr lang="en" sz="1800" kern="0">
                <a:solidFill>
                  <a:srgbClr val="FFFFFF"/>
                </a:solidFill>
                <a:latin typeface="Arial"/>
                <a:cs typeface="Arial"/>
                <a:sym typeface="Arial"/>
              </a:rPr>
              <a:pPr defTabSz="1828800">
                <a:buClr>
                  <a:srgbClr val="000000"/>
                </a:buClr>
                <a:defRPr/>
              </a:pPr>
              <a:t>13</a:t>
            </a:fld>
            <a:endParaRPr sz="1800" kern="0">
              <a:solidFill>
                <a:srgbClr val="FFFFFF"/>
              </a:solidFill>
              <a:latin typeface="Arial"/>
              <a:cs typeface="Arial"/>
              <a:sym typeface="Arial"/>
            </a:endParaRPr>
          </a:p>
        </p:txBody>
      </p:sp>
      <p:grpSp>
        <p:nvGrpSpPr>
          <p:cNvPr id="13" name="Google Shape;425;p27">
            <a:extLst>
              <a:ext uri="{FF2B5EF4-FFF2-40B4-BE49-F238E27FC236}">
                <a16:creationId xmlns:a16="http://schemas.microsoft.com/office/drawing/2014/main" id="{A7196A99-CCF9-A22C-34CC-F2B25526CDBC}"/>
              </a:ext>
            </a:extLst>
          </p:cNvPr>
          <p:cNvGrpSpPr/>
          <p:nvPr/>
        </p:nvGrpSpPr>
        <p:grpSpPr>
          <a:xfrm rot="10800000">
            <a:off x="9076" y="2476119"/>
            <a:ext cx="10124172" cy="7524376"/>
            <a:chOff x="-257995" y="1697043"/>
            <a:chExt cx="5609435" cy="1644840"/>
          </a:xfrm>
          <a:solidFill>
            <a:schemeClr val="accent3">
              <a:lumMod val="20000"/>
              <a:lumOff val="80000"/>
            </a:schemeClr>
          </a:solidFill>
        </p:grpSpPr>
        <p:sp>
          <p:nvSpPr>
            <p:cNvPr id="14" name="Google Shape;426;p27">
              <a:extLst>
                <a:ext uri="{FF2B5EF4-FFF2-40B4-BE49-F238E27FC236}">
                  <a16:creationId xmlns:a16="http://schemas.microsoft.com/office/drawing/2014/main" id="{0AB37811-0728-08DC-9368-2C0DF1E5179B}"/>
                </a:ext>
              </a:extLst>
            </p:cNvPr>
            <p:cNvSpPr/>
            <p:nvPr/>
          </p:nvSpPr>
          <p:spPr>
            <a:xfrm rot="10800000" flipH="1">
              <a:off x="965186" y="1849814"/>
              <a:ext cx="3145982" cy="1321262"/>
            </a:xfrm>
            <a:prstGeom prst="rect">
              <a:avLst/>
            </a:prstGeom>
            <a:grpFill/>
            <a:ln>
              <a:noFill/>
            </a:ln>
          </p:spPr>
          <p:txBody>
            <a:bodyPr spcFirstLastPara="1" wrap="square" lIns="182850" tIns="182850" rIns="182850" bIns="182850" anchor="ctr" anchorCtr="0">
              <a:noAutofit/>
            </a:bodyPr>
            <a:lstStyle/>
            <a:p>
              <a:pPr lvl="0" algn="just">
                <a:lnSpc>
                  <a:spcPct val="150000"/>
                </a:lnSpc>
              </a:pPr>
              <a:endParaRPr lang="fr-FR" sz="2000" dirty="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fr-FR" sz="2200" dirty="0">
                  <a:latin typeface="Times New Roman" panose="02020603050405020304" pitchFamily="18" charset="0"/>
                  <a:cs typeface="Times New Roman" panose="02020603050405020304" pitchFamily="18" charset="0"/>
                </a:rPr>
                <a:t>délai de 90 jours pour La personne publique pour étudier l’offre spontanée et y répondre</a:t>
              </a:r>
            </a:p>
            <a:p>
              <a:pPr marL="342900" indent="-342900" algn="just">
                <a:lnSpc>
                  <a:spcPct val="150000"/>
                </a:lnSpc>
                <a:buFont typeface="Wingdings" panose="05000000000000000000" pitchFamily="2" charset="2"/>
                <a:buChar char="§"/>
              </a:pPr>
              <a:r>
                <a:rPr lang="fr-FR" sz="2200" dirty="0">
                  <a:latin typeface="Times New Roman" panose="02020603050405020304" pitchFamily="18" charset="0"/>
                  <a:cs typeface="Times New Roman" panose="02020603050405020304" pitchFamily="18" charset="0"/>
                </a:rPr>
                <a:t>Intégration de l’auteur de l’offre spontanée dans la short-</a:t>
              </a:r>
              <a:r>
                <a:rPr lang="fr-FR" sz="2200" dirty="0" err="1">
                  <a:latin typeface="Times New Roman" panose="02020603050405020304" pitchFamily="18" charset="0"/>
                  <a:cs typeface="Times New Roman" panose="02020603050405020304" pitchFamily="18" charset="0"/>
                </a:rPr>
                <a:t>list</a:t>
              </a:r>
              <a:r>
                <a:rPr lang="fr-FR" sz="2200" dirty="0">
                  <a:latin typeface="Times New Roman" panose="02020603050405020304" pitchFamily="18" charset="0"/>
                  <a:cs typeface="Times New Roman" panose="02020603050405020304" pitchFamily="18" charset="0"/>
                </a:rPr>
                <a:t> en cas d’appel d’offre restreint précédé de pré qualification.</a:t>
              </a:r>
            </a:p>
            <a:p>
              <a:pPr marL="342900" indent="-342900" algn="just">
                <a:lnSpc>
                  <a:spcPct val="150000"/>
                </a:lnSpc>
                <a:buFont typeface="Wingdings" panose="05000000000000000000" pitchFamily="2" charset="2"/>
                <a:buChar char="§"/>
              </a:pPr>
              <a:r>
                <a:rPr lang="fr-FR" sz="2200" dirty="0">
                  <a:latin typeface="Times New Roman" panose="02020603050405020304" pitchFamily="18" charset="0"/>
                  <a:cs typeface="Times New Roman" panose="02020603050405020304" pitchFamily="18" charset="0"/>
                </a:rPr>
                <a:t>Une marge de préférence pour l’offre spontanée lors de l’évaluation des offres</a:t>
              </a:r>
            </a:p>
          </p:txBody>
        </p:sp>
        <p:sp>
          <p:nvSpPr>
            <p:cNvPr id="15" name="Google Shape;427;p27">
              <a:extLst>
                <a:ext uri="{FF2B5EF4-FFF2-40B4-BE49-F238E27FC236}">
                  <a16:creationId xmlns:a16="http://schemas.microsoft.com/office/drawing/2014/main" id="{A5BC10EC-C781-3164-7FB9-F850F6225666}"/>
                </a:ext>
              </a:extLst>
            </p:cNvPr>
            <p:cNvSpPr/>
            <p:nvPr/>
          </p:nvSpPr>
          <p:spPr>
            <a:xfrm rot="10800000" flipH="1">
              <a:off x="4107640" y="1697043"/>
              <a:ext cx="1243800" cy="1243800"/>
            </a:xfrm>
            <a:prstGeom prst="rtTriangle">
              <a:avLst/>
            </a:prstGeom>
            <a:solidFill>
              <a:srgbClr val="92D050"/>
            </a:solidFill>
            <a:ln>
              <a:noFill/>
            </a:ln>
          </p:spPr>
          <p:txBody>
            <a:bodyPr spcFirstLastPara="1" wrap="square" lIns="182850" tIns="182850" rIns="182850" bIns="182850" anchor="ctr" anchorCtr="0">
              <a:noAutofit/>
            </a:bodyPr>
            <a:lstStyle/>
            <a:p>
              <a:pPr algn="ctr" defTabSz="1828800">
                <a:buClr>
                  <a:srgbClr val="000000"/>
                </a:buClr>
                <a:defRPr/>
              </a:pPr>
              <a:endParaRPr sz="4800" kern="0">
                <a:latin typeface="Roboto Condensed"/>
                <a:ea typeface="Roboto Condensed"/>
                <a:cs typeface="Arial"/>
                <a:sym typeface="Roboto Condensed"/>
              </a:endParaRPr>
            </a:p>
          </p:txBody>
        </p:sp>
        <p:sp>
          <p:nvSpPr>
            <p:cNvPr id="16" name="Google Shape;429;p27">
              <a:extLst>
                <a:ext uri="{FF2B5EF4-FFF2-40B4-BE49-F238E27FC236}">
                  <a16:creationId xmlns:a16="http://schemas.microsoft.com/office/drawing/2014/main" id="{D6C7033B-8B6E-E06E-F6EB-4143FDA94CBE}"/>
                </a:ext>
              </a:extLst>
            </p:cNvPr>
            <p:cNvSpPr/>
            <p:nvPr/>
          </p:nvSpPr>
          <p:spPr>
            <a:xfrm rot="10800000">
              <a:off x="-257995" y="2927583"/>
              <a:ext cx="1243800" cy="414300"/>
            </a:xfrm>
            <a:prstGeom prst="triangle">
              <a:avLst>
                <a:gd name="adj" fmla="val 0"/>
              </a:avLst>
            </a:prstGeom>
            <a:solidFill>
              <a:srgbClr val="92D050"/>
            </a:solidFill>
            <a:ln>
              <a:noFill/>
            </a:ln>
          </p:spPr>
          <p:txBody>
            <a:bodyPr spcFirstLastPara="1" wrap="square" lIns="182850" tIns="182850" rIns="182850" bIns="182850" anchor="ctr" anchorCtr="0">
              <a:noAutofit/>
            </a:bodyPr>
            <a:lstStyle/>
            <a:p>
              <a:pPr algn="ctr" defTabSz="1828800">
                <a:buClr>
                  <a:srgbClr val="000000"/>
                </a:buClr>
                <a:defRPr/>
              </a:pPr>
              <a:endParaRPr sz="4800" kern="0">
                <a:latin typeface="Roboto Condensed"/>
                <a:ea typeface="Roboto Condensed"/>
                <a:cs typeface="Arial"/>
                <a:sym typeface="Roboto Condensed"/>
              </a:endParaRPr>
            </a:p>
          </p:txBody>
        </p:sp>
      </p:grpSp>
      <p:grpSp>
        <p:nvGrpSpPr>
          <p:cNvPr id="17" name="Google Shape;430;p27">
            <a:extLst>
              <a:ext uri="{FF2B5EF4-FFF2-40B4-BE49-F238E27FC236}">
                <a16:creationId xmlns:a16="http://schemas.microsoft.com/office/drawing/2014/main" id="{E45309D7-9218-375E-0670-E5747588D961}"/>
              </a:ext>
            </a:extLst>
          </p:cNvPr>
          <p:cNvGrpSpPr/>
          <p:nvPr/>
        </p:nvGrpSpPr>
        <p:grpSpPr>
          <a:xfrm rot="10800000">
            <a:off x="8190847" y="2625126"/>
            <a:ext cx="10370206" cy="7471374"/>
            <a:chOff x="-23100" y="1713447"/>
            <a:chExt cx="5812002" cy="1658100"/>
          </a:xfrm>
          <a:solidFill>
            <a:schemeClr val="accent3">
              <a:lumMod val="20000"/>
              <a:lumOff val="80000"/>
            </a:schemeClr>
          </a:solidFill>
        </p:grpSpPr>
        <p:sp>
          <p:nvSpPr>
            <p:cNvPr id="18" name="Google Shape;431;p27">
              <a:extLst>
                <a:ext uri="{FF2B5EF4-FFF2-40B4-BE49-F238E27FC236}">
                  <a16:creationId xmlns:a16="http://schemas.microsoft.com/office/drawing/2014/main" id="{52655482-8FAA-B618-A3B0-83F491ED4442}"/>
                </a:ext>
              </a:extLst>
            </p:cNvPr>
            <p:cNvSpPr/>
            <p:nvPr/>
          </p:nvSpPr>
          <p:spPr>
            <a:xfrm rot="10800000" flipH="1">
              <a:off x="1220701" y="1718351"/>
              <a:ext cx="3324402" cy="1269478"/>
            </a:xfrm>
            <a:prstGeom prst="rect">
              <a:avLst/>
            </a:prstGeom>
            <a:grpFill/>
            <a:ln>
              <a:noFill/>
            </a:ln>
          </p:spPr>
          <p:txBody>
            <a:bodyPr spcFirstLastPara="1" wrap="square" lIns="182850" tIns="182850" rIns="182850" bIns="182850" anchor="ctr" anchorCtr="0">
              <a:noAutofit/>
            </a:bodyPr>
            <a:lstStyle/>
            <a:p>
              <a:pPr algn="just" defTabSz="1828800">
                <a:buClr>
                  <a:srgbClr val="000000"/>
                </a:buClr>
                <a:defRPr/>
              </a:pPr>
              <a:endParaRPr lang="fr-FR" sz="2800" kern="0" dirty="0">
                <a:latin typeface="Sakkal Majalla" panose="020B0604020202020204" charset="-78"/>
                <a:ea typeface="Calibri" panose="020F0502020204030204" pitchFamily="34" charset="0"/>
                <a:sym typeface="Arial"/>
              </a:endParaRPr>
            </a:p>
            <a:p>
              <a:pPr marL="342900" indent="-342900" algn="just">
                <a:buFont typeface="Wingdings" panose="05000000000000000000" pitchFamily="2" charset="2"/>
                <a:buChar char="§"/>
              </a:pPr>
              <a:r>
                <a:rPr lang="fr-FR" sz="2400" dirty="0">
                  <a:latin typeface="Times" panose="02020603050405020304" pitchFamily="18" charset="0"/>
                  <a:ea typeface="Calibri" panose="020F0502020204030204" pitchFamily="34" charset="0"/>
                  <a:cs typeface="Times" panose="02020603050405020304" pitchFamily="18" charset="0"/>
                </a:rPr>
                <a:t>Ce sont les concessions relatives à l’utilisation ou l’exploitation du domaine ou des outillages publics sans la gestion d’un service public. </a:t>
              </a:r>
            </a:p>
            <a:p>
              <a:pPr marL="342900" indent="-342900" algn="just">
                <a:buFont typeface="Wingdings" panose="05000000000000000000" pitchFamily="2" charset="2"/>
                <a:buChar char="§"/>
              </a:pPr>
              <a:r>
                <a:rPr lang="fr-FR" sz="2400" dirty="0">
                  <a:latin typeface="Times" panose="02020603050405020304" pitchFamily="18" charset="0"/>
                  <a:ea typeface="Calibri" panose="020F0502020204030204" pitchFamily="34" charset="0"/>
                  <a:cs typeface="Times" panose="02020603050405020304" pitchFamily="18" charset="0"/>
                </a:rPr>
                <a:t> investissements ne dépasse nt pas 15 millions TND. </a:t>
              </a:r>
            </a:p>
            <a:p>
              <a:pPr marL="342900" indent="-342900" algn="just">
                <a:buFont typeface="Wingdings" panose="05000000000000000000" pitchFamily="2" charset="2"/>
                <a:buChar char="§"/>
              </a:pPr>
              <a:r>
                <a:rPr lang="fr-FR" sz="2400" dirty="0">
                  <a:latin typeface="Times" panose="02020603050405020304" pitchFamily="18" charset="0"/>
                  <a:ea typeface="Calibri" panose="020F0502020204030204" pitchFamily="34" charset="0"/>
                  <a:cs typeface="Times" panose="02020603050405020304" pitchFamily="18" charset="0"/>
                </a:rPr>
                <a:t>dédiées aux jeunes promoteurs et sujettes à une concurrence exclusive entre ce type d’investisseurs</a:t>
              </a:r>
            </a:p>
            <a:p>
              <a:pPr marL="342900" indent="-342900" algn="just">
                <a:buFont typeface="Wingdings" panose="05000000000000000000" pitchFamily="2" charset="2"/>
                <a:buChar char="§"/>
              </a:pPr>
              <a:r>
                <a:rPr lang="fr-FR" sz="2400" dirty="0">
                  <a:latin typeface="Times" panose="02020603050405020304" pitchFamily="18" charset="0"/>
                  <a:ea typeface="Calibri" panose="020F0502020204030204" pitchFamily="34" charset="0"/>
                  <a:cs typeface="Times" panose="02020603050405020304" pitchFamily="18" charset="0"/>
                </a:rPr>
                <a:t>Les procédures simplifiées consistent en une dispense de la réalisation l’étude d’opportunité préliminaire, de  la demande de l’avis préalable de IGPPP</a:t>
              </a:r>
            </a:p>
            <a:p>
              <a:pPr marL="342900" indent="-342900" algn="just">
                <a:buFont typeface="Wingdings" panose="05000000000000000000" pitchFamily="2" charset="2"/>
                <a:buChar char="§"/>
              </a:pPr>
              <a:r>
                <a:rPr lang="fr-FR" sz="2400" dirty="0">
                  <a:latin typeface="Times" panose="02020603050405020304" pitchFamily="18" charset="0"/>
                  <a:ea typeface="Calibri" panose="020F0502020204030204" pitchFamily="34" charset="0"/>
                  <a:cs typeface="Times" panose="02020603050405020304" pitchFamily="18" charset="0"/>
                </a:rPr>
                <a:t>ET Les soumissionnaires sont dispensés de présenter la caution provisoire</a:t>
              </a:r>
            </a:p>
            <a:p>
              <a:pPr marL="342900" indent="-342900" algn="just" defTabSz="1828800" rtl="1">
                <a:buClr>
                  <a:srgbClr val="000000"/>
                </a:buClr>
                <a:buFont typeface="Wingdings" panose="05000000000000000000" pitchFamily="2" charset="2"/>
                <a:buChar char="§"/>
                <a:defRPr/>
              </a:pPr>
              <a:endParaRPr lang="ar-TN" sz="2400" kern="0" dirty="0">
                <a:latin typeface="Times" panose="02020603050405020304" pitchFamily="18" charset="0"/>
                <a:ea typeface="Calibri" panose="020F0502020204030204" pitchFamily="34" charset="0"/>
                <a:cs typeface="Times" panose="02020603050405020304" pitchFamily="18" charset="0"/>
                <a:sym typeface="Arial"/>
              </a:endParaRPr>
            </a:p>
          </p:txBody>
        </p:sp>
        <p:sp>
          <p:nvSpPr>
            <p:cNvPr id="19" name="Google Shape;432;p27">
              <a:extLst>
                <a:ext uri="{FF2B5EF4-FFF2-40B4-BE49-F238E27FC236}">
                  <a16:creationId xmlns:a16="http://schemas.microsoft.com/office/drawing/2014/main" id="{A63A8FCF-D2FA-9633-B76C-7A0F17746D79}"/>
                </a:ext>
              </a:extLst>
            </p:cNvPr>
            <p:cNvSpPr/>
            <p:nvPr/>
          </p:nvSpPr>
          <p:spPr>
            <a:xfrm rot="10800000" flipH="1">
              <a:off x="4545102" y="1718350"/>
              <a:ext cx="1243800" cy="1269478"/>
            </a:xfrm>
            <a:prstGeom prst="rtTriangle">
              <a:avLst/>
            </a:prstGeom>
            <a:solidFill>
              <a:srgbClr val="92D050"/>
            </a:solidFill>
            <a:ln>
              <a:noFill/>
            </a:ln>
          </p:spPr>
          <p:txBody>
            <a:bodyPr spcFirstLastPara="1" wrap="square" lIns="182850" tIns="182850" rIns="182850" bIns="182850" anchor="ctr" anchorCtr="0">
              <a:noAutofit/>
            </a:bodyPr>
            <a:lstStyle/>
            <a:p>
              <a:pPr algn="ctr" defTabSz="1828800">
                <a:buClr>
                  <a:srgbClr val="000000"/>
                </a:buClr>
                <a:defRPr/>
              </a:pPr>
              <a:endParaRPr sz="4800" kern="0">
                <a:solidFill>
                  <a:srgbClr val="FFFFFF"/>
                </a:solidFill>
                <a:latin typeface="Roboto Condensed"/>
                <a:ea typeface="Roboto Condensed"/>
                <a:cs typeface="Arial"/>
                <a:sym typeface="Roboto Condensed"/>
              </a:endParaRPr>
            </a:p>
          </p:txBody>
        </p:sp>
        <p:sp>
          <p:nvSpPr>
            <p:cNvPr id="20" name="Google Shape;433;p27">
              <a:extLst>
                <a:ext uri="{FF2B5EF4-FFF2-40B4-BE49-F238E27FC236}">
                  <a16:creationId xmlns:a16="http://schemas.microsoft.com/office/drawing/2014/main" id="{C48E824F-0604-5D83-461C-DA0F6EF7B1A2}"/>
                </a:ext>
              </a:extLst>
            </p:cNvPr>
            <p:cNvSpPr/>
            <p:nvPr/>
          </p:nvSpPr>
          <p:spPr>
            <a:xfrm flipH="1">
              <a:off x="18024" y="1713447"/>
              <a:ext cx="1243800" cy="1243800"/>
            </a:xfrm>
            <a:prstGeom prst="rtTriangle">
              <a:avLst/>
            </a:prstGeom>
            <a:solidFill>
              <a:srgbClr val="92D050"/>
            </a:solidFill>
            <a:ln>
              <a:noFill/>
            </a:ln>
          </p:spPr>
          <p:txBody>
            <a:bodyPr spcFirstLastPara="1" wrap="square" lIns="182850" tIns="182850" rIns="182850" bIns="182850" anchor="ctr" anchorCtr="0">
              <a:noAutofit/>
            </a:bodyPr>
            <a:lstStyle/>
            <a:p>
              <a:pPr algn="ctr" defTabSz="1828800">
                <a:buClr>
                  <a:srgbClr val="000000"/>
                </a:buClr>
                <a:defRPr/>
              </a:pPr>
              <a:endParaRPr sz="4800" kern="0">
                <a:solidFill>
                  <a:srgbClr val="FFFFFF"/>
                </a:solidFill>
                <a:latin typeface="Roboto Condensed"/>
                <a:ea typeface="Roboto Condensed"/>
                <a:cs typeface="Arial"/>
                <a:sym typeface="Roboto Condensed"/>
              </a:endParaRPr>
            </a:p>
          </p:txBody>
        </p:sp>
        <p:sp>
          <p:nvSpPr>
            <p:cNvPr id="21" name="Google Shape;434;p27">
              <a:extLst>
                <a:ext uri="{FF2B5EF4-FFF2-40B4-BE49-F238E27FC236}">
                  <a16:creationId xmlns:a16="http://schemas.microsoft.com/office/drawing/2014/main" id="{B82007CF-FCE0-03F7-2085-05702A5F96BE}"/>
                </a:ext>
              </a:extLst>
            </p:cNvPr>
            <p:cNvSpPr/>
            <p:nvPr/>
          </p:nvSpPr>
          <p:spPr>
            <a:xfrm rot="10800000">
              <a:off x="-23100" y="2957247"/>
              <a:ext cx="1243800" cy="414300"/>
            </a:xfrm>
            <a:prstGeom prst="triangle">
              <a:avLst>
                <a:gd name="adj" fmla="val 0"/>
              </a:avLst>
            </a:prstGeom>
            <a:solidFill>
              <a:srgbClr val="92D050"/>
            </a:solidFill>
            <a:ln>
              <a:noFill/>
            </a:ln>
          </p:spPr>
          <p:txBody>
            <a:bodyPr spcFirstLastPara="1" wrap="square" lIns="182850" tIns="182850" rIns="182850" bIns="182850" anchor="ctr" anchorCtr="0">
              <a:noAutofit/>
            </a:bodyPr>
            <a:lstStyle/>
            <a:p>
              <a:pPr algn="ctr" defTabSz="1828800">
                <a:buClr>
                  <a:srgbClr val="000000"/>
                </a:buClr>
                <a:defRPr/>
              </a:pPr>
              <a:endParaRPr sz="4800" kern="0">
                <a:solidFill>
                  <a:srgbClr val="FFFFFF"/>
                </a:solidFill>
                <a:latin typeface="Roboto Condensed"/>
                <a:ea typeface="Roboto Condensed"/>
                <a:cs typeface="Arial"/>
                <a:sym typeface="Roboto Condensed"/>
              </a:endParaRPr>
            </a:p>
          </p:txBody>
        </p:sp>
      </p:grpSp>
      <p:sp>
        <p:nvSpPr>
          <p:cNvPr id="22" name="Google Shape;213;p13">
            <a:extLst>
              <a:ext uri="{FF2B5EF4-FFF2-40B4-BE49-F238E27FC236}">
                <a16:creationId xmlns:a16="http://schemas.microsoft.com/office/drawing/2014/main" id="{C5466A3C-4AA2-DD91-72F0-7D851EDAC6DB}"/>
              </a:ext>
            </a:extLst>
          </p:cNvPr>
          <p:cNvSpPr txBox="1">
            <a:spLocks/>
          </p:cNvSpPr>
          <p:nvPr/>
        </p:nvSpPr>
        <p:spPr>
          <a:xfrm>
            <a:off x="9864081" y="3069383"/>
            <a:ext cx="6200814" cy="978312"/>
          </a:xfrm>
          <a:prstGeom prst="rect">
            <a:avLst/>
          </a:prstGeom>
          <a:noFill/>
          <a:ln>
            <a:noFill/>
          </a:ln>
        </p:spPr>
        <p:txBody>
          <a:bodyPr spcFirstLastPara="1" wrap="square" lIns="182850" tIns="182850" rIns="182850" bIns="182850" anchor="ctr" anchorCtr="0">
            <a:noAutofit/>
          </a:bodyPr>
          <a:lstStyle/>
          <a:p>
            <a:pPr algn="ctr" defTabSz="685800" rtl="1">
              <a:defRPr/>
            </a:pPr>
            <a:r>
              <a:rPr lang="fr-FR" sz="2400" b="1" dirty="0">
                <a:solidFill>
                  <a:prstClr val="black"/>
                </a:solidFill>
                <a:latin typeface="Times New Roman" panose="02020603050405020304" pitchFamily="18" charset="0"/>
              </a:rPr>
              <a:t>Régime simplifié pour les petites concessions encouragement des jeunes promoteurs</a:t>
            </a:r>
          </a:p>
        </p:txBody>
      </p:sp>
      <p:sp>
        <p:nvSpPr>
          <p:cNvPr id="23" name="Google Shape;213;p13">
            <a:extLst>
              <a:ext uri="{FF2B5EF4-FFF2-40B4-BE49-F238E27FC236}">
                <a16:creationId xmlns:a16="http://schemas.microsoft.com/office/drawing/2014/main" id="{42FF5B87-A54F-8513-C6DF-0439117A9158}"/>
              </a:ext>
            </a:extLst>
          </p:cNvPr>
          <p:cNvSpPr txBox="1">
            <a:spLocks/>
          </p:cNvSpPr>
          <p:nvPr/>
        </p:nvSpPr>
        <p:spPr>
          <a:xfrm>
            <a:off x="2235351" y="2504999"/>
            <a:ext cx="5357558" cy="660428"/>
          </a:xfrm>
          <a:prstGeom prst="rect">
            <a:avLst/>
          </a:prstGeom>
          <a:noFill/>
          <a:ln>
            <a:noFill/>
          </a:ln>
        </p:spPr>
        <p:txBody>
          <a:bodyPr spcFirstLastPara="1" wrap="square" lIns="182850" tIns="182850" rIns="182850" bIns="182850" anchor="ctr" anchorCtr="0">
            <a:noAutofit/>
          </a:bodyPr>
          <a:lstStyle/>
          <a:p>
            <a:pPr lvl="0" algn="ctr" rtl="1">
              <a:buClr>
                <a:srgbClr val="FFFFFF"/>
              </a:buClr>
              <a:buSzPts val="2000"/>
              <a:defRPr/>
            </a:pPr>
            <a:r>
              <a:rPr lang="fr-FR" sz="2400" b="1" dirty="0">
                <a:solidFill>
                  <a:prstClr val="black"/>
                </a:solidFill>
                <a:latin typeface="Times New Roman" panose="02020603050405020304" pitchFamily="18" charset="0"/>
                <a:sym typeface="Roboto Condensed"/>
              </a:rPr>
              <a:t>Encouragement des offres spontanées</a:t>
            </a:r>
          </a:p>
          <a:p>
            <a:pPr algn="ctr" defTabSz="1828800" rtl="1">
              <a:buClr>
                <a:srgbClr val="FFFFFF"/>
              </a:buClr>
              <a:buSzPts val="2000"/>
              <a:defRPr/>
            </a:pPr>
            <a:endParaRPr lang="fr-FR" sz="2200" b="1" kern="0" dirty="0">
              <a:solidFill>
                <a:prstClr val="black"/>
              </a:solidFill>
              <a:latin typeface="Roboto Condensed"/>
              <a:ea typeface="Roboto Condensed"/>
              <a:cs typeface="Arial"/>
              <a:sym typeface="Roboto Condensed"/>
            </a:endParaRPr>
          </a:p>
        </p:txBody>
      </p:sp>
      <p:sp>
        <p:nvSpPr>
          <p:cNvPr id="24" name="ZoneTexte 23">
            <a:extLst>
              <a:ext uri="{FF2B5EF4-FFF2-40B4-BE49-F238E27FC236}">
                <a16:creationId xmlns:a16="http://schemas.microsoft.com/office/drawing/2014/main" id="{1FE7634F-1663-E0C6-170A-89211B1F982E}"/>
              </a:ext>
            </a:extLst>
          </p:cNvPr>
          <p:cNvSpPr txBox="1"/>
          <p:nvPr/>
        </p:nvSpPr>
        <p:spPr>
          <a:xfrm>
            <a:off x="304801" y="180606"/>
            <a:ext cx="11115276" cy="954107"/>
          </a:xfrm>
          <a:prstGeom prst="rect">
            <a:avLst/>
          </a:prstGeom>
          <a:noFill/>
        </p:spPr>
        <p:txBody>
          <a:bodyPr wrap="square" rtlCol="0">
            <a:spAutoFit/>
          </a:bodyPr>
          <a:lstStyle/>
          <a:p>
            <a:r>
              <a:rPr lang="fr-FR" sz="2800" b="1" dirty="0">
                <a:solidFill>
                  <a:schemeClr val="bg1"/>
                </a:solidFill>
                <a:latin typeface="Times" panose="02020603050405020304" pitchFamily="18" charset="0"/>
                <a:cs typeface="Times" panose="02020603050405020304" pitchFamily="18" charset="0"/>
              </a:rPr>
              <a:t>Besoins en matière de SOUTIEN AUX INITIATIVES PRIVÉES dans des projets de PPP AVEC FOCUS AU NIVEAU COLLECTIVITÉS</a:t>
            </a:r>
          </a:p>
        </p:txBody>
      </p:sp>
    </p:spTree>
    <p:extLst>
      <p:ext uri="{BB962C8B-B14F-4D97-AF65-F5344CB8AC3E}">
        <p14:creationId xmlns:p14="http://schemas.microsoft.com/office/powerpoint/2010/main" val="2204204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endParaRPr lang="fr-F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sp>
        <p:nvSpPr>
          <p:cNvPr id="12" name="TextBox 12"/>
          <p:cNvSpPr txBox="1"/>
          <p:nvPr/>
        </p:nvSpPr>
        <p:spPr>
          <a:xfrm>
            <a:off x="1296931" y="374770"/>
            <a:ext cx="9878834" cy="525785"/>
          </a:xfrm>
          <a:prstGeom prst="rect">
            <a:avLst/>
          </a:prstGeom>
        </p:spPr>
        <p:txBody>
          <a:bodyPr wrap="square" lIns="0" tIns="0" rIns="0" bIns="0" rtlCol="0" anchor="t">
            <a:spAutoFit/>
          </a:bodyPr>
          <a:lstStyle/>
          <a:p>
            <a:pPr algn="just">
              <a:lnSpc>
                <a:spcPts val="4146"/>
              </a:lnSpc>
              <a:spcBef>
                <a:spcPct val="0"/>
              </a:spcBef>
            </a:pPr>
            <a:r>
              <a:rPr lang="fr-FR" sz="2962" dirty="0">
                <a:solidFill>
                  <a:srgbClr val="FFFFFF"/>
                </a:solidFill>
                <a:latin typeface="Montserrat Bold"/>
              </a:rPr>
              <a:t>EN PRATIQUE, plusieurs actions sont entreprises </a:t>
            </a:r>
          </a:p>
        </p:txBody>
      </p:sp>
      <p:sp>
        <p:nvSpPr>
          <p:cNvPr id="3" name="Espace réservé du texte 2">
            <a:extLst>
              <a:ext uri="{FF2B5EF4-FFF2-40B4-BE49-F238E27FC236}">
                <a16:creationId xmlns:a16="http://schemas.microsoft.com/office/drawing/2014/main" id="{6458F999-20B1-3F5B-7877-594D8C7116BF}"/>
              </a:ext>
            </a:extLst>
          </p:cNvPr>
          <p:cNvSpPr txBox="1">
            <a:spLocks/>
          </p:cNvSpPr>
          <p:nvPr/>
        </p:nvSpPr>
        <p:spPr>
          <a:xfrm>
            <a:off x="1368309" y="4800049"/>
            <a:ext cx="15063610" cy="50405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2800" b="1" dirty="0">
                <a:latin typeface="Times" panose="02020603050405020304" pitchFamily="18" charset="0"/>
              </a:rPr>
              <a:t>projet pilote multilatéral, dont le financement est assuré dans le cadre de la matrice des reformes Compact </a:t>
            </a:r>
            <a:r>
              <a:rPr lang="fr-FR" sz="2800" b="1" dirty="0" err="1">
                <a:latin typeface="Times" panose="02020603050405020304" pitchFamily="18" charset="0"/>
              </a:rPr>
              <a:t>With</a:t>
            </a:r>
            <a:r>
              <a:rPr lang="fr-FR" sz="2800" b="1" dirty="0">
                <a:latin typeface="Times" panose="02020603050405020304" pitchFamily="18" charset="0"/>
              </a:rPr>
              <a:t> </a:t>
            </a:r>
            <a:r>
              <a:rPr lang="fr-FR" sz="2800" b="1" dirty="0" err="1">
                <a:latin typeface="Times" panose="02020603050405020304" pitchFamily="18" charset="0"/>
              </a:rPr>
              <a:t>Africa</a:t>
            </a:r>
            <a:r>
              <a:rPr lang="fr-FR" sz="2800" b="1" dirty="0">
                <a:latin typeface="Times" panose="02020603050405020304" pitchFamily="18" charset="0"/>
              </a:rPr>
              <a:t> </a:t>
            </a:r>
            <a:r>
              <a:rPr lang="fr-FR" sz="2800" b="1" dirty="0" smtClean="0">
                <a:latin typeface="Times" panose="02020603050405020304" pitchFamily="18" charset="0"/>
              </a:rPr>
              <a:t>; mis </a:t>
            </a:r>
            <a:r>
              <a:rPr lang="fr-FR" sz="2800" b="1" dirty="0">
                <a:latin typeface="Times" panose="02020603050405020304" pitchFamily="18" charset="0"/>
              </a:rPr>
              <a:t>en œuvre par la Banque Mondiale </a:t>
            </a:r>
          </a:p>
          <a:p>
            <a:pPr algn="just"/>
            <a:r>
              <a:rPr lang="fr-FR" sz="2800" b="1" dirty="0">
                <a:latin typeface="Times" panose="02020603050405020304" pitchFamily="18" charset="0"/>
              </a:rPr>
              <a:t>vise à créer une dynamique entrepreneuriale en se basant sur le marché PPP (équipements et services publics, des activités privées sur le domaine public </a:t>
            </a:r>
          </a:p>
          <a:p>
            <a:pPr algn="just"/>
            <a:r>
              <a:rPr lang="fr-FR" sz="2800" b="1" dirty="0">
                <a:solidFill>
                  <a:srgbClr val="FF0000"/>
                </a:solidFill>
                <a:latin typeface="Times" panose="02020603050405020304" pitchFamily="18" charset="0"/>
              </a:rPr>
              <a:t>un projet de développement de l’entrepreneuriat</a:t>
            </a:r>
            <a:r>
              <a:rPr lang="fr-FR" sz="2800" b="1" dirty="0">
                <a:latin typeface="Times" panose="02020603050405020304" pitchFamily="18" charset="0"/>
              </a:rPr>
              <a:t> qui se distingue des programmes et initiatives en cours par les leviers qu’il met en place, </a:t>
            </a:r>
            <a:r>
              <a:rPr lang="fr-FR" sz="2800" b="1" dirty="0">
                <a:solidFill>
                  <a:srgbClr val="FF0000"/>
                </a:solidFill>
                <a:latin typeface="Times" panose="02020603050405020304" pitchFamily="18" charset="0"/>
              </a:rPr>
              <a:t>un projet de promotion et vulgarisation des PPP </a:t>
            </a:r>
            <a:r>
              <a:rPr lang="fr-FR" sz="2800" b="1" dirty="0">
                <a:latin typeface="Times" panose="02020603050405020304" pitchFamily="18" charset="0"/>
              </a:rPr>
              <a:t>en considérant leurs avantages multiples notamment sur le plan local (des recettes supplémentaires en redevances, valorisation des domaines publics, l’amélioration de la qualité des services et équipements :</a:t>
            </a:r>
          </a:p>
        </p:txBody>
      </p:sp>
      <p:sp>
        <p:nvSpPr>
          <p:cNvPr id="14" name="ZoneTexte 13">
            <a:extLst>
              <a:ext uri="{FF2B5EF4-FFF2-40B4-BE49-F238E27FC236}">
                <a16:creationId xmlns:a16="http://schemas.microsoft.com/office/drawing/2014/main" id="{65248211-6A19-EE17-FB8A-1A43FD835850}"/>
              </a:ext>
            </a:extLst>
          </p:cNvPr>
          <p:cNvSpPr txBox="1"/>
          <p:nvPr/>
        </p:nvSpPr>
        <p:spPr>
          <a:xfrm>
            <a:off x="1296930" y="3619749"/>
            <a:ext cx="15841760" cy="584775"/>
          </a:xfrm>
          <a:prstGeom prst="rect">
            <a:avLst/>
          </a:prstGeom>
          <a:noFill/>
        </p:spPr>
        <p:txBody>
          <a:bodyPr wrap="square">
            <a:spAutoFit/>
          </a:bodyPr>
          <a:lstStyle/>
          <a:p>
            <a:pPr algn="ctr"/>
            <a:r>
              <a:rPr lang="fr-FR" sz="3200" b="1" dirty="0">
                <a:solidFill>
                  <a:srgbClr val="006600"/>
                </a:solidFill>
                <a:latin typeface="Times" panose="02020603050405020304" pitchFamily="18" charset="0"/>
                <a:cs typeface="Times" panose="02020603050405020304" pitchFamily="18" charset="0"/>
              </a:rPr>
              <a:t>LE PROGRAMME PPE pour soutenir les offres spontanées dans les projets PPP    </a:t>
            </a:r>
            <a:endParaRPr lang="x-none" sz="3200" b="1" dirty="0">
              <a:solidFill>
                <a:srgbClr val="006600"/>
              </a:solidFill>
              <a:latin typeface="Times" panose="02020603050405020304" pitchFamily="18" charset="0"/>
              <a:cs typeface="Times" panose="02020603050405020304" pitchFamily="18" charset="0"/>
            </a:endParaRPr>
          </a:p>
        </p:txBody>
      </p:sp>
      <p:pic>
        <p:nvPicPr>
          <p:cNvPr id="17" name="Image 16" descr="Une image contenant texte, carte de visite, capture d’écran, Police&#10;&#10;Description générée automatiquement">
            <a:extLst>
              <a:ext uri="{FF2B5EF4-FFF2-40B4-BE49-F238E27FC236}">
                <a16:creationId xmlns:a16="http://schemas.microsoft.com/office/drawing/2014/main" id="{244BFA99-EBF0-D392-07C9-3135044A49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7811" y="619297"/>
            <a:ext cx="4761905" cy="4761905"/>
          </a:xfrm>
          <a:prstGeom prst="rect">
            <a:avLst/>
          </a:prstGeom>
        </p:spPr>
      </p:pic>
    </p:spTree>
    <p:extLst>
      <p:ext uri="{BB962C8B-B14F-4D97-AF65-F5344CB8AC3E}">
        <p14:creationId xmlns:p14="http://schemas.microsoft.com/office/powerpoint/2010/main" val="3675962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endParaRPr lang="fr-F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dirty="0">
                  <a:solidFill>
                    <a:srgbClr val="FFFFFF"/>
                  </a:solidFill>
                  <a:latin typeface="Montserrat"/>
                </a:rPr>
                <a:t>28 </a:t>
              </a:r>
              <a:r>
                <a:rPr lang="en-US" sz="1992" dirty="0" err="1">
                  <a:solidFill>
                    <a:srgbClr val="FFFFFF"/>
                  </a:solidFill>
                  <a:latin typeface="Montserrat"/>
                </a:rPr>
                <a:t>janvier</a:t>
              </a:r>
              <a:r>
                <a:rPr lang="en-US" sz="1992" dirty="0">
                  <a:solidFill>
                    <a:srgbClr val="FFFFFF"/>
                  </a:solidFill>
                  <a:latin typeface="Montserrat"/>
                </a:rPr>
                <a:t> - 1er </a:t>
              </a:r>
              <a:r>
                <a:rPr lang="en-US" sz="1992" dirty="0" err="1">
                  <a:solidFill>
                    <a:srgbClr val="FFFFFF"/>
                  </a:solidFill>
                  <a:latin typeface="Montserrat"/>
                </a:rPr>
                <a:t>février</a:t>
              </a:r>
              <a:r>
                <a:rPr lang="en-US" sz="1992" dirty="0">
                  <a:solidFill>
                    <a:srgbClr val="FFFFFF"/>
                  </a:solidFill>
                  <a:latin typeface="Montserrat"/>
                </a:rPr>
                <a:t>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3" name="Oval 21">
            <a:extLst>
              <a:ext uri="{FF2B5EF4-FFF2-40B4-BE49-F238E27FC236}">
                <a16:creationId xmlns:a16="http://schemas.microsoft.com/office/drawing/2014/main" id="{9E366483-64D7-9FE9-DBF3-5A98DCBB3DD3}"/>
              </a:ext>
            </a:extLst>
          </p:cNvPr>
          <p:cNvSpPr/>
          <p:nvPr/>
        </p:nvSpPr>
        <p:spPr bwMode="gray">
          <a:xfrm flipH="1">
            <a:off x="560306" y="3569806"/>
            <a:ext cx="5400000" cy="5400000"/>
          </a:xfrm>
          <a:prstGeom prst="ellipse">
            <a:avLst/>
          </a:prstGeom>
          <a:noFill/>
          <a:ln w="22225" cap="flat" cmpd="sng" algn="ctr">
            <a:solidFill>
              <a:schemeClr val="bg1">
                <a:lumMod val="50000"/>
              </a:schemeClr>
            </a:solidFill>
            <a:prstDash val="sysDot"/>
            <a:miter lim="800000"/>
            <a:headEnd type="none" w="med" len="med"/>
            <a:tailEnd type="none" w="med" len="med"/>
          </a:ln>
        </p:spPr>
        <p:txBody>
          <a:bodyPr wrap="square" lIns="133350" tIns="133350" rIns="133350" bIns="133350" rtlCol="0" anchor="ctr"/>
          <a:lstStyle/>
          <a:p>
            <a:pPr algn="ctr" defTabSz="1371600">
              <a:lnSpc>
                <a:spcPct val="106000"/>
              </a:lnSpc>
              <a:defRPr/>
            </a:pPr>
            <a:endParaRPr lang="en-US" sz="2400" b="1" dirty="0">
              <a:solidFill>
                <a:prstClr val="white"/>
              </a:solidFill>
              <a:latin typeface="Calibri Light"/>
            </a:endParaRPr>
          </a:p>
        </p:txBody>
      </p:sp>
      <p:sp>
        <p:nvSpPr>
          <p:cNvPr id="13" name="Oval 129">
            <a:extLst>
              <a:ext uri="{FF2B5EF4-FFF2-40B4-BE49-F238E27FC236}">
                <a16:creationId xmlns:a16="http://schemas.microsoft.com/office/drawing/2014/main" id="{88DF3699-8279-BE93-5D3B-E85D82B91D29}"/>
              </a:ext>
            </a:extLst>
          </p:cNvPr>
          <p:cNvSpPr/>
          <p:nvPr/>
        </p:nvSpPr>
        <p:spPr bwMode="gray">
          <a:xfrm flipH="1">
            <a:off x="3160404" y="3439830"/>
            <a:ext cx="199800" cy="199800"/>
          </a:xfrm>
          <a:prstGeom prst="ellipse">
            <a:avLst/>
          </a:prstGeom>
          <a:solidFill>
            <a:schemeClr val="bg1"/>
          </a:solidFill>
          <a:ln w="38100" cap="flat" cmpd="sng" algn="ctr">
            <a:solidFill>
              <a:srgbClr val="74B230"/>
            </a:solidFill>
            <a:prstDash val="solid"/>
            <a:miter lim="800000"/>
            <a:headEnd type="none" w="med" len="med"/>
            <a:tailEnd type="none" w="med" len="med"/>
          </a:ln>
        </p:spPr>
        <p:txBody>
          <a:bodyPr wrap="square" lIns="133350" tIns="133350" rIns="133350" bIns="133350" rtlCol="0" anchor="ctr"/>
          <a:lstStyle/>
          <a:p>
            <a:pPr algn="ctr" defTabSz="1371600">
              <a:lnSpc>
                <a:spcPct val="106000"/>
              </a:lnSpc>
              <a:defRPr/>
            </a:pPr>
            <a:endParaRPr lang="en-US" sz="2400" b="1">
              <a:solidFill>
                <a:prstClr val="white"/>
              </a:solidFill>
              <a:latin typeface="Calibri Light"/>
            </a:endParaRPr>
          </a:p>
        </p:txBody>
      </p:sp>
      <p:sp>
        <p:nvSpPr>
          <p:cNvPr id="14" name="Oval 130">
            <a:extLst>
              <a:ext uri="{FF2B5EF4-FFF2-40B4-BE49-F238E27FC236}">
                <a16:creationId xmlns:a16="http://schemas.microsoft.com/office/drawing/2014/main" id="{1AF7963C-659D-803E-B56C-08DF2B43BDD3}"/>
              </a:ext>
            </a:extLst>
          </p:cNvPr>
          <p:cNvSpPr/>
          <p:nvPr/>
        </p:nvSpPr>
        <p:spPr bwMode="gray">
          <a:xfrm flipH="1">
            <a:off x="3160285" y="8854666"/>
            <a:ext cx="199922" cy="199800"/>
          </a:xfrm>
          <a:prstGeom prst="ellipse">
            <a:avLst/>
          </a:prstGeom>
          <a:solidFill>
            <a:schemeClr val="bg1"/>
          </a:solidFill>
          <a:ln w="38100" cap="flat" cmpd="sng" algn="ctr">
            <a:solidFill>
              <a:srgbClr val="26890D"/>
            </a:solidFill>
            <a:prstDash val="solid"/>
            <a:miter lim="800000"/>
            <a:headEnd type="none" w="med" len="med"/>
            <a:tailEnd type="none" w="med" len="med"/>
          </a:ln>
        </p:spPr>
        <p:txBody>
          <a:bodyPr wrap="square" lIns="133350" tIns="133350" rIns="133350" bIns="133350" rtlCol="0" anchor="ctr"/>
          <a:lstStyle/>
          <a:p>
            <a:pPr algn="ctr" defTabSz="1371600">
              <a:lnSpc>
                <a:spcPct val="106000"/>
              </a:lnSpc>
              <a:defRPr/>
            </a:pPr>
            <a:endParaRPr lang="en-US" sz="2400" b="1">
              <a:solidFill>
                <a:prstClr val="white"/>
              </a:solidFill>
              <a:latin typeface="Calibri Light"/>
            </a:endParaRPr>
          </a:p>
        </p:txBody>
      </p:sp>
      <p:sp>
        <p:nvSpPr>
          <p:cNvPr id="15" name="Title 4">
            <a:extLst>
              <a:ext uri="{FF2B5EF4-FFF2-40B4-BE49-F238E27FC236}">
                <a16:creationId xmlns:a16="http://schemas.microsoft.com/office/drawing/2014/main" id="{D1E06A6A-D870-E289-BFBC-B4DF58DD429F}"/>
              </a:ext>
            </a:extLst>
          </p:cNvPr>
          <p:cNvSpPr txBox="1">
            <a:spLocks/>
          </p:cNvSpPr>
          <p:nvPr/>
        </p:nvSpPr>
        <p:spPr bwMode="gray">
          <a:xfrm>
            <a:off x="762715" y="1604057"/>
            <a:ext cx="13484542" cy="570166"/>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defTabSz="1371600">
              <a:defRPr/>
            </a:pPr>
            <a:endParaRPr lang="en-US" sz="2700" dirty="0">
              <a:solidFill>
                <a:srgbClr val="53565A"/>
              </a:solidFill>
              <a:latin typeface="Calibri"/>
            </a:endParaRPr>
          </a:p>
        </p:txBody>
      </p:sp>
      <p:cxnSp>
        <p:nvCxnSpPr>
          <p:cNvPr id="16" name="Straight Connector 55">
            <a:extLst>
              <a:ext uri="{FF2B5EF4-FFF2-40B4-BE49-F238E27FC236}">
                <a16:creationId xmlns:a16="http://schemas.microsoft.com/office/drawing/2014/main" id="{A82D7C56-FF27-BE27-F414-9D4FEA7343D7}"/>
              </a:ext>
            </a:extLst>
          </p:cNvPr>
          <p:cNvCxnSpPr>
            <a:cxnSpLocks/>
          </p:cNvCxnSpPr>
          <p:nvPr/>
        </p:nvCxnSpPr>
        <p:spPr>
          <a:xfrm>
            <a:off x="3383625" y="3569806"/>
            <a:ext cx="3116134" cy="0"/>
          </a:xfrm>
          <a:prstGeom prst="line">
            <a:avLst/>
          </a:prstGeom>
          <a:noFill/>
          <a:ln w="22225" cap="flat" cmpd="sng" algn="ctr">
            <a:solidFill>
              <a:schemeClr val="bg1">
                <a:lumMod val="50000"/>
              </a:schemeClr>
            </a:solidFill>
            <a:prstDash val="sysDot"/>
            <a:miter lim="800000"/>
            <a:headEnd type="none" w="med" len="med"/>
            <a:tailEnd type="none" w="med" len="med"/>
          </a:ln>
        </p:spPr>
      </p:cxnSp>
      <p:sp>
        <p:nvSpPr>
          <p:cNvPr id="17" name="Rectangle 16">
            <a:extLst>
              <a:ext uri="{FF2B5EF4-FFF2-40B4-BE49-F238E27FC236}">
                <a16:creationId xmlns:a16="http://schemas.microsoft.com/office/drawing/2014/main" id="{93E211BD-04A9-648D-B12F-D47815F9CB53}"/>
              </a:ext>
            </a:extLst>
          </p:cNvPr>
          <p:cNvSpPr/>
          <p:nvPr/>
        </p:nvSpPr>
        <p:spPr>
          <a:xfrm>
            <a:off x="9065578" y="2847235"/>
            <a:ext cx="8008624" cy="1338828"/>
          </a:xfrm>
          <a:prstGeom prst="rect">
            <a:avLst/>
          </a:prstGeom>
        </p:spPr>
        <p:txBody>
          <a:bodyPr wrap="square">
            <a:spAutoFit/>
          </a:bodyPr>
          <a:lstStyle/>
          <a:p>
            <a:pPr defTabSz="1371600">
              <a:defRPr/>
            </a:pPr>
            <a:r>
              <a:rPr lang="fr-FR" sz="2700" b="1" dirty="0">
                <a:solidFill>
                  <a:prstClr val="black"/>
                </a:solidFill>
                <a:latin typeface="Calibri"/>
              </a:rPr>
              <a:t>Renforcer les compétences </a:t>
            </a:r>
            <a:r>
              <a:rPr lang="fr-FR" sz="2700" dirty="0">
                <a:solidFill>
                  <a:prstClr val="black"/>
                </a:solidFill>
                <a:latin typeface="Calibri"/>
              </a:rPr>
              <a:t>des porteurs de projets dans le domaine des projets de partenariat public-privé (PPP).</a:t>
            </a:r>
          </a:p>
        </p:txBody>
      </p:sp>
      <p:cxnSp>
        <p:nvCxnSpPr>
          <p:cNvPr id="18" name="Straight Connector 62">
            <a:extLst>
              <a:ext uri="{FF2B5EF4-FFF2-40B4-BE49-F238E27FC236}">
                <a16:creationId xmlns:a16="http://schemas.microsoft.com/office/drawing/2014/main" id="{F4A63F6D-CDC5-F673-0B54-E2596FAB2F13}"/>
              </a:ext>
            </a:extLst>
          </p:cNvPr>
          <p:cNvCxnSpPr/>
          <p:nvPr/>
        </p:nvCxnSpPr>
        <p:spPr>
          <a:xfrm flipV="1">
            <a:off x="6055842" y="6325570"/>
            <a:ext cx="447296" cy="0"/>
          </a:xfrm>
          <a:prstGeom prst="line">
            <a:avLst/>
          </a:prstGeom>
          <a:noFill/>
          <a:ln w="22225" cap="flat" cmpd="sng" algn="ctr">
            <a:solidFill>
              <a:schemeClr val="bg1">
                <a:lumMod val="50000"/>
              </a:schemeClr>
            </a:solidFill>
            <a:prstDash val="sysDot"/>
            <a:miter lim="800000"/>
            <a:headEnd type="none" w="med" len="med"/>
            <a:tailEnd type="none" w="med" len="med"/>
          </a:ln>
        </p:spPr>
      </p:cxnSp>
      <p:sp>
        <p:nvSpPr>
          <p:cNvPr id="19" name="Oval 63">
            <a:extLst>
              <a:ext uri="{FF2B5EF4-FFF2-40B4-BE49-F238E27FC236}">
                <a16:creationId xmlns:a16="http://schemas.microsoft.com/office/drawing/2014/main" id="{A7C33CAE-4416-AAE3-AEC6-05DE47B1FAAD}"/>
              </a:ext>
            </a:extLst>
          </p:cNvPr>
          <p:cNvSpPr>
            <a:spLocks/>
          </p:cNvSpPr>
          <p:nvPr/>
        </p:nvSpPr>
        <p:spPr bwMode="gray">
          <a:xfrm>
            <a:off x="5847695" y="6216862"/>
            <a:ext cx="225186" cy="226800"/>
          </a:xfrm>
          <a:prstGeom prst="ellipse">
            <a:avLst/>
          </a:prstGeom>
          <a:solidFill>
            <a:schemeClr val="bg1"/>
          </a:solidFill>
          <a:ln w="38100" algn="ctr">
            <a:solidFill>
              <a:srgbClr val="007680"/>
            </a:solidFill>
            <a:miter lim="800000"/>
            <a:headEnd/>
            <a:tailEnd/>
          </a:ln>
        </p:spPr>
        <p:txBody>
          <a:bodyPr wrap="square" lIns="133350" tIns="133350" rIns="133350" bIns="133350" rtlCol="0" anchor="ctr"/>
          <a:lstStyle/>
          <a:p>
            <a:pPr defTabSz="1371600">
              <a:lnSpc>
                <a:spcPct val="106000"/>
              </a:lnSpc>
              <a:defRPr/>
            </a:pPr>
            <a:endParaRPr lang="en-US" sz="2400" b="1">
              <a:solidFill>
                <a:prstClr val="white"/>
              </a:solidFill>
              <a:latin typeface="Calibri"/>
            </a:endParaRPr>
          </a:p>
        </p:txBody>
      </p:sp>
      <p:sp>
        <p:nvSpPr>
          <p:cNvPr id="20" name="Rectangle 19">
            <a:extLst>
              <a:ext uri="{FF2B5EF4-FFF2-40B4-BE49-F238E27FC236}">
                <a16:creationId xmlns:a16="http://schemas.microsoft.com/office/drawing/2014/main" id="{883F8D64-D6AD-F7A5-5887-59B9B9BB5A42}"/>
              </a:ext>
            </a:extLst>
          </p:cNvPr>
          <p:cNvSpPr/>
          <p:nvPr/>
        </p:nvSpPr>
        <p:spPr>
          <a:xfrm>
            <a:off x="9051131" y="8282735"/>
            <a:ext cx="8484398" cy="1338828"/>
          </a:xfrm>
          <a:prstGeom prst="rect">
            <a:avLst/>
          </a:prstGeom>
        </p:spPr>
        <p:txBody>
          <a:bodyPr wrap="square">
            <a:spAutoFit/>
          </a:bodyPr>
          <a:lstStyle/>
          <a:p>
            <a:pPr defTabSz="1371600">
              <a:defRPr/>
            </a:pPr>
            <a:r>
              <a:rPr lang="fr-FR" sz="2700" dirty="0">
                <a:solidFill>
                  <a:prstClr val="black"/>
                </a:solidFill>
                <a:latin typeface="Calibri"/>
              </a:rPr>
              <a:t>Assister les porteurs de projets à </a:t>
            </a:r>
            <a:r>
              <a:rPr lang="fr-FR" sz="2700" b="1" dirty="0">
                <a:solidFill>
                  <a:prstClr val="black"/>
                </a:solidFill>
                <a:latin typeface="Calibri"/>
              </a:rPr>
              <a:t>élaborer leur "offre spontanée" </a:t>
            </a:r>
            <a:r>
              <a:rPr lang="fr-FR" sz="2700" dirty="0">
                <a:solidFill>
                  <a:prstClr val="black"/>
                </a:solidFill>
                <a:latin typeface="Calibri"/>
              </a:rPr>
              <a:t>et à </a:t>
            </a:r>
            <a:r>
              <a:rPr lang="fr-FR" sz="2700" b="1" dirty="0">
                <a:solidFill>
                  <a:prstClr val="black"/>
                </a:solidFill>
                <a:latin typeface="Calibri"/>
              </a:rPr>
              <a:t>déposer</a:t>
            </a:r>
            <a:r>
              <a:rPr lang="fr-FR" sz="2700" dirty="0">
                <a:solidFill>
                  <a:prstClr val="black"/>
                </a:solidFill>
                <a:latin typeface="Calibri"/>
              </a:rPr>
              <a:t> leur proposition de manière efficace.</a:t>
            </a:r>
          </a:p>
        </p:txBody>
      </p:sp>
      <p:sp>
        <p:nvSpPr>
          <p:cNvPr id="21" name="Oval 59">
            <a:extLst>
              <a:ext uri="{FF2B5EF4-FFF2-40B4-BE49-F238E27FC236}">
                <a16:creationId xmlns:a16="http://schemas.microsoft.com/office/drawing/2014/main" id="{C3D6A46F-CC7F-6C3A-EDE7-E83231C64A43}"/>
              </a:ext>
            </a:extLst>
          </p:cNvPr>
          <p:cNvSpPr>
            <a:spLocks/>
          </p:cNvSpPr>
          <p:nvPr/>
        </p:nvSpPr>
        <p:spPr bwMode="gray">
          <a:xfrm>
            <a:off x="6465479" y="2454902"/>
            <a:ext cx="2372790" cy="2310172"/>
          </a:xfrm>
          <a:prstGeom prst="ellipse">
            <a:avLst/>
          </a:prstGeom>
          <a:noFill/>
          <a:ln w="22225" cap="flat" cmpd="sng" algn="ctr">
            <a:solidFill>
              <a:schemeClr val="bg1">
                <a:lumMod val="50000"/>
              </a:schemeClr>
            </a:solidFill>
            <a:prstDash val="sysDot"/>
            <a:miter lim="800000"/>
            <a:headEnd type="none" w="med" len="med"/>
            <a:tailEnd type="none" w="med" len="med"/>
          </a:ln>
        </p:spPr>
        <p:txBody>
          <a:bodyPr wrap="square" lIns="133350" tIns="133350" rIns="133350" bIns="133350" rtlCol="0" anchor="ctr"/>
          <a:lstStyle/>
          <a:p>
            <a:pPr defTabSz="1371600">
              <a:lnSpc>
                <a:spcPct val="106000"/>
              </a:lnSpc>
              <a:defRPr/>
            </a:pPr>
            <a:endParaRPr lang="en-US" sz="2400" b="1">
              <a:solidFill>
                <a:prstClr val="white"/>
              </a:solidFill>
              <a:latin typeface="Calibri Light"/>
            </a:endParaRPr>
          </a:p>
        </p:txBody>
      </p:sp>
      <p:cxnSp>
        <p:nvCxnSpPr>
          <p:cNvPr id="22" name="Straight Connector 78">
            <a:extLst>
              <a:ext uri="{FF2B5EF4-FFF2-40B4-BE49-F238E27FC236}">
                <a16:creationId xmlns:a16="http://schemas.microsoft.com/office/drawing/2014/main" id="{8A6B7680-E927-EC65-3CB7-5BBF3F83F174}"/>
              </a:ext>
            </a:extLst>
          </p:cNvPr>
          <p:cNvCxnSpPr>
            <a:cxnSpLocks/>
            <a:endCxn id="25" idx="2"/>
          </p:cNvCxnSpPr>
          <p:nvPr/>
        </p:nvCxnSpPr>
        <p:spPr>
          <a:xfrm flipV="1">
            <a:off x="3355346" y="8946179"/>
            <a:ext cx="3148560" cy="29054"/>
          </a:xfrm>
          <a:prstGeom prst="line">
            <a:avLst/>
          </a:prstGeom>
          <a:noFill/>
          <a:ln w="22225" cap="flat" cmpd="sng" algn="ctr">
            <a:solidFill>
              <a:schemeClr val="bg1">
                <a:lumMod val="50000"/>
              </a:schemeClr>
            </a:solidFill>
            <a:prstDash val="sysDot"/>
            <a:miter lim="800000"/>
            <a:headEnd type="none" w="med" len="med"/>
            <a:tailEnd type="none" w="med" len="med"/>
          </a:ln>
        </p:spPr>
      </p:cxnSp>
      <p:sp>
        <p:nvSpPr>
          <p:cNvPr id="23" name="Rectangle 22">
            <a:extLst>
              <a:ext uri="{FF2B5EF4-FFF2-40B4-BE49-F238E27FC236}">
                <a16:creationId xmlns:a16="http://schemas.microsoft.com/office/drawing/2014/main" id="{0394774B-8A24-82BB-A78D-0F8E06FAF8DB}"/>
              </a:ext>
            </a:extLst>
          </p:cNvPr>
          <p:cNvSpPr/>
          <p:nvPr/>
        </p:nvSpPr>
        <p:spPr>
          <a:xfrm>
            <a:off x="9042567" y="5557287"/>
            <a:ext cx="8484398" cy="923330"/>
          </a:xfrm>
          <a:prstGeom prst="rect">
            <a:avLst/>
          </a:prstGeom>
        </p:spPr>
        <p:txBody>
          <a:bodyPr wrap="square">
            <a:spAutoFit/>
          </a:bodyPr>
          <a:lstStyle/>
          <a:p>
            <a:pPr defTabSz="1371600">
              <a:defRPr/>
            </a:pPr>
            <a:r>
              <a:rPr lang="fr-FR" sz="2700" dirty="0">
                <a:solidFill>
                  <a:prstClr val="black"/>
                </a:solidFill>
                <a:latin typeface="Calibri"/>
              </a:rPr>
              <a:t>Accompagner les porteurs de projets dans le </a:t>
            </a:r>
            <a:r>
              <a:rPr lang="fr-FR" sz="2700" b="1" dirty="0">
                <a:solidFill>
                  <a:prstClr val="black"/>
                </a:solidFill>
                <a:latin typeface="Calibri"/>
              </a:rPr>
              <a:t>perfectionnement de la faisabilité PPP </a:t>
            </a:r>
            <a:r>
              <a:rPr lang="fr-FR" sz="2700" dirty="0">
                <a:solidFill>
                  <a:prstClr val="black"/>
                </a:solidFill>
                <a:latin typeface="Calibri"/>
              </a:rPr>
              <a:t>de leurs initiatives.</a:t>
            </a:r>
          </a:p>
        </p:txBody>
      </p:sp>
      <p:sp>
        <p:nvSpPr>
          <p:cNvPr id="24" name="Oval 40">
            <a:extLst>
              <a:ext uri="{FF2B5EF4-FFF2-40B4-BE49-F238E27FC236}">
                <a16:creationId xmlns:a16="http://schemas.microsoft.com/office/drawing/2014/main" id="{8D9BCCD1-4BE8-0A4C-999E-D4D8B2A180D9}"/>
              </a:ext>
            </a:extLst>
          </p:cNvPr>
          <p:cNvSpPr>
            <a:spLocks/>
          </p:cNvSpPr>
          <p:nvPr/>
        </p:nvSpPr>
        <p:spPr bwMode="gray">
          <a:xfrm>
            <a:off x="6503907" y="5170484"/>
            <a:ext cx="2372790" cy="2310172"/>
          </a:xfrm>
          <a:prstGeom prst="ellipse">
            <a:avLst/>
          </a:prstGeom>
          <a:noFill/>
          <a:ln w="22225" cap="flat" cmpd="sng" algn="ctr">
            <a:solidFill>
              <a:schemeClr val="bg1">
                <a:lumMod val="50000"/>
              </a:schemeClr>
            </a:solidFill>
            <a:prstDash val="sysDot"/>
            <a:miter lim="800000"/>
            <a:headEnd type="none" w="med" len="med"/>
            <a:tailEnd type="none" w="med" len="med"/>
          </a:ln>
        </p:spPr>
        <p:txBody>
          <a:bodyPr wrap="square" lIns="133350" tIns="133350" rIns="133350" bIns="133350" rtlCol="0" anchor="ctr"/>
          <a:lstStyle/>
          <a:p>
            <a:pPr defTabSz="1371600">
              <a:lnSpc>
                <a:spcPct val="106000"/>
              </a:lnSpc>
              <a:defRPr/>
            </a:pPr>
            <a:endParaRPr lang="en-US" sz="2400" b="1">
              <a:solidFill>
                <a:prstClr val="white"/>
              </a:solidFill>
              <a:latin typeface="Calibri Light"/>
            </a:endParaRPr>
          </a:p>
        </p:txBody>
      </p:sp>
      <p:sp>
        <p:nvSpPr>
          <p:cNvPr id="25" name="Oval 46">
            <a:extLst>
              <a:ext uri="{FF2B5EF4-FFF2-40B4-BE49-F238E27FC236}">
                <a16:creationId xmlns:a16="http://schemas.microsoft.com/office/drawing/2014/main" id="{6D092AAA-DE8A-0389-9729-501F2B385E1E}"/>
              </a:ext>
            </a:extLst>
          </p:cNvPr>
          <p:cNvSpPr>
            <a:spLocks/>
          </p:cNvSpPr>
          <p:nvPr/>
        </p:nvSpPr>
        <p:spPr bwMode="gray">
          <a:xfrm>
            <a:off x="6503907" y="7791092"/>
            <a:ext cx="2372790" cy="2310172"/>
          </a:xfrm>
          <a:prstGeom prst="ellipse">
            <a:avLst/>
          </a:prstGeom>
          <a:noFill/>
          <a:ln w="22225" cap="flat" cmpd="sng" algn="ctr">
            <a:solidFill>
              <a:schemeClr val="bg1">
                <a:lumMod val="50000"/>
              </a:schemeClr>
            </a:solidFill>
            <a:prstDash val="sysDot"/>
            <a:miter lim="800000"/>
            <a:headEnd type="none" w="med" len="med"/>
            <a:tailEnd type="none" w="med" len="med"/>
          </a:ln>
        </p:spPr>
        <p:txBody>
          <a:bodyPr wrap="square" lIns="133350" tIns="133350" rIns="133350" bIns="133350" rtlCol="0" anchor="ctr"/>
          <a:lstStyle/>
          <a:p>
            <a:pPr defTabSz="1371600">
              <a:lnSpc>
                <a:spcPct val="106000"/>
              </a:lnSpc>
              <a:defRPr/>
            </a:pPr>
            <a:endParaRPr lang="en-US" sz="2400" b="1">
              <a:solidFill>
                <a:prstClr val="white"/>
              </a:solidFill>
              <a:latin typeface="Calibri Light"/>
            </a:endParaRPr>
          </a:p>
        </p:txBody>
      </p:sp>
      <p:sp>
        <p:nvSpPr>
          <p:cNvPr id="26" name="Oval 10">
            <a:extLst>
              <a:ext uri="{FF2B5EF4-FFF2-40B4-BE49-F238E27FC236}">
                <a16:creationId xmlns:a16="http://schemas.microsoft.com/office/drawing/2014/main" id="{0D8291AD-D7C4-BEA1-6BDC-A806A47E5123}"/>
              </a:ext>
            </a:extLst>
          </p:cNvPr>
          <p:cNvSpPr>
            <a:spLocks noChangeArrowheads="1"/>
          </p:cNvSpPr>
          <p:nvPr/>
        </p:nvSpPr>
        <p:spPr bwMode="auto">
          <a:xfrm>
            <a:off x="6678340" y="5364072"/>
            <a:ext cx="2014464" cy="1922992"/>
          </a:xfrm>
          <a:prstGeom prst="ellipse">
            <a:avLst/>
          </a:prstGeom>
          <a:solidFill>
            <a:srgbClr val="007680"/>
          </a:solidFill>
          <a:ln>
            <a:noFill/>
          </a:ln>
        </p:spPr>
        <p:txBody>
          <a:bodyPr vert="horz" wrap="square" lIns="102870" tIns="51436" rIns="102870" bIns="51436" numCol="1" anchor="t" anchorCtr="0" compatLnSpc="1">
            <a:prstTxWarp prst="textNoShape">
              <a:avLst/>
            </a:prstTxWarp>
          </a:bodyPr>
          <a:lstStyle/>
          <a:p>
            <a:pPr defTabSz="1028700">
              <a:defRPr/>
            </a:pPr>
            <a:endParaRPr lang="en-US" sz="2250" dirty="0">
              <a:solidFill>
                <a:prstClr val="black"/>
              </a:solidFill>
              <a:latin typeface="Calibri Light"/>
            </a:endParaRPr>
          </a:p>
        </p:txBody>
      </p:sp>
      <p:sp>
        <p:nvSpPr>
          <p:cNvPr id="27" name="Freeform 542">
            <a:extLst>
              <a:ext uri="{FF2B5EF4-FFF2-40B4-BE49-F238E27FC236}">
                <a16:creationId xmlns:a16="http://schemas.microsoft.com/office/drawing/2014/main" id="{1E064CB5-25D6-28D0-7870-AADDB5820163}"/>
              </a:ext>
            </a:extLst>
          </p:cNvPr>
          <p:cNvSpPr>
            <a:spLocks noEditPoints="1"/>
          </p:cNvSpPr>
          <p:nvPr/>
        </p:nvSpPr>
        <p:spPr bwMode="auto">
          <a:xfrm>
            <a:off x="7293996" y="5665902"/>
            <a:ext cx="782384" cy="1256556"/>
          </a:xfrm>
          <a:custGeom>
            <a:avLst/>
            <a:gdLst>
              <a:gd name="T0" fmla="*/ 99 w 199"/>
              <a:gd name="T1" fmla="*/ 0 h 320"/>
              <a:gd name="T2" fmla="*/ 99 w 199"/>
              <a:gd name="T3" fmla="*/ 0 h 320"/>
              <a:gd name="T4" fmla="*/ 99 w 199"/>
              <a:gd name="T5" fmla="*/ 0 h 320"/>
              <a:gd name="T6" fmla="*/ 99 w 199"/>
              <a:gd name="T7" fmla="*/ 0 h 320"/>
              <a:gd name="T8" fmla="*/ 98 w 199"/>
              <a:gd name="T9" fmla="*/ 0 h 320"/>
              <a:gd name="T10" fmla="*/ 0 w 199"/>
              <a:gd name="T11" fmla="*/ 95 h 320"/>
              <a:gd name="T12" fmla="*/ 19 w 199"/>
              <a:gd name="T13" fmla="*/ 158 h 320"/>
              <a:gd name="T14" fmla="*/ 45 w 199"/>
              <a:gd name="T15" fmla="*/ 213 h 320"/>
              <a:gd name="T16" fmla="*/ 45 w 199"/>
              <a:gd name="T17" fmla="*/ 245 h 320"/>
              <a:gd name="T18" fmla="*/ 46 w 199"/>
              <a:gd name="T19" fmla="*/ 246 h 320"/>
              <a:gd name="T20" fmla="*/ 45 w 199"/>
              <a:gd name="T21" fmla="*/ 247 h 320"/>
              <a:gd name="T22" fmla="*/ 56 w 199"/>
              <a:gd name="T23" fmla="*/ 311 h 320"/>
              <a:gd name="T24" fmla="*/ 67 w 199"/>
              <a:gd name="T25" fmla="*/ 320 h 320"/>
              <a:gd name="T26" fmla="*/ 131 w 199"/>
              <a:gd name="T27" fmla="*/ 320 h 320"/>
              <a:gd name="T28" fmla="*/ 141 w 199"/>
              <a:gd name="T29" fmla="*/ 311 h 320"/>
              <a:gd name="T30" fmla="*/ 152 w 199"/>
              <a:gd name="T31" fmla="*/ 247 h 320"/>
              <a:gd name="T32" fmla="*/ 152 w 199"/>
              <a:gd name="T33" fmla="*/ 246 h 320"/>
              <a:gd name="T34" fmla="*/ 152 w 199"/>
              <a:gd name="T35" fmla="*/ 245 h 320"/>
              <a:gd name="T36" fmla="*/ 152 w 199"/>
              <a:gd name="T37" fmla="*/ 213 h 320"/>
              <a:gd name="T38" fmla="*/ 179 w 199"/>
              <a:gd name="T39" fmla="*/ 158 h 320"/>
              <a:gd name="T40" fmla="*/ 199 w 199"/>
              <a:gd name="T41" fmla="*/ 95 h 320"/>
              <a:gd name="T42" fmla="*/ 99 w 199"/>
              <a:gd name="T43" fmla="*/ 0 h 320"/>
              <a:gd name="T44" fmla="*/ 122 w 199"/>
              <a:gd name="T45" fmla="*/ 298 h 320"/>
              <a:gd name="T46" fmla="*/ 76 w 199"/>
              <a:gd name="T47" fmla="*/ 298 h 320"/>
              <a:gd name="T48" fmla="*/ 69 w 199"/>
              <a:gd name="T49" fmla="*/ 256 h 320"/>
              <a:gd name="T50" fmla="*/ 129 w 199"/>
              <a:gd name="T51" fmla="*/ 256 h 320"/>
              <a:gd name="T52" fmla="*/ 122 w 199"/>
              <a:gd name="T53" fmla="*/ 298 h 320"/>
              <a:gd name="T54" fmla="*/ 161 w 199"/>
              <a:gd name="T55" fmla="*/ 147 h 320"/>
              <a:gd name="T56" fmla="*/ 131 w 199"/>
              <a:gd name="T57" fmla="*/ 213 h 320"/>
              <a:gd name="T58" fmla="*/ 131 w 199"/>
              <a:gd name="T59" fmla="*/ 234 h 320"/>
              <a:gd name="T60" fmla="*/ 109 w 199"/>
              <a:gd name="T61" fmla="*/ 234 h 320"/>
              <a:gd name="T62" fmla="*/ 109 w 199"/>
              <a:gd name="T63" fmla="*/ 153 h 320"/>
              <a:gd name="T64" fmla="*/ 128 w 199"/>
              <a:gd name="T65" fmla="*/ 135 h 320"/>
              <a:gd name="T66" fmla="*/ 128 w 199"/>
              <a:gd name="T67" fmla="*/ 120 h 320"/>
              <a:gd name="T68" fmla="*/ 112 w 199"/>
              <a:gd name="T69" fmla="*/ 120 h 320"/>
              <a:gd name="T70" fmla="*/ 99 w 199"/>
              <a:gd name="T71" fmla="*/ 134 h 320"/>
              <a:gd name="T72" fmla="*/ 85 w 199"/>
              <a:gd name="T73" fmla="*/ 120 h 320"/>
              <a:gd name="T74" fmla="*/ 70 w 199"/>
              <a:gd name="T75" fmla="*/ 120 h 320"/>
              <a:gd name="T76" fmla="*/ 70 w 199"/>
              <a:gd name="T77" fmla="*/ 135 h 320"/>
              <a:gd name="T78" fmla="*/ 88 w 199"/>
              <a:gd name="T79" fmla="*/ 153 h 320"/>
              <a:gd name="T80" fmla="*/ 88 w 199"/>
              <a:gd name="T81" fmla="*/ 234 h 320"/>
              <a:gd name="T82" fmla="*/ 67 w 199"/>
              <a:gd name="T83" fmla="*/ 234 h 320"/>
              <a:gd name="T84" fmla="*/ 67 w 199"/>
              <a:gd name="T85" fmla="*/ 213 h 320"/>
              <a:gd name="T86" fmla="*/ 37 w 199"/>
              <a:gd name="T87" fmla="*/ 146 h 320"/>
              <a:gd name="T88" fmla="*/ 21 w 199"/>
              <a:gd name="T89" fmla="*/ 95 h 320"/>
              <a:gd name="T90" fmla="*/ 99 w 199"/>
              <a:gd name="T91" fmla="*/ 21 h 320"/>
              <a:gd name="T92" fmla="*/ 177 w 199"/>
              <a:gd name="T93" fmla="*/ 95 h 320"/>
              <a:gd name="T94" fmla="*/ 161 w 199"/>
              <a:gd name="T95" fmla="*/ 14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 h="320">
                <a:moveTo>
                  <a:pt x="99" y="0"/>
                </a:moveTo>
                <a:cubicBezTo>
                  <a:pt x="99" y="0"/>
                  <a:pt x="99" y="0"/>
                  <a:pt x="99" y="0"/>
                </a:cubicBezTo>
                <a:cubicBezTo>
                  <a:pt x="99" y="0"/>
                  <a:pt x="99" y="0"/>
                  <a:pt x="99" y="0"/>
                </a:cubicBezTo>
                <a:cubicBezTo>
                  <a:pt x="99" y="0"/>
                  <a:pt x="99" y="0"/>
                  <a:pt x="99" y="0"/>
                </a:cubicBezTo>
                <a:cubicBezTo>
                  <a:pt x="99" y="0"/>
                  <a:pt x="99" y="0"/>
                  <a:pt x="98" y="0"/>
                </a:cubicBezTo>
                <a:cubicBezTo>
                  <a:pt x="45" y="0"/>
                  <a:pt x="0" y="44"/>
                  <a:pt x="0" y="95"/>
                </a:cubicBezTo>
                <a:cubicBezTo>
                  <a:pt x="0" y="129"/>
                  <a:pt x="18" y="157"/>
                  <a:pt x="19" y="158"/>
                </a:cubicBezTo>
                <a:cubicBezTo>
                  <a:pt x="32" y="179"/>
                  <a:pt x="45" y="206"/>
                  <a:pt x="45" y="213"/>
                </a:cubicBezTo>
                <a:cubicBezTo>
                  <a:pt x="45" y="245"/>
                  <a:pt x="45" y="245"/>
                  <a:pt x="45" y="245"/>
                </a:cubicBezTo>
                <a:cubicBezTo>
                  <a:pt x="45" y="245"/>
                  <a:pt x="45" y="246"/>
                  <a:pt x="46" y="246"/>
                </a:cubicBezTo>
                <a:cubicBezTo>
                  <a:pt x="46" y="246"/>
                  <a:pt x="45" y="246"/>
                  <a:pt x="45" y="247"/>
                </a:cubicBezTo>
                <a:cubicBezTo>
                  <a:pt x="56" y="311"/>
                  <a:pt x="56" y="311"/>
                  <a:pt x="56" y="311"/>
                </a:cubicBezTo>
                <a:cubicBezTo>
                  <a:pt x="57" y="316"/>
                  <a:pt x="61" y="320"/>
                  <a:pt x="67" y="320"/>
                </a:cubicBezTo>
                <a:cubicBezTo>
                  <a:pt x="131" y="320"/>
                  <a:pt x="131" y="320"/>
                  <a:pt x="131" y="320"/>
                </a:cubicBezTo>
                <a:cubicBezTo>
                  <a:pt x="136" y="320"/>
                  <a:pt x="140" y="316"/>
                  <a:pt x="141" y="311"/>
                </a:cubicBezTo>
                <a:cubicBezTo>
                  <a:pt x="152" y="247"/>
                  <a:pt x="152" y="247"/>
                  <a:pt x="152" y="247"/>
                </a:cubicBezTo>
                <a:cubicBezTo>
                  <a:pt x="152" y="246"/>
                  <a:pt x="152" y="246"/>
                  <a:pt x="152" y="246"/>
                </a:cubicBezTo>
                <a:cubicBezTo>
                  <a:pt x="152" y="246"/>
                  <a:pt x="152" y="245"/>
                  <a:pt x="152" y="245"/>
                </a:cubicBezTo>
                <a:cubicBezTo>
                  <a:pt x="152" y="213"/>
                  <a:pt x="152" y="213"/>
                  <a:pt x="152" y="213"/>
                </a:cubicBezTo>
                <a:cubicBezTo>
                  <a:pt x="152" y="206"/>
                  <a:pt x="166" y="179"/>
                  <a:pt x="179" y="158"/>
                </a:cubicBezTo>
                <a:cubicBezTo>
                  <a:pt x="180" y="157"/>
                  <a:pt x="199" y="129"/>
                  <a:pt x="199" y="95"/>
                </a:cubicBezTo>
                <a:cubicBezTo>
                  <a:pt x="199" y="44"/>
                  <a:pt x="153" y="0"/>
                  <a:pt x="99" y="0"/>
                </a:cubicBezTo>
                <a:close/>
                <a:moveTo>
                  <a:pt x="122" y="298"/>
                </a:moveTo>
                <a:cubicBezTo>
                  <a:pt x="76" y="298"/>
                  <a:pt x="76" y="298"/>
                  <a:pt x="76" y="298"/>
                </a:cubicBezTo>
                <a:cubicBezTo>
                  <a:pt x="69" y="256"/>
                  <a:pt x="69" y="256"/>
                  <a:pt x="69" y="256"/>
                </a:cubicBezTo>
                <a:cubicBezTo>
                  <a:pt x="129" y="256"/>
                  <a:pt x="129" y="256"/>
                  <a:pt x="129" y="256"/>
                </a:cubicBezTo>
                <a:lnTo>
                  <a:pt x="122" y="298"/>
                </a:lnTo>
                <a:close/>
                <a:moveTo>
                  <a:pt x="161" y="147"/>
                </a:moveTo>
                <a:cubicBezTo>
                  <a:pt x="154" y="158"/>
                  <a:pt x="131" y="196"/>
                  <a:pt x="131" y="213"/>
                </a:cubicBezTo>
                <a:cubicBezTo>
                  <a:pt x="131" y="234"/>
                  <a:pt x="131" y="234"/>
                  <a:pt x="131" y="234"/>
                </a:cubicBezTo>
                <a:cubicBezTo>
                  <a:pt x="109" y="234"/>
                  <a:pt x="109" y="234"/>
                  <a:pt x="109" y="234"/>
                </a:cubicBezTo>
                <a:cubicBezTo>
                  <a:pt x="109" y="153"/>
                  <a:pt x="109" y="153"/>
                  <a:pt x="109" y="153"/>
                </a:cubicBezTo>
                <a:cubicBezTo>
                  <a:pt x="128" y="135"/>
                  <a:pt x="128" y="135"/>
                  <a:pt x="128" y="135"/>
                </a:cubicBezTo>
                <a:cubicBezTo>
                  <a:pt x="132" y="131"/>
                  <a:pt x="132" y="124"/>
                  <a:pt x="128" y="120"/>
                </a:cubicBezTo>
                <a:cubicBezTo>
                  <a:pt x="123" y="116"/>
                  <a:pt x="117" y="116"/>
                  <a:pt x="112" y="120"/>
                </a:cubicBezTo>
                <a:cubicBezTo>
                  <a:pt x="99" y="134"/>
                  <a:pt x="99" y="134"/>
                  <a:pt x="99" y="134"/>
                </a:cubicBezTo>
                <a:cubicBezTo>
                  <a:pt x="85" y="120"/>
                  <a:pt x="85" y="120"/>
                  <a:pt x="85" y="120"/>
                </a:cubicBezTo>
                <a:cubicBezTo>
                  <a:pt x="81" y="116"/>
                  <a:pt x="74" y="116"/>
                  <a:pt x="70" y="120"/>
                </a:cubicBezTo>
                <a:cubicBezTo>
                  <a:pt x="66" y="124"/>
                  <a:pt x="66" y="131"/>
                  <a:pt x="70" y="135"/>
                </a:cubicBezTo>
                <a:cubicBezTo>
                  <a:pt x="88" y="153"/>
                  <a:pt x="88" y="153"/>
                  <a:pt x="88" y="153"/>
                </a:cubicBezTo>
                <a:cubicBezTo>
                  <a:pt x="88" y="234"/>
                  <a:pt x="88" y="234"/>
                  <a:pt x="88" y="234"/>
                </a:cubicBezTo>
                <a:cubicBezTo>
                  <a:pt x="67" y="234"/>
                  <a:pt x="67" y="234"/>
                  <a:pt x="67" y="234"/>
                </a:cubicBezTo>
                <a:cubicBezTo>
                  <a:pt x="67" y="213"/>
                  <a:pt x="67" y="213"/>
                  <a:pt x="67" y="213"/>
                </a:cubicBezTo>
                <a:cubicBezTo>
                  <a:pt x="67" y="196"/>
                  <a:pt x="44" y="158"/>
                  <a:pt x="37" y="146"/>
                </a:cubicBezTo>
                <a:cubicBezTo>
                  <a:pt x="37" y="146"/>
                  <a:pt x="21" y="123"/>
                  <a:pt x="21" y="95"/>
                </a:cubicBezTo>
                <a:cubicBezTo>
                  <a:pt x="21" y="55"/>
                  <a:pt x="57" y="21"/>
                  <a:pt x="99" y="21"/>
                </a:cubicBezTo>
                <a:cubicBezTo>
                  <a:pt x="141" y="21"/>
                  <a:pt x="177" y="55"/>
                  <a:pt x="177" y="95"/>
                </a:cubicBezTo>
                <a:cubicBezTo>
                  <a:pt x="177" y="122"/>
                  <a:pt x="161" y="146"/>
                  <a:pt x="161" y="147"/>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pPr defTabSz="1371600">
              <a:defRPr/>
            </a:pPr>
            <a:endParaRPr lang="en-GB" sz="2700" dirty="0">
              <a:solidFill>
                <a:prstClr val="black"/>
              </a:solidFill>
              <a:latin typeface="Calibri"/>
            </a:endParaRPr>
          </a:p>
        </p:txBody>
      </p:sp>
      <p:sp>
        <p:nvSpPr>
          <p:cNvPr id="28" name="TextBox 1">
            <a:extLst>
              <a:ext uri="{FF2B5EF4-FFF2-40B4-BE49-F238E27FC236}">
                <a16:creationId xmlns:a16="http://schemas.microsoft.com/office/drawing/2014/main" id="{5C27E749-D5EA-CAA8-B58C-C6F99A11ECD6}"/>
              </a:ext>
            </a:extLst>
          </p:cNvPr>
          <p:cNvSpPr txBox="1"/>
          <p:nvPr/>
        </p:nvSpPr>
        <p:spPr>
          <a:xfrm>
            <a:off x="1362089" y="4717945"/>
            <a:ext cx="3796310" cy="2862322"/>
          </a:xfrm>
          <a:prstGeom prst="rect">
            <a:avLst/>
          </a:prstGeom>
          <a:noFill/>
        </p:spPr>
        <p:txBody>
          <a:bodyPr wrap="square" rtlCol="0">
            <a:spAutoFit/>
          </a:bodyPr>
          <a:lstStyle/>
          <a:p>
            <a:pPr algn="ctr" defTabSz="1371600">
              <a:defRPr/>
            </a:pPr>
            <a:r>
              <a:rPr lang="fr-FR" sz="3600" b="1" dirty="0">
                <a:solidFill>
                  <a:prstClr val="black"/>
                </a:solidFill>
                <a:latin typeface="Calibri" panose="020F0502020204030204"/>
              </a:rPr>
              <a:t>PPE- Programme d’accélération des projets de partenariat public-privé (PPP)</a:t>
            </a:r>
          </a:p>
        </p:txBody>
      </p:sp>
      <p:sp>
        <p:nvSpPr>
          <p:cNvPr id="29" name="Freeform 26">
            <a:extLst>
              <a:ext uri="{FF2B5EF4-FFF2-40B4-BE49-F238E27FC236}">
                <a16:creationId xmlns:a16="http://schemas.microsoft.com/office/drawing/2014/main" id="{0BAC4092-15F9-770B-4C2E-60D13D057545}"/>
              </a:ext>
            </a:extLst>
          </p:cNvPr>
          <p:cNvSpPr>
            <a:spLocks noChangeAspect="1" noEditPoints="1"/>
          </p:cNvSpPr>
          <p:nvPr/>
        </p:nvSpPr>
        <p:spPr bwMode="auto">
          <a:xfrm>
            <a:off x="6662543" y="2587345"/>
            <a:ext cx="2014466" cy="2014466"/>
          </a:xfrm>
          <a:custGeom>
            <a:avLst/>
            <a:gdLst>
              <a:gd name="T0" fmla="*/ 358 w 512"/>
              <a:gd name="T1" fmla="*/ 227 h 512"/>
              <a:gd name="T2" fmla="*/ 367 w 512"/>
              <a:gd name="T3" fmla="*/ 174 h 512"/>
              <a:gd name="T4" fmla="*/ 366 w 512"/>
              <a:gd name="T5" fmla="*/ 172 h 512"/>
              <a:gd name="T6" fmla="*/ 338 w 512"/>
              <a:gd name="T7" fmla="*/ 145 h 512"/>
              <a:gd name="T8" fmla="*/ 308 w 512"/>
              <a:gd name="T9" fmla="*/ 163 h 512"/>
              <a:gd name="T10" fmla="*/ 277 w 512"/>
              <a:gd name="T11" fmla="*/ 119 h 512"/>
              <a:gd name="T12" fmla="*/ 234 w 512"/>
              <a:gd name="T13" fmla="*/ 119 h 512"/>
              <a:gd name="T14" fmla="*/ 204 w 512"/>
              <a:gd name="T15" fmla="*/ 163 h 512"/>
              <a:gd name="T16" fmla="*/ 173 w 512"/>
              <a:gd name="T17" fmla="*/ 145 h 512"/>
              <a:gd name="T18" fmla="*/ 161 w 512"/>
              <a:gd name="T19" fmla="*/ 191 h 512"/>
              <a:gd name="T20" fmla="*/ 143 w 512"/>
              <a:gd name="T21" fmla="*/ 234 h 512"/>
              <a:gd name="T22" fmla="*/ 117 w 512"/>
              <a:gd name="T23" fmla="*/ 256 h 512"/>
              <a:gd name="T24" fmla="*/ 143 w 512"/>
              <a:gd name="T25" fmla="*/ 277 h 512"/>
              <a:gd name="T26" fmla="*/ 161 w 512"/>
              <a:gd name="T27" fmla="*/ 320 h 512"/>
              <a:gd name="T28" fmla="*/ 145 w 512"/>
              <a:gd name="T29" fmla="*/ 339 h 512"/>
              <a:gd name="T30" fmla="*/ 172 w 512"/>
              <a:gd name="T31" fmla="*/ 366 h 512"/>
              <a:gd name="T32" fmla="*/ 191 w 512"/>
              <a:gd name="T33" fmla="*/ 351 h 512"/>
              <a:gd name="T34" fmla="*/ 234 w 512"/>
              <a:gd name="T35" fmla="*/ 368 h 512"/>
              <a:gd name="T36" fmla="*/ 245 w 512"/>
              <a:gd name="T37" fmla="*/ 394 h 512"/>
              <a:gd name="T38" fmla="*/ 267 w 512"/>
              <a:gd name="T39" fmla="*/ 394 h 512"/>
              <a:gd name="T40" fmla="*/ 285 w 512"/>
              <a:gd name="T41" fmla="*/ 358 h 512"/>
              <a:gd name="T42" fmla="*/ 337 w 512"/>
              <a:gd name="T43" fmla="*/ 368 h 512"/>
              <a:gd name="T44" fmla="*/ 368 w 512"/>
              <a:gd name="T45" fmla="*/ 337 h 512"/>
              <a:gd name="T46" fmla="*/ 358 w 512"/>
              <a:gd name="T47" fmla="*/ 285 h 512"/>
              <a:gd name="T48" fmla="*/ 394 w 512"/>
              <a:gd name="T49" fmla="*/ 267 h 512"/>
              <a:gd name="T50" fmla="*/ 393 w 512"/>
              <a:gd name="T51" fmla="*/ 234 h 512"/>
              <a:gd name="T52" fmla="*/ 256 w 512"/>
              <a:gd name="T53" fmla="*/ 192 h 512"/>
              <a:gd name="T54" fmla="*/ 298 w 512"/>
              <a:gd name="T55" fmla="*/ 256 h 512"/>
              <a:gd name="T56" fmla="*/ 256 w 512"/>
              <a:gd name="T57" fmla="*/ 213 h 512"/>
              <a:gd name="T58" fmla="*/ 0 w 512"/>
              <a:gd name="T59" fmla="*/ 256 h 512"/>
              <a:gd name="T60" fmla="*/ 256 w 512"/>
              <a:gd name="T61" fmla="*/ 0 h 512"/>
              <a:gd name="T62" fmla="*/ 401 w 512"/>
              <a:gd name="T63" fmla="*/ 298 h 512"/>
              <a:gd name="T64" fmla="*/ 389 w 512"/>
              <a:gd name="T65" fmla="*/ 329 h 512"/>
              <a:gd name="T66" fmla="*/ 351 w 512"/>
              <a:gd name="T67" fmla="*/ 384 h 512"/>
              <a:gd name="T68" fmla="*/ 311 w 512"/>
              <a:gd name="T69" fmla="*/ 371 h 512"/>
              <a:gd name="T70" fmla="*/ 290 w 512"/>
              <a:gd name="T71" fmla="*/ 412 h 512"/>
              <a:gd name="T72" fmla="*/ 268 w 512"/>
              <a:gd name="T73" fmla="*/ 416 h 512"/>
              <a:gd name="T74" fmla="*/ 256 w 512"/>
              <a:gd name="T75" fmla="*/ 416 h 512"/>
              <a:gd name="T76" fmla="*/ 249 w 512"/>
              <a:gd name="T77" fmla="*/ 416 h 512"/>
              <a:gd name="T78" fmla="*/ 243 w 512"/>
              <a:gd name="T79" fmla="*/ 416 h 512"/>
              <a:gd name="T80" fmla="*/ 213 w 512"/>
              <a:gd name="T81" fmla="*/ 401 h 512"/>
              <a:gd name="T82" fmla="*/ 183 w 512"/>
              <a:gd name="T83" fmla="*/ 389 h 512"/>
              <a:gd name="T84" fmla="*/ 160 w 512"/>
              <a:gd name="T85" fmla="*/ 384 h 512"/>
              <a:gd name="T86" fmla="*/ 128 w 512"/>
              <a:gd name="T87" fmla="*/ 351 h 512"/>
              <a:gd name="T88" fmla="*/ 121 w 512"/>
              <a:gd name="T89" fmla="*/ 342 h 512"/>
              <a:gd name="T90" fmla="*/ 135 w 512"/>
              <a:gd name="T91" fmla="*/ 298 h 512"/>
              <a:gd name="T92" fmla="*/ 96 w 512"/>
              <a:gd name="T93" fmla="*/ 268 h 512"/>
              <a:gd name="T94" fmla="*/ 96 w 512"/>
              <a:gd name="T95" fmla="*/ 256 h 512"/>
              <a:gd name="T96" fmla="*/ 96 w 512"/>
              <a:gd name="T97" fmla="*/ 243 h 512"/>
              <a:gd name="T98" fmla="*/ 96 w 512"/>
              <a:gd name="T99" fmla="*/ 243 h 512"/>
              <a:gd name="T100" fmla="*/ 135 w 512"/>
              <a:gd name="T101" fmla="*/ 213 h 512"/>
              <a:gd name="T102" fmla="*/ 121 w 512"/>
              <a:gd name="T103" fmla="*/ 169 h 512"/>
              <a:gd name="T104" fmla="*/ 169 w 512"/>
              <a:gd name="T105" fmla="*/ 121 h 512"/>
              <a:gd name="T106" fmla="*/ 213 w 512"/>
              <a:gd name="T107" fmla="*/ 135 h 512"/>
              <a:gd name="T108" fmla="*/ 243 w 512"/>
              <a:gd name="T109" fmla="*/ 96 h 512"/>
              <a:gd name="T110" fmla="*/ 298 w 512"/>
              <a:gd name="T111" fmla="*/ 110 h 512"/>
              <a:gd name="T112" fmla="*/ 329 w 512"/>
              <a:gd name="T113" fmla="*/ 122 h 512"/>
              <a:gd name="T114" fmla="*/ 351 w 512"/>
              <a:gd name="T115" fmla="*/ 128 h 512"/>
              <a:gd name="T116" fmla="*/ 384 w 512"/>
              <a:gd name="T117" fmla="*/ 160 h 512"/>
              <a:gd name="T118" fmla="*/ 390 w 512"/>
              <a:gd name="T119" fmla="*/ 169 h 512"/>
              <a:gd name="T120" fmla="*/ 376 w 512"/>
              <a:gd name="T121" fmla="*/ 213 h 512"/>
              <a:gd name="T122" fmla="*/ 416 w 512"/>
              <a:gd name="T123" fmla="*/ 243 h 512"/>
              <a:gd name="T124" fmla="*/ 415 w 512"/>
              <a:gd name="T125"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512">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rgbClr val="74B230"/>
          </a:solidFill>
          <a:ln>
            <a:noFill/>
          </a:ln>
        </p:spPr>
        <p:txBody>
          <a:bodyPr vert="horz" wrap="square" lIns="137160" tIns="68580" rIns="137160" bIns="68580" numCol="1" anchor="t" anchorCtr="0" compatLnSpc="1">
            <a:prstTxWarp prst="textNoShape">
              <a:avLst/>
            </a:prstTxWarp>
          </a:bodyPr>
          <a:lstStyle/>
          <a:p>
            <a:pPr defTabSz="1371600">
              <a:defRPr/>
            </a:pPr>
            <a:endParaRPr lang="en-GB" sz="2700" dirty="0">
              <a:solidFill>
                <a:prstClr val="black"/>
              </a:solidFill>
              <a:latin typeface="Calibri" panose="020F0502020204030204"/>
            </a:endParaRPr>
          </a:p>
        </p:txBody>
      </p:sp>
      <p:sp>
        <p:nvSpPr>
          <p:cNvPr id="30" name="Freeform 5">
            <a:extLst>
              <a:ext uri="{FF2B5EF4-FFF2-40B4-BE49-F238E27FC236}">
                <a16:creationId xmlns:a16="http://schemas.microsoft.com/office/drawing/2014/main" id="{5E584B38-9C1D-C72B-35BE-8D694315A8E6}"/>
              </a:ext>
            </a:extLst>
          </p:cNvPr>
          <p:cNvSpPr>
            <a:spLocks noEditPoints="1"/>
          </p:cNvSpPr>
          <p:nvPr/>
        </p:nvSpPr>
        <p:spPr bwMode="auto">
          <a:xfrm>
            <a:off x="6725520" y="7999221"/>
            <a:ext cx="1967284" cy="1912450"/>
          </a:xfrm>
          <a:custGeom>
            <a:avLst/>
            <a:gdLst>
              <a:gd name="T0" fmla="*/ 791 w 791"/>
              <a:gd name="T1" fmla="*/ 396 h 792"/>
              <a:gd name="T2" fmla="*/ 0 w 791"/>
              <a:gd name="T3" fmla="*/ 396 h 792"/>
              <a:gd name="T4" fmla="*/ 791 w 791"/>
              <a:gd name="T5" fmla="*/ 396 h 792"/>
              <a:gd name="T6" fmla="*/ 514 w 791"/>
              <a:gd name="T7" fmla="*/ 399 h 792"/>
              <a:gd name="T8" fmla="*/ 482 w 791"/>
              <a:gd name="T9" fmla="*/ 286 h 792"/>
              <a:gd name="T10" fmla="*/ 376 w 791"/>
              <a:gd name="T11" fmla="*/ 252 h 792"/>
              <a:gd name="T12" fmla="*/ 238 w 791"/>
              <a:gd name="T13" fmla="*/ 176 h 792"/>
              <a:gd name="T14" fmla="*/ 352 w 791"/>
              <a:gd name="T15" fmla="*/ 528 h 792"/>
              <a:gd name="T16" fmla="*/ 227 w 791"/>
              <a:gd name="T17" fmla="*/ 560 h 792"/>
              <a:gd name="T18" fmla="*/ 207 w 791"/>
              <a:gd name="T19" fmla="*/ 165 h 792"/>
              <a:gd name="T20" fmla="*/ 410 w 791"/>
              <a:gd name="T21" fmla="*/ 145 h 792"/>
              <a:gd name="T22" fmla="*/ 514 w 791"/>
              <a:gd name="T23" fmla="*/ 399 h 792"/>
              <a:gd name="T24" fmla="*/ 455 w 791"/>
              <a:gd name="T25" fmla="*/ 380 h 792"/>
              <a:gd name="T26" fmla="*/ 442 w 791"/>
              <a:gd name="T27" fmla="*/ 394 h 792"/>
              <a:gd name="T28" fmla="*/ 262 w 791"/>
              <a:gd name="T29" fmla="*/ 380 h 792"/>
              <a:gd name="T30" fmla="*/ 442 w 791"/>
              <a:gd name="T31" fmla="*/ 366 h 792"/>
              <a:gd name="T32" fmla="*/ 442 w 791"/>
              <a:gd name="T33" fmla="*/ 338 h 792"/>
              <a:gd name="T34" fmla="*/ 276 w 791"/>
              <a:gd name="T35" fmla="*/ 338 h 792"/>
              <a:gd name="T36" fmla="*/ 276 w 791"/>
              <a:gd name="T37" fmla="*/ 311 h 792"/>
              <a:gd name="T38" fmla="*/ 455 w 791"/>
              <a:gd name="T39" fmla="*/ 325 h 792"/>
              <a:gd name="T40" fmla="*/ 388 w 791"/>
              <a:gd name="T41" fmla="*/ 423 h 792"/>
              <a:gd name="T42" fmla="*/ 367 w 791"/>
              <a:gd name="T43" fmla="*/ 450 h 792"/>
              <a:gd name="T44" fmla="*/ 262 w 791"/>
              <a:gd name="T45" fmla="*/ 437 h 792"/>
              <a:gd name="T46" fmla="*/ 388 w 791"/>
              <a:gd name="T47" fmla="*/ 423 h 792"/>
              <a:gd name="T48" fmla="*/ 276 w 791"/>
              <a:gd name="T49" fmla="*/ 477 h 792"/>
              <a:gd name="T50" fmla="*/ 355 w 791"/>
              <a:gd name="T51" fmla="*/ 477 h 792"/>
              <a:gd name="T52" fmla="*/ 276 w 791"/>
              <a:gd name="T53" fmla="*/ 504 h 792"/>
              <a:gd name="T54" fmla="*/ 276 w 791"/>
              <a:gd name="T55" fmla="*/ 477 h 792"/>
              <a:gd name="T56" fmla="*/ 616 w 791"/>
              <a:gd name="T57" fmla="*/ 657 h 792"/>
              <a:gd name="T58" fmla="*/ 536 w 791"/>
              <a:gd name="T59" fmla="*/ 595 h 792"/>
              <a:gd name="T60" fmla="*/ 470 w 791"/>
              <a:gd name="T61" fmla="*/ 617 h 792"/>
              <a:gd name="T62" fmla="*/ 470 w 791"/>
              <a:gd name="T63" fmla="*/ 404 h 792"/>
              <a:gd name="T64" fmla="*/ 558 w 791"/>
              <a:gd name="T65" fmla="*/ 571 h 792"/>
              <a:gd name="T66" fmla="*/ 616 w 791"/>
              <a:gd name="T67" fmla="*/ 638 h 792"/>
              <a:gd name="T68" fmla="*/ 552 w 791"/>
              <a:gd name="T69" fmla="*/ 513 h 792"/>
              <a:gd name="T70" fmla="*/ 470 w 791"/>
              <a:gd name="T71" fmla="*/ 432 h 792"/>
              <a:gd name="T72" fmla="*/ 470 w 791"/>
              <a:gd name="T73" fmla="*/ 595 h 792"/>
              <a:gd name="T74" fmla="*/ 455 w 791"/>
              <a:gd name="T75" fmla="*/ 494 h 792"/>
              <a:gd name="T76" fmla="*/ 442 w 791"/>
              <a:gd name="T77" fmla="*/ 507 h 792"/>
              <a:gd name="T78" fmla="*/ 411 w 791"/>
              <a:gd name="T79" fmla="*/ 480 h 792"/>
              <a:gd name="T80" fmla="*/ 455 w 791"/>
              <a:gd name="T81" fmla="*/ 494 h 792"/>
              <a:gd name="T82" fmla="*/ 514 w 791"/>
              <a:gd name="T83" fmla="*/ 542 h 792"/>
              <a:gd name="T84" fmla="*/ 423 w 791"/>
              <a:gd name="T85" fmla="*/ 563 h 792"/>
              <a:gd name="T86" fmla="*/ 482 w 791"/>
              <a:gd name="T87" fmla="*/ 531 h 792"/>
              <a:gd name="T88" fmla="*/ 514 w 791"/>
              <a:gd name="T89" fmla="*/ 462 h 792"/>
              <a:gd name="T90" fmla="*/ 514 w 791"/>
              <a:gd name="T91" fmla="*/ 542 h 792"/>
              <a:gd name="T92" fmla="*/ 410 w 791"/>
              <a:gd name="T93" fmla="*/ 261 h 792"/>
              <a:gd name="T94" fmla="*/ 403 w 791"/>
              <a:gd name="T95" fmla="*/ 185 h 792"/>
              <a:gd name="T96" fmla="*/ 410 w 791"/>
              <a:gd name="T97" fmla="*/ 26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1" h="792">
                <a:moveTo>
                  <a:pt x="791" y="396"/>
                </a:moveTo>
                <a:lnTo>
                  <a:pt x="791" y="396"/>
                </a:lnTo>
                <a:cubicBezTo>
                  <a:pt x="791" y="178"/>
                  <a:pt x="614" y="0"/>
                  <a:pt x="395" y="0"/>
                </a:cubicBezTo>
                <a:cubicBezTo>
                  <a:pt x="177" y="0"/>
                  <a:pt x="0" y="178"/>
                  <a:pt x="0" y="396"/>
                </a:cubicBezTo>
                <a:cubicBezTo>
                  <a:pt x="0" y="615"/>
                  <a:pt x="177" y="792"/>
                  <a:pt x="395" y="792"/>
                </a:cubicBezTo>
                <a:cubicBezTo>
                  <a:pt x="614" y="792"/>
                  <a:pt x="791" y="615"/>
                  <a:pt x="791" y="396"/>
                </a:cubicBezTo>
                <a:close/>
                <a:moveTo>
                  <a:pt x="514" y="399"/>
                </a:moveTo>
                <a:lnTo>
                  <a:pt x="514" y="399"/>
                </a:lnTo>
                <a:cubicBezTo>
                  <a:pt x="504" y="395"/>
                  <a:pt x="493" y="393"/>
                  <a:pt x="482" y="392"/>
                </a:cubicBezTo>
                <a:lnTo>
                  <a:pt x="482" y="286"/>
                </a:lnTo>
                <a:lnTo>
                  <a:pt x="410" y="286"/>
                </a:lnTo>
                <a:cubicBezTo>
                  <a:pt x="391" y="286"/>
                  <a:pt x="376" y="270"/>
                  <a:pt x="376" y="252"/>
                </a:cubicBezTo>
                <a:lnTo>
                  <a:pt x="376" y="176"/>
                </a:lnTo>
                <a:lnTo>
                  <a:pt x="238" y="176"/>
                </a:lnTo>
                <a:lnTo>
                  <a:pt x="238" y="528"/>
                </a:lnTo>
                <a:lnTo>
                  <a:pt x="352" y="528"/>
                </a:lnTo>
                <a:cubicBezTo>
                  <a:pt x="353" y="540"/>
                  <a:pt x="356" y="550"/>
                  <a:pt x="361" y="560"/>
                </a:cubicBezTo>
                <a:lnTo>
                  <a:pt x="227" y="560"/>
                </a:lnTo>
                <a:cubicBezTo>
                  <a:pt x="216" y="560"/>
                  <a:pt x="207" y="551"/>
                  <a:pt x="207" y="540"/>
                </a:cubicBezTo>
                <a:lnTo>
                  <a:pt x="207" y="165"/>
                </a:lnTo>
                <a:cubicBezTo>
                  <a:pt x="207" y="154"/>
                  <a:pt x="216" y="145"/>
                  <a:pt x="227" y="145"/>
                </a:cubicBezTo>
                <a:lnTo>
                  <a:pt x="410" y="145"/>
                </a:lnTo>
                <a:lnTo>
                  <a:pt x="514" y="249"/>
                </a:lnTo>
                <a:lnTo>
                  <a:pt x="514" y="399"/>
                </a:lnTo>
                <a:lnTo>
                  <a:pt x="514" y="399"/>
                </a:lnTo>
                <a:close/>
                <a:moveTo>
                  <a:pt x="455" y="380"/>
                </a:moveTo>
                <a:lnTo>
                  <a:pt x="455" y="380"/>
                </a:lnTo>
                <a:cubicBezTo>
                  <a:pt x="455" y="387"/>
                  <a:pt x="449" y="394"/>
                  <a:pt x="442" y="394"/>
                </a:cubicBezTo>
                <a:lnTo>
                  <a:pt x="276" y="394"/>
                </a:lnTo>
                <a:cubicBezTo>
                  <a:pt x="268" y="394"/>
                  <a:pt x="262" y="387"/>
                  <a:pt x="262" y="380"/>
                </a:cubicBezTo>
                <a:cubicBezTo>
                  <a:pt x="262" y="372"/>
                  <a:pt x="268" y="366"/>
                  <a:pt x="276" y="366"/>
                </a:cubicBezTo>
                <a:lnTo>
                  <a:pt x="442" y="366"/>
                </a:lnTo>
                <a:cubicBezTo>
                  <a:pt x="449" y="366"/>
                  <a:pt x="455" y="372"/>
                  <a:pt x="455" y="380"/>
                </a:cubicBezTo>
                <a:close/>
                <a:moveTo>
                  <a:pt x="442" y="338"/>
                </a:moveTo>
                <a:lnTo>
                  <a:pt x="442" y="338"/>
                </a:lnTo>
                <a:lnTo>
                  <a:pt x="276" y="338"/>
                </a:lnTo>
                <a:cubicBezTo>
                  <a:pt x="268" y="338"/>
                  <a:pt x="262" y="332"/>
                  <a:pt x="262" y="325"/>
                </a:cubicBezTo>
                <a:cubicBezTo>
                  <a:pt x="262" y="317"/>
                  <a:pt x="268" y="311"/>
                  <a:pt x="276" y="311"/>
                </a:cubicBezTo>
                <a:lnTo>
                  <a:pt x="442" y="311"/>
                </a:lnTo>
                <a:cubicBezTo>
                  <a:pt x="449" y="311"/>
                  <a:pt x="455" y="317"/>
                  <a:pt x="455" y="325"/>
                </a:cubicBezTo>
                <a:cubicBezTo>
                  <a:pt x="455" y="332"/>
                  <a:pt x="449" y="338"/>
                  <a:pt x="442" y="338"/>
                </a:cubicBezTo>
                <a:close/>
                <a:moveTo>
                  <a:pt x="388" y="423"/>
                </a:moveTo>
                <a:lnTo>
                  <a:pt x="388" y="423"/>
                </a:lnTo>
                <a:cubicBezTo>
                  <a:pt x="380" y="431"/>
                  <a:pt x="373" y="440"/>
                  <a:pt x="367" y="450"/>
                </a:cubicBezTo>
                <a:lnTo>
                  <a:pt x="276" y="450"/>
                </a:lnTo>
                <a:cubicBezTo>
                  <a:pt x="268" y="450"/>
                  <a:pt x="262" y="444"/>
                  <a:pt x="262" y="437"/>
                </a:cubicBezTo>
                <a:cubicBezTo>
                  <a:pt x="262" y="429"/>
                  <a:pt x="268" y="423"/>
                  <a:pt x="276" y="423"/>
                </a:cubicBezTo>
                <a:lnTo>
                  <a:pt x="388" y="423"/>
                </a:lnTo>
                <a:lnTo>
                  <a:pt x="388" y="423"/>
                </a:lnTo>
                <a:close/>
                <a:moveTo>
                  <a:pt x="276" y="477"/>
                </a:moveTo>
                <a:lnTo>
                  <a:pt x="276" y="477"/>
                </a:lnTo>
                <a:lnTo>
                  <a:pt x="355" y="477"/>
                </a:lnTo>
                <a:cubicBezTo>
                  <a:pt x="353" y="486"/>
                  <a:pt x="351" y="495"/>
                  <a:pt x="350" y="504"/>
                </a:cubicBezTo>
                <a:lnTo>
                  <a:pt x="276" y="504"/>
                </a:lnTo>
                <a:cubicBezTo>
                  <a:pt x="268" y="504"/>
                  <a:pt x="262" y="498"/>
                  <a:pt x="262" y="491"/>
                </a:cubicBezTo>
                <a:cubicBezTo>
                  <a:pt x="262" y="483"/>
                  <a:pt x="268" y="477"/>
                  <a:pt x="276" y="477"/>
                </a:cubicBezTo>
                <a:close/>
                <a:moveTo>
                  <a:pt x="616" y="657"/>
                </a:moveTo>
                <a:lnTo>
                  <a:pt x="616" y="657"/>
                </a:lnTo>
                <a:cubicBezTo>
                  <a:pt x="611" y="662"/>
                  <a:pt x="602" y="662"/>
                  <a:pt x="597" y="657"/>
                </a:cubicBezTo>
                <a:lnTo>
                  <a:pt x="536" y="595"/>
                </a:lnTo>
                <a:lnTo>
                  <a:pt x="531" y="598"/>
                </a:lnTo>
                <a:cubicBezTo>
                  <a:pt x="513" y="611"/>
                  <a:pt x="492" y="617"/>
                  <a:pt x="470" y="617"/>
                </a:cubicBezTo>
                <a:cubicBezTo>
                  <a:pt x="411" y="617"/>
                  <a:pt x="363" y="570"/>
                  <a:pt x="363" y="511"/>
                </a:cubicBezTo>
                <a:cubicBezTo>
                  <a:pt x="363" y="452"/>
                  <a:pt x="411" y="404"/>
                  <a:pt x="470" y="404"/>
                </a:cubicBezTo>
                <a:cubicBezTo>
                  <a:pt x="529" y="404"/>
                  <a:pt x="577" y="452"/>
                  <a:pt x="577" y="511"/>
                </a:cubicBezTo>
                <a:cubicBezTo>
                  <a:pt x="577" y="532"/>
                  <a:pt x="570" y="553"/>
                  <a:pt x="558" y="571"/>
                </a:cubicBezTo>
                <a:lnTo>
                  <a:pt x="555" y="575"/>
                </a:lnTo>
                <a:lnTo>
                  <a:pt x="616" y="638"/>
                </a:lnTo>
                <a:cubicBezTo>
                  <a:pt x="621" y="643"/>
                  <a:pt x="621" y="652"/>
                  <a:pt x="616" y="657"/>
                </a:cubicBezTo>
                <a:close/>
                <a:moveTo>
                  <a:pt x="552" y="513"/>
                </a:moveTo>
                <a:lnTo>
                  <a:pt x="552" y="513"/>
                </a:lnTo>
                <a:cubicBezTo>
                  <a:pt x="552" y="468"/>
                  <a:pt x="515" y="432"/>
                  <a:pt x="470" y="432"/>
                </a:cubicBezTo>
                <a:cubicBezTo>
                  <a:pt x="425" y="432"/>
                  <a:pt x="388" y="468"/>
                  <a:pt x="388" y="513"/>
                </a:cubicBezTo>
                <a:cubicBezTo>
                  <a:pt x="388" y="559"/>
                  <a:pt x="425" y="595"/>
                  <a:pt x="470" y="595"/>
                </a:cubicBezTo>
                <a:cubicBezTo>
                  <a:pt x="515" y="595"/>
                  <a:pt x="552" y="559"/>
                  <a:pt x="552" y="513"/>
                </a:cubicBezTo>
                <a:close/>
                <a:moveTo>
                  <a:pt x="455" y="494"/>
                </a:moveTo>
                <a:lnTo>
                  <a:pt x="455" y="494"/>
                </a:lnTo>
                <a:cubicBezTo>
                  <a:pt x="455" y="501"/>
                  <a:pt x="449" y="507"/>
                  <a:pt x="442" y="507"/>
                </a:cubicBezTo>
                <a:lnTo>
                  <a:pt x="403" y="507"/>
                </a:lnTo>
                <a:cubicBezTo>
                  <a:pt x="403" y="497"/>
                  <a:pt x="406" y="488"/>
                  <a:pt x="411" y="480"/>
                </a:cubicBezTo>
                <a:lnTo>
                  <a:pt x="442" y="480"/>
                </a:lnTo>
                <a:cubicBezTo>
                  <a:pt x="449" y="480"/>
                  <a:pt x="455" y="486"/>
                  <a:pt x="455" y="494"/>
                </a:cubicBezTo>
                <a:close/>
                <a:moveTo>
                  <a:pt x="514" y="542"/>
                </a:moveTo>
                <a:lnTo>
                  <a:pt x="514" y="542"/>
                </a:lnTo>
                <a:cubicBezTo>
                  <a:pt x="514" y="554"/>
                  <a:pt x="505" y="563"/>
                  <a:pt x="494" y="563"/>
                </a:cubicBezTo>
                <a:lnTo>
                  <a:pt x="423" y="563"/>
                </a:lnTo>
                <a:cubicBezTo>
                  <a:pt x="414" y="554"/>
                  <a:pt x="408" y="543"/>
                  <a:pt x="405" y="531"/>
                </a:cubicBezTo>
                <a:lnTo>
                  <a:pt x="482" y="531"/>
                </a:lnTo>
                <a:lnTo>
                  <a:pt x="482" y="446"/>
                </a:lnTo>
                <a:cubicBezTo>
                  <a:pt x="494" y="449"/>
                  <a:pt x="505" y="454"/>
                  <a:pt x="514" y="462"/>
                </a:cubicBezTo>
                <a:lnTo>
                  <a:pt x="514" y="542"/>
                </a:lnTo>
                <a:lnTo>
                  <a:pt x="514" y="542"/>
                </a:lnTo>
                <a:close/>
                <a:moveTo>
                  <a:pt x="410" y="261"/>
                </a:moveTo>
                <a:lnTo>
                  <a:pt x="410" y="261"/>
                </a:lnTo>
                <a:lnTo>
                  <a:pt x="479" y="261"/>
                </a:lnTo>
                <a:lnTo>
                  <a:pt x="403" y="185"/>
                </a:lnTo>
                <a:lnTo>
                  <a:pt x="403" y="254"/>
                </a:lnTo>
                <a:cubicBezTo>
                  <a:pt x="403" y="258"/>
                  <a:pt x="406" y="261"/>
                  <a:pt x="410" y="261"/>
                </a:cubicBezTo>
                <a:close/>
              </a:path>
            </a:pathLst>
          </a:custGeom>
          <a:solidFill>
            <a:srgbClr val="26890D"/>
          </a:solidFill>
          <a:ln w="0">
            <a:noFill/>
            <a:prstDash val="solid"/>
            <a:round/>
            <a:headEnd/>
            <a:tailEnd/>
          </a:ln>
        </p:spPr>
        <p:txBody>
          <a:bodyPr vert="horz" wrap="square" lIns="137160" tIns="68580" rIns="137160" bIns="68580" numCol="1" anchor="t" anchorCtr="0" compatLnSpc="1">
            <a:prstTxWarp prst="textNoShape">
              <a:avLst/>
            </a:prstTxWarp>
          </a:bodyPr>
          <a:lstStyle/>
          <a:p>
            <a:pPr defTabSz="1371600">
              <a:defRPr/>
            </a:pPr>
            <a:endParaRPr lang="en-US" sz="2700">
              <a:solidFill>
                <a:prstClr val="black"/>
              </a:solidFill>
              <a:latin typeface="Calibri" panose="020F0502020204030204"/>
            </a:endParaRPr>
          </a:p>
        </p:txBody>
      </p:sp>
      <p:grpSp>
        <p:nvGrpSpPr>
          <p:cNvPr id="31" name="Group 6">
            <a:extLst>
              <a:ext uri="{FF2B5EF4-FFF2-40B4-BE49-F238E27FC236}">
                <a16:creationId xmlns:a16="http://schemas.microsoft.com/office/drawing/2014/main" id="{D34DB49D-B850-3CE1-CD5A-D1FCB475FC18}"/>
              </a:ext>
            </a:extLst>
          </p:cNvPr>
          <p:cNvGrpSpPr/>
          <p:nvPr/>
        </p:nvGrpSpPr>
        <p:grpSpPr>
          <a:xfrm>
            <a:off x="839252" y="-2156613"/>
            <a:ext cx="16783054" cy="1583828"/>
            <a:chOff x="501649" y="290335"/>
            <a:chExt cx="11188702" cy="1055885"/>
          </a:xfrm>
        </p:grpSpPr>
        <p:sp>
          <p:nvSpPr>
            <p:cNvPr id="32" name="Title 2">
              <a:extLst>
                <a:ext uri="{FF2B5EF4-FFF2-40B4-BE49-F238E27FC236}">
                  <a16:creationId xmlns:a16="http://schemas.microsoft.com/office/drawing/2014/main" id="{A716AF8C-D68D-586B-3C9B-7D9AA59ED668}"/>
                </a:ext>
              </a:extLst>
            </p:cNvPr>
            <p:cNvSpPr txBox="1">
              <a:spLocks/>
            </p:cNvSpPr>
            <p:nvPr/>
          </p:nvSpPr>
          <p:spPr bwMode="gray">
            <a:xfrm>
              <a:off x="501649" y="290335"/>
              <a:ext cx="11162350" cy="369332"/>
            </a:xfrm>
            <a:prstGeom prst="rect">
              <a:avLst/>
            </a:prstGeom>
          </p:spPr>
          <p:txBody>
            <a:bodyPr vert="horz" lIns="0" tIns="0" rIns="0" bIns="0" rtlCol="0" anchor="t" anchorCtr="0">
              <a:noAutofit/>
            </a:bodyPr>
            <a:lstStyle>
              <a:lvl1pPr algn="l" defTabSz="914383" rtl="0" eaLnBrk="1" latinLnBrk="0" hangingPunct="1">
                <a:spcBef>
                  <a:spcPct val="0"/>
                </a:spcBef>
                <a:buNone/>
                <a:defRPr sz="2000" kern="1200">
                  <a:solidFill>
                    <a:schemeClr val="tx1"/>
                  </a:solidFill>
                  <a:latin typeface="+mj-lt"/>
                  <a:ea typeface="+mj-ea"/>
                  <a:cs typeface="+mj-cs"/>
                </a:defRPr>
              </a:lvl1pPr>
            </a:lstStyle>
            <a:p>
              <a:r>
                <a:rPr lang="fr-FR" sz="3600" b="1" dirty="0">
                  <a:solidFill>
                    <a:srgbClr val="414141"/>
                  </a:solidFill>
                  <a:latin typeface="Calibri" panose="020F0502020204030204"/>
                  <a:cs typeface="Calibri Light" panose="020F0302020204030204" pitchFamily="34" charset="0"/>
                </a:rPr>
                <a:t>Objectifs</a:t>
              </a:r>
              <a:endParaRPr lang="fr-FR" sz="3000" dirty="0"/>
            </a:p>
          </p:txBody>
        </p:sp>
        <p:sp>
          <p:nvSpPr>
            <p:cNvPr id="33" name="Text Placeholder 1">
              <a:extLst>
                <a:ext uri="{FF2B5EF4-FFF2-40B4-BE49-F238E27FC236}">
                  <a16:creationId xmlns:a16="http://schemas.microsoft.com/office/drawing/2014/main" id="{9F6347A1-D89F-E61D-C29F-BBE871576202}"/>
                </a:ext>
              </a:extLst>
            </p:cNvPr>
            <p:cNvSpPr txBox="1">
              <a:spLocks/>
            </p:cNvSpPr>
            <p:nvPr/>
          </p:nvSpPr>
          <p:spPr>
            <a:xfrm>
              <a:off x="501649" y="588965"/>
              <a:ext cx="11188702" cy="757255"/>
            </a:xfrm>
            <a:prstGeom prst="rect">
              <a:avLst/>
            </a:prstGeom>
          </p:spPr>
          <p:txBody>
            <a:bodyPr vert="horz" lIns="0" tIns="0" rIns="0" bIns="0" rtlCol="0">
              <a:noAutofit/>
            </a:bodyPr>
            <a:lstStyle>
              <a:lvl1pPr marL="0" indent="0" algn="l" defTabSz="1069215" rtl="0" eaLnBrk="1" latinLnBrk="0" hangingPunct="1">
                <a:spcBef>
                  <a:spcPts val="0"/>
                </a:spcBef>
                <a:spcAft>
                  <a:spcPts val="1169"/>
                </a:spcAft>
                <a:buSzPct val="100000"/>
                <a:buFont typeface="Arial" panose="020B0604020202020204" pitchFamily="34" charset="0"/>
                <a:buNone/>
                <a:defRPr sz="1996" b="0" i="1" kern="1200">
                  <a:solidFill>
                    <a:schemeClr val="bg1">
                      <a:lumMod val="50000"/>
                    </a:schemeClr>
                  </a:solidFill>
                  <a:latin typeface="+mn-lt"/>
                  <a:ea typeface="+mn-ea"/>
                  <a:cs typeface="Calibri Light" panose="020F0302020204030204" pitchFamily="34" charset="0"/>
                </a:defRPr>
              </a:lvl1pPr>
              <a:lvl2pPr marL="0" indent="0" algn="l" defTabSz="1069215" rtl="0" eaLnBrk="1" latinLnBrk="0" hangingPunct="1">
                <a:spcBef>
                  <a:spcPts val="0"/>
                </a:spcBef>
                <a:spcAft>
                  <a:spcPts val="1169"/>
                </a:spcAft>
                <a:buClrTx/>
                <a:buSzPct val="100000"/>
                <a:buFont typeface="Arial"/>
                <a:buNone/>
                <a:defRPr lang="en-US" sz="1270" b="1" kern="1200" dirty="0" smtClean="0">
                  <a:solidFill>
                    <a:schemeClr val="tx1"/>
                  </a:solidFill>
                  <a:latin typeface="+mj-lt"/>
                  <a:ea typeface="+mn-ea"/>
                  <a:cs typeface="Calibri Light" panose="020F0302020204030204" pitchFamily="34" charset="0"/>
                </a:defRPr>
              </a:lvl2pPr>
              <a:lvl3pPr marL="206266" indent="-206266" algn="l" defTabSz="1069215" rtl="0" eaLnBrk="1" latinLnBrk="0" hangingPunct="1">
                <a:spcBef>
                  <a:spcPts val="0"/>
                </a:spcBef>
                <a:spcAft>
                  <a:spcPts val="1169"/>
                </a:spcAft>
                <a:buClrTx/>
                <a:buSzPct val="100000"/>
                <a:buFont typeface="Arial" panose="020B0604020202020204" pitchFamily="34" charset="0"/>
                <a:buChar char="•"/>
                <a:defRPr lang="en-US" sz="1270" kern="1200" dirty="0" smtClean="0">
                  <a:solidFill>
                    <a:schemeClr val="tx1"/>
                  </a:solidFill>
                  <a:latin typeface="+mn-lt"/>
                  <a:ea typeface="+mn-ea"/>
                  <a:cs typeface="Calibri Light" panose="020F0302020204030204" pitchFamily="34" charset="0"/>
                </a:defRPr>
              </a:lvl3pPr>
              <a:lvl4pPr marL="416741" indent="-206266" algn="l" defTabSz="1069215" rtl="0" eaLnBrk="1" latinLnBrk="0" hangingPunct="1">
                <a:spcBef>
                  <a:spcPts val="0"/>
                </a:spcBef>
                <a:spcAft>
                  <a:spcPts val="1169"/>
                </a:spcAft>
                <a:buClrTx/>
                <a:buSzPct val="100000"/>
                <a:buFont typeface="Verdana" panose="020B0604030504040204" pitchFamily="34" charset="0"/>
                <a:buChar char="−"/>
                <a:defRPr lang="en-US" sz="1270" kern="1200" baseline="0" dirty="0" smtClean="0">
                  <a:solidFill>
                    <a:schemeClr val="tx1"/>
                  </a:solidFill>
                  <a:latin typeface="+mn-lt"/>
                  <a:ea typeface="+mn-ea"/>
                  <a:cs typeface="Calibri Light" panose="020F0302020204030204" pitchFamily="34" charset="0"/>
                </a:defRPr>
              </a:lvl4pPr>
              <a:lvl5pPr marL="623007" indent="-206266" algn="l" defTabSz="933707" rtl="0" eaLnBrk="1" latinLnBrk="0" hangingPunct="1">
                <a:spcBef>
                  <a:spcPts val="0"/>
                </a:spcBef>
                <a:spcAft>
                  <a:spcPts val="1169"/>
                </a:spcAft>
                <a:buClrTx/>
                <a:buSzPct val="100000"/>
                <a:buFont typeface="Verdana" panose="020B0604030504040204" pitchFamily="34" charset="0"/>
                <a:buChar char="−"/>
                <a:tabLst/>
                <a:defRPr lang="en-US" sz="1270" kern="1200" baseline="0" dirty="0" smtClean="0">
                  <a:solidFill>
                    <a:schemeClr val="tx1"/>
                  </a:solidFill>
                  <a:latin typeface="+mn-lt"/>
                  <a:ea typeface="+mn-ea"/>
                  <a:cs typeface="Calibri Light" panose="020F0302020204030204" pitchFamily="34" charset="0"/>
                </a:defRPr>
              </a:lvl5pPr>
              <a:lvl6pPr marL="623007" indent="-206266" algn="l" defTabSz="1069215" rtl="0" eaLnBrk="1" latinLnBrk="0" hangingPunct="1">
                <a:spcBef>
                  <a:spcPts val="0"/>
                </a:spcBef>
                <a:spcAft>
                  <a:spcPts val="1169"/>
                </a:spcAft>
                <a:buFont typeface="Verdana" panose="020B0604030504040204" pitchFamily="34" charset="0"/>
                <a:buChar char="−"/>
                <a:defRPr sz="1403" kern="1200" baseline="0">
                  <a:solidFill>
                    <a:schemeClr val="tx1"/>
                  </a:solidFill>
                  <a:latin typeface="+mn-lt"/>
                  <a:ea typeface="+mn-ea"/>
                  <a:cs typeface="+mn-cs"/>
                </a:defRPr>
              </a:lvl6pPr>
              <a:lvl7pPr marL="623007" indent="-206266" algn="l" defTabSz="1069215" rtl="0" eaLnBrk="1" latinLnBrk="0" hangingPunct="1">
                <a:spcBef>
                  <a:spcPts val="0"/>
                </a:spcBef>
                <a:spcAft>
                  <a:spcPts val="1169"/>
                </a:spcAft>
                <a:buFont typeface="Verdana" panose="020B0604030504040204" pitchFamily="34" charset="0"/>
                <a:buChar char="−"/>
                <a:defRPr sz="1403" kern="1200">
                  <a:solidFill>
                    <a:schemeClr val="tx1"/>
                  </a:solidFill>
                  <a:latin typeface="+mn-lt"/>
                  <a:ea typeface="+mn-ea"/>
                  <a:cs typeface="+mn-cs"/>
                </a:defRPr>
              </a:lvl7pPr>
              <a:lvl8pPr marL="623007" indent="-206266" algn="l" defTabSz="1069215" rtl="0" eaLnBrk="1" latinLnBrk="0" hangingPunct="1">
                <a:spcBef>
                  <a:spcPts val="0"/>
                </a:spcBef>
                <a:spcAft>
                  <a:spcPts val="1169"/>
                </a:spcAft>
                <a:buFont typeface="Verdana" panose="020B0604030504040204" pitchFamily="34" charset="0"/>
                <a:buChar char="−"/>
                <a:defRPr sz="1403" kern="1200" baseline="0">
                  <a:solidFill>
                    <a:schemeClr val="tx1"/>
                  </a:solidFill>
                  <a:latin typeface="+mn-lt"/>
                  <a:ea typeface="+mn-ea"/>
                  <a:cs typeface="+mn-cs"/>
                </a:defRPr>
              </a:lvl8pPr>
              <a:lvl9pPr marL="623007" indent="-206266" algn="l" defTabSz="1069215" rtl="0" eaLnBrk="1" latinLnBrk="0" hangingPunct="1">
                <a:spcBef>
                  <a:spcPts val="0"/>
                </a:spcBef>
                <a:spcAft>
                  <a:spcPts val="1169"/>
                </a:spcAft>
                <a:buFont typeface="Verdana" panose="020B0604030504040204" pitchFamily="34" charset="0"/>
                <a:buChar char="−"/>
                <a:defRPr sz="1403" kern="1200" baseline="0">
                  <a:solidFill>
                    <a:schemeClr val="tx1"/>
                  </a:solidFill>
                  <a:latin typeface="+mn-lt"/>
                  <a:ea typeface="+mn-ea"/>
                  <a:cs typeface="+mn-cs"/>
                </a:defRPr>
              </a:lvl9pPr>
            </a:lstStyle>
            <a:p>
              <a:pPr defTabSz="1603822">
                <a:spcAft>
                  <a:spcPts val="1754"/>
                </a:spcAft>
                <a:defRPr/>
              </a:pPr>
              <a:r>
                <a:rPr lang="fr-FR" sz="2994" dirty="0">
                  <a:solidFill>
                    <a:sysClr val="window" lastClr="FFFFFF">
                      <a:lumMod val="50000"/>
                    </a:sysClr>
                  </a:solidFill>
                  <a:latin typeface="Calibri" panose="020F0502020204030204"/>
                </a:rPr>
                <a:t>Le programme d'accélération PPE vise à renforcer les compétences des porteurs de projets en matière de partenariat public-privé, les accompagnant dans le perfectionnement de la faisabilité PPP de leurs initiatives, tout en les assistant à élaborer leur "offre spontanée" et à déposer leur proposition de manière efficace</a:t>
              </a:r>
            </a:p>
          </p:txBody>
        </p:sp>
      </p:grpSp>
    </p:spTree>
    <p:extLst>
      <p:ext uri="{BB962C8B-B14F-4D97-AF65-F5344CB8AC3E}">
        <p14:creationId xmlns:p14="http://schemas.microsoft.com/office/powerpoint/2010/main" val="1065397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8BFFF8AB-2987-A6CF-F183-1BA92995D2F6}"/>
              </a:ext>
            </a:extLst>
          </p:cNvPr>
          <p:cNvSpPr/>
          <p:nvPr/>
        </p:nvSpPr>
        <p:spPr>
          <a:xfrm rot="10680873" flipH="1">
            <a:off x="-1660198" y="-419645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3">
              <a:alphaModFix amt="71000"/>
              <a:extLst>
                <a:ext uri="{96DAC541-7B7A-43D3-8B79-37D633B846F1}">
                  <asvg:svgBlip xmlns:asvg="http://schemas.microsoft.com/office/drawing/2016/SVG/main" xmlns="" r:embed="rId4"/>
                </a:ext>
              </a:extLst>
            </a:blip>
            <a:stretch>
              <a:fillRect/>
            </a:stretch>
          </a:blipFill>
        </p:spPr>
        <p:txBody>
          <a:bodyPr/>
          <a:lstStyle/>
          <a:p>
            <a:endParaRPr lang="fr-FR"/>
          </a:p>
        </p:txBody>
      </p:sp>
      <p:sp>
        <p:nvSpPr>
          <p:cNvPr id="22" name="TextBox 1">
            <a:extLst>
              <a:ext uri="{FF2B5EF4-FFF2-40B4-BE49-F238E27FC236}">
                <a16:creationId xmlns:a16="http://schemas.microsoft.com/office/drawing/2014/main" id="{47F71CF1-11A2-4822-BD48-ADEF3E9E2CD6}"/>
              </a:ext>
            </a:extLst>
          </p:cNvPr>
          <p:cNvSpPr txBox="1"/>
          <p:nvPr/>
        </p:nvSpPr>
        <p:spPr>
          <a:xfrm>
            <a:off x="9186862" y="11284720"/>
            <a:ext cx="264312" cy="319078"/>
          </a:xfrm>
          <a:prstGeom prst="rect">
            <a:avLst/>
          </a:prstGeom>
          <a:noFill/>
          <a:ln w="9525">
            <a:noFill/>
          </a:ln>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1371610">
              <a:spcAft>
                <a:spcPts val="900"/>
              </a:spcAft>
              <a:defRPr/>
            </a:pPr>
            <a:endParaRPr lang="fr-FR" sz="1200" dirty="0">
              <a:solidFill>
                <a:prstClr val="black"/>
              </a:solidFill>
              <a:latin typeface="Open Sans"/>
            </a:endParaRPr>
          </a:p>
        </p:txBody>
      </p:sp>
      <p:sp>
        <p:nvSpPr>
          <p:cNvPr id="73" name="Title 1">
            <a:extLst>
              <a:ext uri="{FF2B5EF4-FFF2-40B4-BE49-F238E27FC236}">
                <a16:creationId xmlns:a16="http://schemas.microsoft.com/office/drawing/2014/main" id="{0B3043AD-6C34-4377-B815-AB2E3880A3D8}"/>
              </a:ext>
            </a:extLst>
          </p:cNvPr>
          <p:cNvSpPr txBox="1">
            <a:spLocks/>
          </p:cNvSpPr>
          <p:nvPr/>
        </p:nvSpPr>
        <p:spPr bwMode="gray">
          <a:xfrm>
            <a:off x="538095" y="273618"/>
            <a:ext cx="17211814" cy="1036836"/>
          </a:xfrm>
          <a:prstGeom prst="rect">
            <a:avLst/>
          </a:prstGeom>
        </p:spPr>
        <p:txBody>
          <a:bodyPr vert="horz" lIns="0" tIns="0" rIns="0" bIns="0" rtlCol="0" anchor="t" anchorCtr="0">
            <a:noAutofit/>
          </a:bodyPr>
          <a:lstStyle>
            <a:lvl1pPr algn="l" defTabSz="914400" rtl="0" eaLnBrk="1" latinLnBrk="0" hangingPunct="1">
              <a:spcBef>
                <a:spcPct val="0"/>
              </a:spcBef>
              <a:buNone/>
              <a:defRPr sz="3200" kern="1200">
                <a:solidFill>
                  <a:schemeClr val="tx1"/>
                </a:solidFill>
                <a:latin typeface="+mj-lt"/>
                <a:ea typeface="+mj-ea"/>
                <a:cs typeface="Calibri Light" panose="020F0302020204030204" pitchFamily="34" charset="0"/>
              </a:defRPr>
            </a:lvl1pPr>
          </a:lstStyle>
          <a:p>
            <a:pPr marL="533400" indent="-533400" defTabSz="1371600" fontAlgn="base">
              <a:lnSpc>
                <a:spcPct val="106000"/>
              </a:lnSpc>
              <a:spcBef>
                <a:spcPct val="80000"/>
              </a:spcBef>
              <a:spcAft>
                <a:spcPct val="0"/>
              </a:spcAft>
              <a:buClr>
                <a:prstClr val="black"/>
              </a:buClr>
              <a:defRPr/>
            </a:pPr>
            <a:endParaRPr lang="fr-FR" sz="3150" b="1" dirty="0">
              <a:solidFill>
                <a:sysClr val="windowText" lastClr="000000"/>
              </a:solidFill>
              <a:latin typeface="Calibri Light" panose="020F0302020204030204"/>
            </a:endParaRPr>
          </a:p>
        </p:txBody>
      </p:sp>
      <p:sp>
        <p:nvSpPr>
          <p:cNvPr id="3" name="Rectangle 2">
            <a:extLst>
              <a:ext uri="{FF2B5EF4-FFF2-40B4-BE49-F238E27FC236}">
                <a16:creationId xmlns:a16="http://schemas.microsoft.com/office/drawing/2014/main" id="{E0FBF7A2-A90D-4D60-8585-E202680CD63F}"/>
              </a:ext>
            </a:extLst>
          </p:cNvPr>
          <p:cNvSpPr/>
          <p:nvPr/>
        </p:nvSpPr>
        <p:spPr bwMode="gray">
          <a:xfrm>
            <a:off x="11763869" y="2029908"/>
            <a:ext cx="6279258" cy="499004"/>
          </a:xfrm>
          <a:prstGeom prst="rect">
            <a:avLst/>
          </a:prstGeom>
          <a:solidFill>
            <a:schemeClr val="accent1"/>
          </a:solidFill>
          <a:ln>
            <a:noFill/>
            <a:headEnd/>
            <a:tailEnd/>
          </a:ln>
        </p:spPr>
        <p:style>
          <a:lnRef idx="1">
            <a:schemeClr val="accent6"/>
          </a:lnRef>
          <a:fillRef idx="3">
            <a:schemeClr val="accent6"/>
          </a:fillRef>
          <a:effectRef idx="2">
            <a:schemeClr val="accent6"/>
          </a:effectRef>
          <a:fontRef idx="minor">
            <a:schemeClr val="lt1"/>
          </a:fontRef>
        </p:style>
        <p:txBody>
          <a:bodyPr wrap="square" lIns="0" tIns="0" rIns="0" bIns="0" rtlCol="0" anchor="ctr"/>
          <a:lstStyle/>
          <a:p>
            <a:pPr algn="ctr" defTabSz="1244316">
              <a:defRPr/>
            </a:pPr>
            <a:r>
              <a:rPr lang="fr-FR" b="1" dirty="0">
                <a:solidFill>
                  <a:prstClr val="white"/>
                </a:solidFill>
                <a:latin typeface="Calibri" panose="020F0502020204030204" pitchFamily="34" charset="0"/>
                <a:cs typeface="Calibri" panose="020F0502020204030204" pitchFamily="34" charset="0"/>
              </a:rPr>
              <a:t>Récapitulatif des besoins recensés</a:t>
            </a:r>
          </a:p>
        </p:txBody>
      </p:sp>
      <p:pic>
        <p:nvPicPr>
          <p:cNvPr id="28" name="Graphic 27" descr="Magnifying glass with solid fill">
            <a:extLst>
              <a:ext uri="{FF2B5EF4-FFF2-40B4-BE49-F238E27FC236}">
                <a16:creationId xmlns:a16="http://schemas.microsoft.com/office/drawing/2014/main" id="{BC2029C9-885B-0EC9-7CB1-BB209C66ED7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4903497" y="1616217"/>
            <a:ext cx="285070" cy="285070"/>
          </a:xfrm>
          <a:prstGeom prst="rect">
            <a:avLst/>
          </a:prstGeom>
        </p:spPr>
      </p:pic>
      <p:grpSp>
        <p:nvGrpSpPr>
          <p:cNvPr id="19" name="Group 18">
            <a:extLst>
              <a:ext uri="{FF2B5EF4-FFF2-40B4-BE49-F238E27FC236}">
                <a16:creationId xmlns:a16="http://schemas.microsoft.com/office/drawing/2014/main" id="{5F45A59A-5C95-4CE0-AAF7-38B5CAAEFDFA}"/>
              </a:ext>
            </a:extLst>
          </p:cNvPr>
          <p:cNvGrpSpPr/>
          <p:nvPr/>
        </p:nvGrpSpPr>
        <p:grpSpPr>
          <a:xfrm>
            <a:off x="12172953" y="3101058"/>
            <a:ext cx="5806738" cy="6425403"/>
            <a:chOff x="8255874" y="1748476"/>
            <a:chExt cx="3871158" cy="4283601"/>
          </a:xfrm>
        </p:grpSpPr>
        <p:pic>
          <p:nvPicPr>
            <p:cNvPr id="4" name="Graphic 3" descr="Group brainstorm with solid fill">
              <a:extLst>
                <a:ext uri="{FF2B5EF4-FFF2-40B4-BE49-F238E27FC236}">
                  <a16:creationId xmlns:a16="http://schemas.microsoft.com/office/drawing/2014/main" id="{E8C14E0F-0CA8-BD98-971E-174994776C7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255874" y="1953853"/>
              <a:ext cx="548718" cy="548718"/>
            </a:xfrm>
            <a:prstGeom prst="rect">
              <a:avLst/>
            </a:prstGeom>
          </p:spPr>
        </p:pic>
        <p:sp>
          <p:nvSpPr>
            <p:cNvPr id="6" name="TextBox 5">
              <a:extLst>
                <a:ext uri="{FF2B5EF4-FFF2-40B4-BE49-F238E27FC236}">
                  <a16:creationId xmlns:a16="http://schemas.microsoft.com/office/drawing/2014/main" id="{EB6CBEFD-7706-545B-A04F-9B610ECC03EE}"/>
                </a:ext>
              </a:extLst>
            </p:cNvPr>
            <p:cNvSpPr txBox="1"/>
            <p:nvPr/>
          </p:nvSpPr>
          <p:spPr>
            <a:xfrm>
              <a:off x="8861777" y="1748476"/>
              <a:ext cx="2940303" cy="1292661"/>
            </a:xfrm>
            <a:prstGeom prst="rect">
              <a:avLst/>
            </a:prstGeom>
            <a:noFill/>
          </p:spPr>
          <p:txBody>
            <a:bodyPr wrap="square">
              <a:spAutoFit/>
            </a:bodyPr>
            <a:lstStyle/>
            <a:p>
              <a:pPr defTabSz="1244316">
                <a:defRPr/>
              </a:pPr>
              <a:r>
                <a:rPr lang="fr-FR" sz="2100" b="1" i="1" dirty="0">
                  <a:solidFill>
                    <a:prstClr val="black"/>
                  </a:solidFill>
                  <a:latin typeface="Calibri" panose="020F0502020204030204" pitchFamily="34" charset="0"/>
                  <a:cs typeface="Calibri" panose="020F0502020204030204" pitchFamily="34" charset="0"/>
                </a:rPr>
                <a:t>Modalités :</a:t>
              </a:r>
            </a:p>
            <a:p>
              <a:pPr defTabSz="1244316">
                <a:buFont typeface="Arial" panose="020B0604020202020204" pitchFamily="34" charset="0"/>
                <a:buChar char="•"/>
                <a:defRPr/>
              </a:pPr>
              <a:r>
                <a:rPr lang="fr-FR" dirty="0">
                  <a:solidFill>
                    <a:prstClr val="black"/>
                  </a:solidFill>
                  <a:latin typeface="Calibri" panose="020F0502020204030204" pitchFamily="34" charset="0"/>
                  <a:cs typeface="Calibri" panose="020F0502020204030204" pitchFamily="34" charset="0"/>
                </a:rPr>
                <a:t>Sessions de formation et groupes de discussions en présentiel</a:t>
              </a:r>
            </a:p>
            <a:p>
              <a:pPr defTabSz="1244316">
                <a:buFont typeface="Arial" panose="020B0604020202020204" pitchFamily="34" charset="0"/>
                <a:buChar char="•"/>
                <a:defRPr/>
              </a:pPr>
              <a:r>
                <a:rPr lang="fr-FR" dirty="0">
                  <a:solidFill>
                    <a:prstClr val="black"/>
                  </a:solidFill>
                  <a:latin typeface="Calibri" panose="020F0502020204030204" pitchFamily="34" charset="0"/>
                  <a:cs typeface="Calibri" panose="020F0502020204030204" pitchFamily="34" charset="0"/>
                </a:rPr>
                <a:t>Des groupes de discussions plutôt que des formations classiques</a:t>
              </a:r>
            </a:p>
            <a:p>
              <a:pPr defTabSz="1244316">
                <a:buFont typeface="Arial" panose="020B0604020202020204" pitchFamily="34" charset="0"/>
                <a:buChar char="•"/>
                <a:defRPr/>
              </a:pPr>
              <a:endParaRPr lang="fr-FR" sz="2700" b="1" dirty="0">
                <a:solidFill>
                  <a:prstClr val="black"/>
                </a:solidFill>
                <a:latin typeface="Calibri" panose="020F0502020204030204" pitchFamily="34" charset="0"/>
                <a:cs typeface="Calibri" panose="020F0502020204030204" pitchFamily="34" charset="0"/>
              </a:endParaRPr>
            </a:p>
          </p:txBody>
        </p:sp>
        <p:sp>
          <p:nvSpPr>
            <p:cNvPr id="10" name="Freeform 47">
              <a:extLst>
                <a:ext uri="{FF2B5EF4-FFF2-40B4-BE49-F238E27FC236}">
                  <a16:creationId xmlns:a16="http://schemas.microsoft.com/office/drawing/2014/main" id="{44A5876C-78F9-B303-CFAE-49EE26F741C9}"/>
                </a:ext>
              </a:extLst>
            </p:cNvPr>
            <p:cNvSpPr>
              <a:spLocks noChangeAspect="1" noEditPoints="1"/>
            </p:cNvSpPr>
            <p:nvPr/>
          </p:nvSpPr>
          <p:spPr bwMode="auto">
            <a:xfrm>
              <a:off x="8483175" y="2922835"/>
              <a:ext cx="226183" cy="335982"/>
            </a:xfrm>
            <a:custGeom>
              <a:avLst/>
              <a:gdLst/>
              <a:ahLst/>
              <a:cxnLst>
                <a:cxn ang="0">
                  <a:pos x="55" y="18"/>
                </a:cxn>
                <a:cxn ang="0">
                  <a:pos x="67" y="18"/>
                </a:cxn>
                <a:cxn ang="0">
                  <a:pos x="49" y="0"/>
                </a:cxn>
                <a:cxn ang="0">
                  <a:pos x="49" y="0"/>
                </a:cxn>
                <a:cxn ang="0">
                  <a:pos x="49" y="12"/>
                </a:cxn>
                <a:cxn ang="0">
                  <a:pos x="55" y="18"/>
                </a:cxn>
                <a:cxn ang="0">
                  <a:pos x="49" y="71"/>
                </a:cxn>
                <a:cxn ang="0">
                  <a:pos x="47" y="71"/>
                </a:cxn>
                <a:cxn ang="0">
                  <a:pos x="47" y="78"/>
                </a:cxn>
                <a:cxn ang="0">
                  <a:pos x="49" y="76"/>
                </a:cxn>
                <a:cxn ang="0">
                  <a:pos x="51" y="78"/>
                </a:cxn>
                <a:cxn ang="0">
                  <a:pos x="51" y="71"/>
                </a:cxn>
                <a:cxn ang="0">
                  <a:pos x="49" y="71"/>
                </a:cxn>
                <a:cxn ang="0">
                  <a:pos x="55" y="21"/>
                </a:cxn>
                <a:cxn ang="0">
                  <a:pos x="45" y="12"/>
                </a:cxn>
                <a:cxn ang="0">
                  <a:pos x="45" y="0"/>
                </a:cxn>
                <a:cxn ang="0">
                  <a:pos x="0" y="0"/>
                </a:cxn>
                <a:cxn ang="0">
                  <a:pos x="0" y="100"/>
                </a:cxn>
                <a:cxn ang="0">
                  <a:pos x="67" y="100"/>
                </a:cxn>
                <a:cxn ang="0">
                  <a:pos x="67" y="21"/>
                </a:cxn>
                <a:cxn ang="0">
                  <a:pos x="55" y="21"/>
                </a:cxn>
                <a:cxn ang="0">
                  <a:pos x="12" y="31"/>
                </a:cxn>
                <a:cxn ang="0">
                  <a:pos x="56" y="31"/>
                </a:cxn>
                <a:cxn ang="0">
                  <a:pos x="57" y="33"/>
                </a:cxn>
                <a:cxn ang="0">
                  <a:pos x="56" y="35"/>
                </a:cxn>
                <a:cxn ang="0">
                  <a:pos x="12" y="35"/>
                </a:cxn>
                <a:cxn ang="0">
                  <a:pos x="10" y="33"/>
                </a:cxn>
                <a:cxn ang="0">
                  <a:pos x="12" y="31"/>
                </a:cxn>
                <a:cxn ang="0">
                  <a:pos x="10" y="43"/>
                </a:cxn>
                <a:cxn ang="0">
                  <a:pos x="12" y="41"/>
                </a:cxn>
                <a:cxn ang="0">
                  <a:pos x="56" y="41"/>
                </a:cxn>
                <a:cxn ang="0">
                  <a:pos x="57" y="43"/>
                </a:cxn>
                <a:cxn ang="0">
                  <a:pos x="56" y="45"/>
                </a:cxn>
                <a:cxn ang="0">
                  <a:pos x="12" y="45"/>
                </a:cxn>
                <a:cxn ang="0">
                  <a:pos x="10" y="43"/>
                </a:cxn>
                <a:cxn ang="0">
                  <a:pos x="55" y="69"/>
                </a:cxn>
                <a:cxn ang="0">
                  <a:pos x="55" y="87"/>
                </a:cxn>
                <a:cxn ang="0">
                  <a:pos x="49" y="80"/>
                </a:cxn>
                <a:cxn ang="0">
                  <a:pos x="43" y="87"/>
                </a:cxn>
                <a:cxn ang="0">
                  <a:pos x="43" y="69"/>
                </a:cxn>
                <a:cxn ang="0">
                  <a:pos x="41" y="63"/>
                </a:cxn>
                <a:cxn ang="0">
                  <a:pos x="49" y="55"/>
                </a:cxn>
                <a:cxn ang="0">
                  <a:pos x="57" y="63"/>
                </a:cxn>
                <a:cxn ang="0">
                  <a:pos x="55" y="69"/>
                </a:cxn>
                <a:cxn ang="0">
                  <a:pos x="49" y="59"/>
                </a:cxn>
                <a:cxn ang="0">
                  <a:pos x="45" y="63"/>
                </a:cxn>
                <a:cxn ang="0">
                  <a:pos x="49" y="68"/>
                </a:cxn>
                <a:cxn ang="0">
                  <a:pos x="54" y="63"/>
                </a:cxn>
                <a:cxn ang="0">
                  <a:pos x="49" y="59"/>
                </a:cxn>
              </a:cxnLst>
              <a:rect l="0" t="0" r="r" b="b"/>
              <a:pathLst>
                <a:path w="67" h="100">
                  <a:moveTo>
                    <a:pt x="55" y="18"/>
                  </a:moveTo>
                  <a:cubicBezTo>
                    <a:pt x="67" y="18"/>
                    <a:pt x="67" y="18"/>
                    <a:pt x="67" y="18"/>
                  </a:cubicBezTo>
                  <a:cubicBezTo>
                    <a:pt x="49" y="0"/>
                    <a:pt x="49" y="0"/>
                    <a:pt x="49" y="0"/>
                  </a:cubicBezTo>
                  <a:cubicBezTo>
                    <a:pt x="49" y="0"/>
                    <a:pt x="49" y="0"/>
                    <a:pt x="49" y="0"/>
                  </a:cubicBezTo>
                  <a:cubicBezTo>
                    <a:pt x="49" y="12"/>
                    <a:pt x="49" y="12"/>
                    <a:pt x="49" y="12"/>
                  </a:cubicBezTo>
                  <a:cubicBezTo>
                    <a:pt x="49" y="15"/>
                    <a:pt x="51" y="18"/>
                    <a:pt x="55" y="18"/>
                  </a:cubicBezTo>
                  <a:close/>
                  <a:moveTo>
                    <a:pt x="49" y="71"/>
                  </a:moveTo>
                  <a:cubicBezTo>
                    <a:pt x="48" y="71"/>
                    <a:pt x="47" y="71"/>
                    <a:pt x="47" y="71"/>
                  </a:cubicBezTo>
                  <a:cubicBezTo>
                    <a:pt x="47" y="78"/>
                    <a:pt x="47" y="78"/>
                    <a:pt x="47" y="78"/>
                  </a:cubicBezTo>
                  <a:cubicBezTo>
                    <a:pt x="49" y="76"/>
                    <a:pt x="49" y="76"/>
                    <a:pt x="49" y="76"/>
                  </a:cubicBezTo>
                  <a:cubicBezTo>
                    <a:pt x="51" y="78"/>
                    <a:pt x="51" y="78"/>
                    <a:pt x="51" y="78"/>
                  </a:cubicBezTo>
                  <a:cubicBezTo>
                    <a:pt x="51" y="71"/>
                    <a:pt x="51" y="71"/>
                    <a:pt x="51" y="71"/>
                  </a:cubicBezTo>
                  <a:cubicBezTo>
                    <a:pt x="51" y="71"/>
                    <a:pt x="50" y="71"/>
                    <a:pt x="49" y="71"/>
                  </a:cubicBezTo>
                  <a:close/>
                  <a:moveTo>
                    <a:pt x="55" y="21"/>
                  </a:moveTo>
                  <a:cubicBezTo>
                    <a:pt x="50" y="21"/>
                    <a:pt x="45" y="16"/>
                    <a:pt x="45" y="12"/>
                  </a:cubicBezTo>
                  <a:cubicBezTo>
                    <a:pt x="45" y="0"/>
                    <a:pt x="45" y="0"/>
                    <a:pt x="45" y="0"/>
                  </a:cubicBezTo>
                  <a:cubicBezTo>
                    <a:pt x="0" y="0"/>
                    <a:pt x="0" y="0"/>
                    <a:pt x="0" y="0"/>
                  </a:cubicBezTo>
                  <a:cubicBezTo>
                    <a:pt x="0" y="100"/>
                    <a:pt x="0" y="100"/>
                    <a:pt x="0" y="100"/>
                  </a:cubicBezTo>
                  <a:cubicBezTo>
                    <a:pt x="67" y="100"/>
                    <a:pt x="67" y="100"/>
                    <a:pt x="67" y="100"/>
                  </a:cubicBezTo>
                  <a:cubicBezTo>
                    <a:pt x="67" y="21"/>
                    <a:pt x="67" y="21"/>
                    <a:pt x="67" y="21"/>
                  </a:cubicBezTo>
                  <a:lnTo>
                    <a:pt x="55" y="21"/>
                  </a:lnTo>
                  <a:close/>
                  <a:moveTo>
                    <a:pt x="12" y="31"/>
                  </a:moveTo>
                  <a:cubicBezTo>
                    <a:pt x="56" y="31"/>
                    <a:pt x="56" y="31"/>
                    <a:pt x="56" y="31"/>
                  </a:cubicBezTo>
                  <a:cubicBezTo>
                    <a:pt x="56" y="31"/>
                    <a:pt x="57" y="32"/>
                    <a:pt x="57" y="33"/>
                  </a:cubicBezTo>
                  <a:cubicBezTo>
                    <a:pt x="57" y="34"/>
                    <a:pt x="56" y="35"/>
                    <a:pt x="56" y="35"/>
                  </a:cubicBezTo>
                  <a:cubicBezTo>
                    <a:pt x="12" y="35"/>
                    <a:pt x="12" y="35"/>
                    <a:pt x="12" y="35"/>
                  </a:cubicBezTo>
                  <a:cubicBezTo>
                    <a:pt x="11" y="35"/>
                    <a:pt x="10" y="34"/>
                    <a:pt x="10" y="33"/>
                  </a:cubicBezTo>
                  <a:cubicBezTo>
                    <a:pt x="10" y="32"/>
                    <a:pt x="11" y="31"/>
                    <a:pt x="12" y="31"/>
                  </a:cubicBezTo>
                  <a:close/>
                  <a:moveTo>
                    <a:pt x="10" y="43"/>
                  </a:moveTo>
                  <a:cubicBezTo>
                    <a:pt x="10" y="42"/>
                    <a:pt x="11" y="41"/>
                    <a:pt x="12" y="41"/>
                  </a:cubicBezTo>
                  <a:cubicBezTo>
                    <a:pt x="56" y="41"/>
                    <a:pt x="56" y="41"/>
                    <a:pt x="56" y="41"/>
                  </a:cubicBezTo>
                  <a:cubicBezTo>
                    <a:pt x="56" y="41"/>
                    <a:pt x="57" y="42"/>
                    <a:pt x="57" y="43"/>
                  </a:cubicBezTo>
                  <a:cubicBezTo>
                    <a:pt x="57" y="44"/>
                    <a:pt x="56" y="45"/>
                    <a:pt x="56" y="45"/>
                  </a:cubicBezTo>
                  <a:cubicBezTo>
                    <a:pt x="12" y="45"/>
                    <a:pt x="12" y="45"/>
                    <a:pt x="12" y="45"/>
                  </a:cubicBezTo>
                  <a:cubicBezTo>
                    <a:pt x="11" y="45"/>
                    <a:pt x="10" y="44"/>
                    <a:pt x="10" y="43"/>
                  </a:cubicBezTo>
                  <a:close/>
                  <a:moveTo>
                    <a:pt x="55" y="69"/>
                  </a:moveTo>
                  <a:cubicBezTo>
                    <a:pt x="55" y="87"/>
                    <a:pt x="55" y="87"/>
                    <a:pt x="55" y="87"/>
                  </a:cubicBezTo>
                  <a:cubicBezTo>
                    <a:pt x="49" y="80"/>
                    <a:pt x="49" y="80"/>
                    <a:pt x="49" y="80"/>
                  </a:cubicBezTo>
                  <a:cubicBezTo>
                    <a:pt x="43" y="87"/>
                    <a:pt x="43" y="87"/>
                    <a:pt x="43" y="87"/>
                  </a:cubicBezTo>
                  <a:cubicBezTo>
                    <a:pt x="43" y="69"/>
                    <a:pt x="43" y="69"/>
                    <a:pt x="43" y="69"/>
                  </a:cubicBezTo>
                  <a:cubicBezTo>
                    <a:pt x="42" y="68"/>
                    <a:pt x="41" y="66"/>
                    <a:pt x="41" y="63"/>
                  </a:cubicBezTo>
                  <a:cubicBezTo>
                    <a:pt x="41" y="59"/>
                    <a:pt x="45" y="55"/>
                    <a:pt x="49" y="55"/>
                  </a:cubicBezTo>
                  <a:cubicBezTo>
                    <a:pt x="54" y="55"/>
                    <a:pt x="57" y="59"/>
                    <a:pt x="57" y="63"/>
                  </a:cubicBezTo>
                  <a:cubicBezTo>
                    <a:pt x="57" y="66"/>
                    <a:pt x="56" y="68"/>
                    <a:pt x="55" y="69"/>
                  </a:cubicBezTo>
                  <a:close/>
                  <a:moveTo>
                    <a:pt x="49" y="59"/>
                  </a:moveTo>
                  <a:cubicBezTo>
                    <a:pt x="47" y="59"/>
                    <a:pt x="45" y="61"/>
                    <a:pt x="45" y="63"/>
                  </a:cubicBezTo>
                  <a:cubicBezTo>
                    <a:pt x="45" y="66"/>
                    <a:pt x="47" y="68"/>
                    <a:pt x="49" y="68"/>
                  </a:cubicBezTo>
                  <a:cubicBezTo>
                    <a:pt x="52" y="68"/>
                    <a:pt x="54" y="66"/>
                    <a:pt x="54" y="63"/>
                  </a:cubicBezTo>
                  <a:cubicBezTo>
                    <a:pt x="54" y="61"/>
                    <a:pt x="52" y="59"/>
                    <a:pt x="49" y="59"/>
                  </a:cubicBezTo>
                  <a:close/>
                </a:path>
              </a:pathLst>
            </a:custGeom>
            <a:solidFill>
              <a:srgbClr val="70AD47"/>
            </a:solidFill>
            <a:ln w="9525">
              <a:solidFill>
                <a:schemeClr val="bg1"/>
              </a:solidFill>
              <a:headEnd/>
              <a:tailEnd/>
            </a:ln>
          </p:spPr>
          <p:style>
            <a:lnRef idx="2">
              <a:schemeClr val="accent2"/>
            </a:lnRef>
            <a:fillRef idx="1">
              <a:schemeClr val="lt1"/>
            </a:fillRef>
            <a:effectRef idx="0">
              <a:schemeClr val="accent2"/>
            </a:effectRef>
            <a:fontRef idx="minor">
              <a:schemeClr val="dk1"/>
            </a:fontRef>
          </p:style>
          <p:txBody>
            <a:bodyPr vert="horz" wrap="square" lIns="124430" tIns="62214" rIns="124430" bIns="62214" numCol="1" anchor="t" anchorCtr="0" compatLnSpc="1">
              <a:prstTxWarp prst="textNoShape">
                <a:avLst/>
              </a:prstTxWarp>
            </a:bodyPr>
            <a:lstStyle/>
            <a:p>
              <a:pPr defTabSz="1071604">
                <a:defRPr/>
              </a:pPr>
              <a:endParaRPr lang="en-GB" sz="2110" dirty="0">
                <a:solidFill>
                  <a:prstClr val="black"/>
                </a:solidFill>
                <a:latin typeface="Verdana"/>
              </a:endParaRPr>
            </a:p>
          </p:txBody>
        </p:sp>
        <p:sp>
          <p:nvSpPr>
            <p:cNvPr id="12" name="TextBox 11">
              <a:extLst>
                <a:ext uri="{FF2B5EF4-FFF2-40B4-BE49-F238E27FC236}">
                  <a16:creationId xmlns:a16="http://schemas.microsoft.com/office/drawing/2014/main" id="{72AF663F-4083-1703-B6F7-11B5266AA97F}"/>
                </a:ext>
              </a:extLst>
            </p:cNvPr>
            <p:cNvSpPr txBox="1"/>
            <p:nvPr/>
          </p:nvSpPr>
          <p:spPr>
            <a:xfrm>
              <a:off x="8804593" y="2853530"/>
              <a:ext cx="3322439" cy="646331"/>
            </a:xfrm>
            <a:prstGeom prst="rect">
              <a:avLst/>
            </a:prstGeom>
            <a:noFill/>
          </p:spPr>
          <p:txBody>
            <a:bodyPr wrap="square">
              <a:spAutoFit/>
            </a:bodyPr>
            <a:lstStyle/>
            <a:p>
              <a:pPr defTabSz="1244316">
                <a:defRPr/>
              </a:pPr>
              <a:r>
                <a:rPr lang="fr-FR" sz="2100" b="1" i="1" dirty="0">
                  <a:solidFill>
                    <a:prstClr val="black"/>
                  </a:solidFill>
                  <a:latin typeface="Calibri" panose="020F0502020204030204" pitchFamily="34" charset="0"/>
                  <a:cs typeface="Calibri" panose="020F0502020204030204" pitchFamily="34" charset="0"/>
                </a:rPr>
                <a:t>Langue préférée : </a:t>
              </a:r>
            </a:p>
            <a:p>
              <a:pPr defTabSz="1244316">
                <a:defRPr/>
              </a:pPr>
              <a:r>
                <a:rPr lang="fr-FR" dirty="0">
                  <a:solidFill>
                    <a:prstClr val="black"/>
                  </a:solidFill>
                  <a:latin typeface="Calibri" panose="020F0502020204030204" pitchFamily="34" charset="0"/>
                  <a:cs typeface="Calibri" panose="020F0502020204030204" pitchFamily="34" charset="0"/>
                </a:rPr>
                <a:t>Supports en Arabes + Discussion en Dialecte Tunisien </a:t>
              </a:r>
            </a:p>
          </p:txBody>
        </p:sp>
        <p:sp>
          <p:nvSpPr>
            <p:cNvPr id="13" name="Freeform 389">
              <a:extLst>
                <a:ext uri="{FF2B5EF4-FFF2-40B4-BE49-F238E27FC236}">
                  <a16:creationId xmlns:a16="http://schemas.microsoft.com/office/drawing/2014/main" id="{77A49434-EE1C-5543-11C1-9D346A6C8B8E}"/>
                </a:ext>
              </a:extLst>
            </p:cNvPr>
            <p:cNvSpPr>
              <a:spLocks noEditPoints="1"/>
            </p:cNvSpPr>
            <p:nvPr/>
          </p:nvSpPr>
          <p:spPr bwMode="auto">
            <a:xfrm>
              <a:off x="9611238" y="3673931"/>
              <a:ext cx="398327" cy="319022"/>
            </a:xfrm>
            <a:custGeom>
              <a:avLst/>
              <a:gdLst>
                <a:gd name="T0" fmla="*/ 321 w 321"/>
                <a:gd name="T1" fmla="*/ 160 h 224"/>
                <a:gd name="T2" fmla="*/ 129 w 321"/>
                <a:gd name="T3" fmla="*/ 170 h 224"/>
                <a:gd name="T4" fmla="*/ 129 w 321"/>
                <a:gd name="T5" fmla="*/ 149 h 224"/>
                <a:gd name="T6" fmla="*/ 299 w 321"/>
                <a:gd name="T7" fmla="*/ 21 h 224"/>
                <a:gd name="T8" fmla="*/ 75 w 321"/>
                <a:gd name="T9" fmla="*/ 32 h 224"/>
                <a:gd name="T10" fmla="*/ 54 w 321"/>
                <a:gd name="T11" fmla="*/ 32 h 224"/>
                <a:gd name="T12" fmla="*/ 65 w 321"/>
                <a:gd name="T13" fmla="*/ 0 h 224"/>
                <a:gd name="T14" fmla="*/ 321 w 321"/>
                <a:gd name="T15" fmla="*/ 10 h 224"/>
                <a:gd name="T16" fmla="*/ 90 w 321"/>
                <a:gd name="T17" fmla="*/ 193 h 224"/>
                <a:gd name="T18" fmla="*/ 101 w 321"/>
                <a:gd name="T19" fmla="*/ 136 h 224"/>
                <a:gd name="T20" fmla="*/ 54 w 321"/>
                <a:gd name="T21" fmla="*/ 58 h 224"/>
                <a:gd name="T22" fmla="*/ 54 w 321"/>
                <a:gd name="T23" fmla="*/ 58 h 224"/>
                <a:gd name="T24" fmla="*/ 54 w 321"/>
                <a:gd name="T25" fmla="*/ 58 h 224"/>
                <a:gd name="T26" fmla="*/ 6 w 321"/>
                <a:gd name="T27" fmla="*/ 136 h 224"/>
                <a:gd name="T28" fmla="*/ 18 w 321"/>
                <a:gd name="T29" fmla="*/ 192 h 224"/>
                <a:gd name="T30" fmla="*/ 22 w 321"/>
                <a:gd name="T31" fmla="*/ 213 h 224"/>
                <a:gd name="T32" fmla="*/ 42 w 321"/>
                <a:gd name="T33" fmla="*/ 190 h 224"/>
                <a:gd name="T34" fmla="*/ 27 w 321"/>
                <a:gd name="T35" fmla="*/ 131 h 224"/>
                <a:gd name="T36" fmla="*/ 54 w 321"/>
                <a:gd name="T37" fmla="*/ 80 h 224"/>
                <a:gd name="T38" fmla="*/ 54 w 321"/>
                <a:gd name="T39" fmla="*/ 80 h 224"/>
                <a:gd name="T40" fmla="*/ 81 w 321"/>
                <a:gd name="T41" fmla="*/ 131 h 224"/>
                <a:gd name="T42" fmla="*/ 65 w 321"/>
                <a:gd name="T43" fmla="*/ 190 h 224"/>
                <a:gd name="T44" fmla="*/ 99 w 321"/>
                <a:gd name="T45" fmla="*/ 216 h 224"/>
                <a:gd name="T46" fmla="*/ 128 w 321"/>
                <a:gd name="T47" fmla="*/ 224 h 224"/>
                <a:gd name="T48" fmla="*/ 135 w 321"/>
                <a:gd name="T49" fmla="*/ 206 h 224"/>
                <a:gd name="T50" fmla="*/ 139 w 321"/>
                <a:gd name="T51" fmla="*/ 74 h 224"/>
                <a:gd name="T52" fmla="*/ 278 w 321"/>
                <a:gd name="T53" fmla="*/ 64 h 224"/>
                <a:gd name="T54" fmla="*/ 139 w 321"/>
                <a:gd name="T55" fmla="*/ 53 h 224"/>
                <a:gd name="T56" fmla="*/ 139 w 321"/>
                <a:gd name="T57" fmla="*/ 74 h 224"/>
                <a:gd name="T58" fmla="*/ 267 w 321"/>
                <a:gd name="T59" fmla="*/ 117 h 224"/>
                <a:gd name="T60" fmla="*/ 267 w 321"/>
                <a:gd name="T61" fmla="*/ 96 h 224"/>
                <a:gd name="T62" fmla="*/ 129 w 321"/>
                <a:gd name="T63" fmla="*/ 10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224">
                  <a:moveTo>
                    <a:pt x="321" y="10"/>
                  </a:moveTo>
                  <a:cubicBezTo>
                    <a:pt x="321" y="160"/>
                    <a:pt x="321" y="160"/>
                    <a:pt x="321" y="160"/>
                  </a:cubicBezTo>
                  <a:cubicBezTo>
                    <a:pt x="321" y="166"/>
                    <a:pt x="316" y="170"/>
                    <a:pt x="310" y="170"/>
                  </a:cubicBezTo>
                  <a:cubicBezTo>
                    <a:pt x="129" y="170"/>
                    <a:pt x="129" y="170"/>
                    <a:pt x="129" y="170"/>
                  </a:cubicBezTo>
                  <a:cubicBezTo>
                    <a:pt x="123" y="170"/>
                    <a:pt x="118" y="166"/>
                    <a:pt x="118" y="160"/>
                  </a:cubicBezTo>
                  <a:cubicBezTo>
                    <a:pt x="118" y="154"/>
                    <a:pt x="123" y="149"/>
                    <a:pt x="129" y="149"/>
                  </a:cubicBezTo>
                  <a:cubicBezTo>
                    <a:pt x="299" y="149"/>
                    <a:pt x="299" y="149"/>
                    <a:pt x="299" y="149"/>
                  </a:cubicBezTo>
                  <a:cubicBezTo>
                    <a:pt x="299" y="21"/>
                    <a:pt x="299" y="21"/>
                    <a:pt x="299" y="21"/>
                  </a:cubicBezTo>
                  <a:cubicBezTo>
                    <a:pt x="75" y="21"/>
                    <a:pt x="75" y="21"/>
                    <a:pt x="75" y="21"/>
                  </a:cubicBezTo>
                  <a:cubicBezTo>
                    <a:pt x="75" y="32"/>
                    <a:pt x="75" y="32"/>
                    <a:pt x="75" y="32"/>
                  </a:cubicBezTo>
                  <a:cubicBezTo>
                    <a:pt x="75" y="38"/>
                    <a:pt x="71" y="42"/>
                    <a:pt x="65" y="42"/>
                  </a:cubicBezTo>
                  <a:cubicBezTo>
                    <a:pt x="59" y="42"/>
                    <a:pt x="54" y="38"/>
                    <a:pt x="54" y="32"/>
                  </a:cubicBezTo>
                  <a:cubicBezTo>
                    <a:pt x="54" y="10"/>
                    <a:pt x="54" y="10"/>
                    <a:pt x="54" y="10"/>
                  </a:cubicBezTo>
                  <a:cubicBezTo>
                    <a:pt x="54" y="4"/>
                    <a:pt x="59" y="0"/>
                    <a:pt x="65" y="0"/>
                  </a:cubicBezTo>
                  <a:cubicBezTo>
                    <a:pt x="310" y="0"/>
                    <a:pt x="310" y="0"/>
                    <a:pt x="310" y="0"/>
                  </a:cubicBezTo>
                  <a:cubicBezTo>
                    <a:pt x="316" y="0"/>
                    <a:pt x="321" y="4"/>
                    <a:pt x="321" y="10"/>
                  </a:cubicBezTo>
                  <a:close/>
                  <a:moveTo>
                    <a:pt x="103" y="195"/>
                  </a:moveTo>
                  <a:cubicBezTo>
                    <a:pt x="98" y="194"/>
                    <a:pt x="92" y="193"/>
                    <a:pt x="90" y="193"/>
                  </a:cubicBezTo>
                  <a:cubicBezTo>
                    <a:pt x="88" y="191"/>
                    <a:pt x="84" y="180"/>
                    <a:pt x="85" y="176"/>
                  </a:cubicBezTo>
                  <a:cubicBezTo>
                    <a:pt x="91" y="166"/>
                    <a:pt x="98" y="150"/>
                    <a:pt x="101" y="136"/>
                  </a:cubicBezTo>
                  <a:cubicBezTo>
                    <a:pt x="108" y="110"/>
                    <a:pt x="105" y="90"/>
                    <a:pt x="94" y="77"/>
                  </a:cubicBezTo>
                  <a:cubicBezTo>
                    <a:pt x="80" y="59"/>
                    <a:pt x="58" y="58"/>
                    <a:pt x="54" y="58"/>
                  </a:cubicBezTo>
                  <a:cubicBezTo>
                    <a:pt x="54" y="58"/>
                    <a:pt x="54" y="58"/>
                    <a:pt x="54" y="58"/>
                  </a:cubicBezTo>
                  <a:cubicBezTo>
                    <a:pt x="54" y="58"/>
                    <a:pt x="54" y="58"/>
                    <a:pt x="54" y="58"/>
                  </a:cubicBezTo>
                  <a:cubicBezTo>
                    <a:pt x="54" y="58"/>
                    <a:pt x="54" y="58"/>
                    <a:pt x="54" y="58"/>
                  </a:cubicBezTo>
                  <a:cubicBezTo>
                    <a:pt x="54" y="58"/>
                    <a:pt x="54" y="58"/>
                    <a:pt x="54" y="58"/>
                  </a:cubicBezTo>
                  <a:cubicBezTo>
                    <a:pt x="51" y="58"/>
                    <a:pt x="28" y="59"/>
                    <a:pt x="14" y="77"/>
                  </a:cubicBezTo>
                  <a:cubicBezTo>
                    <a:pt x="3" y="90"/>
                    <a:pt x="0" y="110"/>
                    <a:pt x="6" y="136"/>
                  </a:cubicBezTo>
                  <a:cubicBezTo>
                    <a:pt x="10" y="150"/>
                    <a:pt x="17" y="166"/>
                    <a:pt x="23" y="176"/>
                  </a:cubicBezTo>
                  <a:cubicBezTo>
                    <a:pt x="24" y="180"/>
                    <a:pt x="20" y="191"/>
                    <a:pt x="18" y="192"/>
                  </a:cubicBezTo>
                  <a:cubicBezTo>
                    <a:pt x="13" y="194"/>
                    <a:pt x="10" y="201"/>
                    <a:pt x="12" y="206"/>
                  </a:cubicBezTo>
                  <a:cubicBezTo>
                    <a:pt x="14" y="210"/>
                    <a:pt x="18" y="213"/>
                    <a:pt x="22" y="213"/>
                  </a:cubicBezTo>
                  <a:cubicBezTo>
                    <a:pt x="23" y="213"/>
                    <a:pt x="25" y="213"/>
                    <a:pt x="26" y="212"/>
                  </a:cubicBezTo>
                  <a:cubicBezTo>
                    <a:pt x="36" y="209"/>
                    <a:pt x="40" y="197"/>
                    <a:pt x="42" y="190"/>
                  </a:cubicBezTo>
                  <a:cubicBezTo>
                    <a:pt x="44" y="184"/>
                    <a:pt x="47" y="172"/>
                    <a:pt x="41" y="164"/>
                  </a:cubicBezTo>
                  <a:cubicBezTo>
                    <a:pt x="36" y="157"/>
                    <a:pt x="30" y="142"/>
                    <a:pt x="27" y="131"/>
                  </a:cubicBezTo>
                  <a:cubicBezTo>
                    <a:pt x="23" y="112"/>
                    <a:pt x="24" y="99"/>
                    <a:pt x="30" y="90"/>
                  </a:cubicBezTo>
                  <a:cubicBezTo>
                    <a:pt x="39" y="80"/>
                    <a:pt x="53" y="80"/>
                    <a:pt x="54" y="80"/>
                  </a:cubicBezTo>
                  <a:cubicBezTo>
                    <a:pt x="54" y="80"/>
                    <a:pt x="54" y="80"/>
                    <a:pt x="54" y="80"/>
                  </a:cubicBezTo>
                  <a:cubicBezTo>
                    <a:pt x="54" y="80"/>
                    <a:pt x="54" y="80"/>
                    <a:pt x="54" y="80"/>
                  </a:cubicBezTo>
                  <a:cubicBezTo>
                    <a:pt x="54" y="80"/>
                    <a:pt x="69" y="80"/>
                    <a:pt x="77" y="90"/>
                  </a:cubicBezTo>
                  <a:cubicBezTo>
                    <a:pt x="84" y="98"/>
                    <a:pt x="85" y="112"/>
                    <a:pt x="81" y="131"/>
                  </a:cubicBezTo>
                  <a:cubicBezTo>
                    <a:pt x="78" y="142"/>
                    <a:pt x="72" y="157"/>
                    <a:pt x="66" y="164"/>
                  </a:cubicBezTo>
                  <a:cubicBezTo>
                    <a:pt x="61" y="172"/>
                    <a:pt x="64" y="183"/>
                    <a:pt x="65" y="190"/>
                  </a:cubicBezTo>
                  <a:cubicBezTo>
                    <a:pt x="67" y="197"/>
                    <a:pt x="72" y="209"/>
                    <a:pt x="82" y="212"/>
                  </a:cubicBezTo>
                  <a:cubicBezTo>
                    <a:pt x="86" y="214"/>
                    <a:pt x="92" y="215"/>
                    <a:pt x="99" y="216"/>
                  </a:cubicBezTo>
                  <a:cubicBezTo>
                    <a:pt x="105" y="217"/>
                    <a:pt x="118" y="219"/>
                    <a:pt x="121" y="222"/>
                  </a:cubicBezTo>
                  <a:cubicBezTo>
                    <a:pt x="123" y="223"/>
                    <a:pt x="126" y="224"/>
                    <a:pt x="128" y="224"/>
                  </a:cubicBezTo>
                  <a:cubicBezTo>
                    <a:pt x="131" y="224"/>
                    <a:pt x="134" y="223"/>
                    <a:pt x="136" y="221"/>
                  </a:cubicBezTo>
                  <a:cubicBezTo>
                    <a:pt x="140" y="216"/>
                    <a:pt x="140" y="210"/>
                    <a:pt x="135" y="206"/>
                  </a:cubicBezTo>
                  <a:cubicBezTo>
                    <a:pt x="128" y="199"/>
                    <a:pt x="115" y="197"/>
                    <a:pt x="103" y="195"/>
                  </a:cubicBezTo>
                  <a:close/>
                  <a:moveTo>
                    <a:pt x="139" y="74"/>
                  </a:moveTo>
                  <a:cubicBezTo>
                    <a:pt x="267" y="74"/>
                    <a:pt x="267" y="74"/>
                    <a:pt x="267" y="74"/>
                  </a:cubicBezTo>
                  <a:cubicBezTo>
                    <a:pt x="273" y="74"/>
                    <a:pt x="278" y="70"/>
                    <a:pt x="278" y="64"/>
                  </a:cubicBezTo>
                  <a:cubicBezTo>
                    <a:pt x="278" y="58"/>
                    <a:pt x="273" y="53"/>
                    <a:pt x="267" y="53"/>
                  </a:cubicBezTo>
                  <a:cubicBezTo>
                    <a:pt x="139" y="53"/>
                    <a:pt x="139" y="53"/>
                    <a:pt x="139" y="53"/>
                  </a:cubicBezTo>
                  <a:cubicBezTo>
                    <a:pt x="133" y="53"/>
                    <a:pt x="129" y="58"/>
                    <a:pt x="129" y="64"/>
                  </a:cubicBezTo>
                  <a:cubicBezTo>
                    <a:pt x="129" y="70"/>
                    <a:pt x="133" y="74"/>
                    <a:pt x="139" y="74"/>
                  </a:cubicBezTo>
                  <a:close/>
                  <a:moveTo>
                    <a:pt x="139" y="117"/>
                  </a:moveTo>
                  <a:cubicBezTo>
                    <a:pt x="267" y="117"/>
                    <a:pt x="267" y="117"/>
                    <a:pt x="267" y="117"/>
                  </a:cubicBezTo>
                  <a:cubicBezTo>
                    <a:pt x="273" y="117"/>
                    <a:pt x="278" y="112"/>
                    <a:pt x="278" y="106"/>
                  </a:cubicBezTo>
                  <a:cubicBezTo>
                    <a:pt x="278" y="100"/>
                    <a:pt x="273" y="96"/>
                    <a:pt x="267" y="96"/>
                  </a:cubicBezTo>
                  <a:cubicBezTo>
                    <a:pt x="139" y="96"/>
                    <a:pt x="139" y="96"/>
                    <a:pt x="139" y="96"/>
                  </a:cubicBezTo>
                  <a:cubicBezTo>
                    <a:pt x="133" y="96"/>
                    <a:pt x="129" y="100"/>
                    <a:pt x="129" y="106"/>
                  </a:cubicBezTo>
                  <a:cubicBezTo>
                    <a:pt x="129" y="112"/>
                    <a:pt x="133" y="117"/>
                    <a:pt x="139" y="117"/>
                  </a:cubicBezTo>
                  <a:close/>
                </a:path>
              </a:pathLst>
            </a:custGeom>
            <a:solidFill>
              <a:srgbClr val="70AD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pPr defTabSz="1371600">
                <a:defRPr/>
              </a:pPr>
              <a:endParaRPr lang="en-GB" sz="2700" dirty="0">
                <a:solidFill>
                  <a:prstClr val="white"/>
                </a:solidFill>
                <a:latin typeface="Verdana"/>
              </a:endParaRPr>
            </a:p>
          </p:txBody>
        </p:sp>
        <p:sp>
          <p:nvSpPr>
            <p:cNvPr id="15" name="TextBox 14">
              <a:extLst>
                <a:ext uri="{FF2B5EF4-FFF2-40B4-BE49-F238E27FC236}">
                  <a16:creationId xmlns:a16="http://schemas.microsoft.com/office/drawing/2014/main" id="{3C5358A5-4D50-41D7-414C-8A121C106B3D}"/>
                </a:ext>
              </a:extLst>
            </p:cNvPr>
            <p:cNvSpPr txBox="1"/>
            <p:nvPr/>
          </p:nvSpPr>
          <p:spPr>
            <a:xfrm>
              <a:off x="8449423" y="4031530"/>
              <a:ext cx="2940302" cy="2000547"/>
            </a:xfrm>
            <a:prstGeom prst="rect">
              <a:avLst/>
            </a:prstGeom>
            <a:noFill/>
          </p:spPr>
          <p:txBody>
            <a:bodyPr wrap="square">
              <a:spAutoFit/>
            </a:bodyPr>
            <a:lstStyle/>
            <a:p>
              <a:pPr defTabSz="1244316">
                <a:defRPr/>
              </a:pPr>
              <a:r>
                <a:rPr lang="fr-FR" sz="2700" b="1" i="1" dirty="0">
                  <a:solidFill>
                    <a:prstClr val="black"/>
                  </a:solidFill>
                  <a:latin typeface="Calibri" panose="020F0502020204030204" pitchFamily="34" charset="0"/>
                  <a:cs typeface="Calibri" panose="020F0502020204030204" pitchFamily="34" charset="0"/>
                </a:rPr>
                <a:t>Contenu :</a:t>
              </a:r>
            </a:p>
            <a:p>
              <a:pPr marL="514350" indent="-514350" defTabSz="1244316">
                <a:buFont typeface="+mj-lt"/>
                <a:buAutoNum type="arabicPeriod"/>
                <a:defRPr/>
              </a:pPr>
              <a:r>
                <a:rPr lang="fr-FR" dirty="0">
                  <a:solidFill>
                    <a:prstClr val="black"/>
                  </a:solidFill>
                  <a:latin typeface="Calibri" panose="020F0502020204030204" pitchFamily="34" charset="0"/>
                  <a:cs typeface="Calibri" panose="020F0502020204030204" pitchFamily="34" charset="0"/>
                </a:rPr>
                <a:t>Identification des Projets et Besoins de Partenariat </a:t>
              </a:r>
            </a:p>
            <a:p>
              <a:pPr marL="514350" indent="-514350" defTabSz="1244316">
                <a:buFont typeface="+mj-lt"/>
                <a:buAutoNum type="arabicPeriod"/>
                <a:defRPr/>
              </a:pPr>
              <a:r>
                <a:rPr lang="fr-FR" dirty="0">
                  <a:solidFill>
                    <a:prstClr val="black"/>
                  </a:solidFill>
                  <a:latin typeface="Calibri" panose="020F0502020204030204" pitchFamily="34" charset="0"/>
                  <a:cs typeface="Calibri" panose="020F0502020204030204" pitchFamily="34" charset="0"/>
                </a:rPr>
                <a:t>Négociation des Contrats et Montage des PPP</a:t>
              </a:r>
            </a:p>
            <a:p>
              <a:pPr marL="514350" indent="-514350" defTabSz="1244316">
                <a:buFont typeface="+mj-lt"/>
                <a:buAutoNum type="arabicPeriod"/>
                <a:defRPr/>
              </a:pPr>
              <a:r>
                <a:rPr lang="fr-FR" dirty="0">
                  <a:solidFill>
                    <a:prstClr val="black"/>
                  </a:solidFill>
                  <a:latin typeface="Calibri" panose="020F0502020204030204" pitchFamily="34" charset="0"/>
                  <a:cs typeface="Calibri" panose="020F0502020204030204" pitchFamily="34" charset="0"/>
                </a:rPr>
                <a:t>Accompagnement sur le Financement des PPP :</a:t>
              </a:r>
            </a:p>
            <a:p>
              <a:pPr marL="514350" indent="-514350" defTabSz="1244316">
                <a:buFont typeface="+mj-lt"/>
                <a:buAutoNum type="arabicPeriod"/>
                <a:defRPr/>
              </a:pPr>
              <a:r>
                <a:rPr lang="fr-FR" dirty="0">
                  <a:solidFill>
                    <a:prstClr val="black"/>
                  </a:solidFill>
                  <a:latin typeface="Calibri" panose="020F0502020204030204" pitchFamily="34" charset="0"/>
                  <a:cs typeface="Calibri" panose="020F0502020204030204" pitchFamily="34" charset="0"/>
                </a:rPr>
                <a:t>Renforcement de la visibilité et clarification des lois et réglementations sur les PPP en Tunisie.</a:t>
              </a:r>
            </a:p>
          </p:txBody>
        </p:sp>
      </p:grpSp>
      <p:graphicFrame>
        <p:nvGraphicFramePr>
          <p:cNvPr id="11" name="Table 10">
            <a:extLst>
              <a:ext uri="{FF2B5EF4-FFF2-40B4-BE49-F238E27FC236}">
                <a16:creationId xmlns:a16="http://schemas.microsoft.com/office/drawing/2014/main" id="{6FBC86B7-E8D4-356A-770D-9E7DA5D1E8DB}"/>
              </a:ext>
            </a:extLst>
          </p:cNvPr>
          <p:cNvGraphicFramePr>
            <a:graphicFrameLocks noGrp="1"/>
          </p:cNvGraphicFramePr>
          <p:nvPr/>
        </p:nvGraphicFramePr>
        <p:xfrm>
          <a:off x="155206" y="2059410"/>
          <a:ext cx="11046196" cy="7813508"/>
        </p:xfrm>
        <a:graphic>
          <a:graphicData uri="http://schemas.openxmlformats.org/drawingml/2006/table">
            <a:tbl>
              <a:tblPr firstRow="1" firstCol="1" bandRow="1">
                <a:tableStyleId>{5C22544A-7EE6-4342-B048-85BDC9FD1C3A}</a:tableStyleId>
              </a:tblPr>
              <a:tblGrid>
                <a:gridCol w="1594756">
                  <a:extLst>
                    <a:ext uri="{9D8B030D-6E8A-4147-A177-3AD203B41FA5}">
                      <a16:colId xmlns:a16="http://schemas.microsoft.com/office/drawing/2014/main" val="277801946"/>
                    </a:ext>
                  </a:extLst>
                </a:gridCol>
                <a:gridCol w="4052896">
                  <a:extLst>
                    <a:ext uri="{9D8B030D-6E8A-4147-A177-3AD203B41FA5}">
                      <a16:colId xmlns:a16="http://schemas.microsoft.com/office/drawing/2014/main" val="3943082972"/>
                    </a:ext>
                  </a:extLst>
                </a:gridCol>
                <a:gridCol w="5398544">
                  <a:extLst>
                    <a:ext uri="{9D8B030D-6E8A-4147-A177-3AD203B41FA5}">
                      <a16:colId xmlns:a16="http://schemas.microsoft.com/office/drawing/2014/main" val="3044037866"/>
                    </a:ext>
                  </a:extLst>
                </a:gridCol>
              </a:tblGrid>
              <a:tr h="496284">
                <a:tc>
                  <a:txBody>
                    <a:bodyPr/>
                    <a:lstStyle/>
                    <a:p>
                      <a:pPr algn="ctr">
                        <a:lnSpc>
                          <a:spcPct val="107000"/>
                        </a:lnSpc>
                        <a:spcAft>
                          <a:spcPts val="800"/>
                        </a:spcAft>
                      </a:pPr>
                      <a:r>
                        <a:rPr lang="fr-FR" sz="1800" dirty="0">
                          <a:effectLst/>
                          <a:latin typeface="Calibri" panose="020F0502020204030204" pitchFamily="34" charset="0"/>
                          <a:cs typeface="Calibri" panose="020F0502020204030204" pitchFamily="34" charset="0"/>
                        </a:rPr>
                        <a:t>Municipalité</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nchor="ctr">
                    <a:solidFill>
                      <a:srgbClr val="9FCA52"/>
                    </a:solidFill>
                  </a:tcPr>
                </a:tc>
                <a:tc>
                  <a:txBody>
                    <a:bodyPr/>
                    <a:lstStyle/>
                    <a:p>
                      <a:pPr algn="ctr">
                        <a:lnSpc>
                          <a:spcPct val="107000"/>
                        </a:lnSpc>
                        <a:spcAft>
                          <a:spcPts val="800"/>
                        </a:spcAft>
                      </a:pPr>
                      <a:r>
                        <a:rPr lang="fr-FR" sz="1800" dirty="0">
                          <a:effectLst/>
                          <a:latin typeface="Calibri" panose="020F0502020204030204" pitchFamily="34" charset="0"/>
                          <a:cs typeface="Calibri" panose="020F0502020204030204" pitchFamily="34" charset="0"/>
                        </a:rPr>
                        <a:t>Besoins en projets PPP</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nchor="ctr">
                    <a:solidFill>
                      <a:srgbClr val="9FCA52"/>
                    </a:solidFill>
                  </a:tcPr>
                </a:tc>
                <a:tc>
                  <a:txBody>
                    <a:bodyPr/>
                    <a:lstStyle/>
                    <a:p>
                      <a:pPr algn="ctr">
                        <a:lnSpc>
                          <a:spcPct val="107000"/>
                        </a:lnSpc>
                        <a:spcAft>
                          <a:spcPts val="800"/>
                        </a:spcAft>
                      </a:pPr>
                      <a:r>
                        <a:rPr lang="fr-FR" sz="1800" dirty="0">
                          <a:effectLst/>
                          <a:latin typeface="Calibri" panose="020F0502020204030204" pitchFamily="34" charset="0"/>
                          <a:cs typeface="Calibri" panose="020F0502020204030204" pitchFamily="34" charset="0"/>
                        </a:rPr>
                        <a:t>Besoins en accompagnement </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nchor="ctr">
                    <a:solidFill>
                      <a:srgbClr val="9FCA52"/>
                    </a:solidFill>
                  </a:tcPr>
                </a:tc>
                <a:extLst>
                  <a:ext uri="{0D108BD9-81ED-4DB2-BD59-A6C34878D82A}">
                    <a16:rowId xmlns:a16="http://schemas.microsoft.com/office/drawing/2014/main" val="3131914406"/>
                  </a:ext>
                </a:extLst>
              </a:tr>
              <a:tr h="807244">
                <a:tc>
                  <a:txBody>
                    <a:bodyPr/>
                    <a:lstStyle/>
                    <a:p>
                      <a:pPr algn="l">
                        <a:lnSpc>
                          <a:spcPct val="107000"/>
                        </a:lnSpc>
                        <a:spcAft>
                          <a:spcPts val="800"/>
                        </a:spcAft>
                      </a:pPr>
                      <a:r>
                        <a:rPr lang="fr-FR" sz="1600" b="1" dirty="0">
                          <a:solidFill>
                            <a:schemeClr val="tx1"/>
                          </a:solidFill>
                          <a:effectLst/>
                          <a:latin typeface="Calibri" panose="020F0502020204030204" pitchFamily="34" charset="0"/>
                          <a:cs typeface="Calibri" panose="020F0502020204030204" pitchFamily="34" charset="0"/>
                        </a:rPr>
                        <a:t>Ben Arous</a:t>
                      </a:r>
                      <a:endParaRPr lang="fr-FR"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nchor="ctr">
                    <a:solidFill>
                      <a:srgbClr val="FFFFFF"/>
                    </a:solidFill>
                  </a:tcPr>
                </a:tc>
                <a:tc>
                  <a:txBody>
                    <a:bodyPr/>
                    <a:lstStyle/>
                    <a:p>
                      <a:pPr marL="0" lvl="0" indent="0" algn="l" rtl="0">
                        <a:lnSpc>
                          <a:spcPct val="107000"/>
                        </a:lnSpc>
                        <a:buClr>
                          <a:srgbClr val="000000"/>
                        </a:buClr>
                        <a:buFont typeface="Symbol" panose="05050102010706020507" pitchFamily="18" charset="2"/>
                        <a:buNone/>
                      </a:pPr>
                      <a:r>
                        <a:rPr lang="fr-FR" sz="1600" dirty="0">
                          <a:effectLst/>
                          <a:latin typeface="Calibri" panose="020F0502020204030204" pitchFamily="34" charset="0"/>
                          <a:cs typeface="Calibri" panose="020F0502020204030204" pitchFamily="34" charset="0"/>
                        </a:rPr>
                        <a:t>-Mise en place d'un système complet de traitement et de gestion des déchets</a:t>
                      </a:r>
                    </a:p>
                    <a:p>
                      <a:pPr marL="0" lvl="0" indent="0" algn="l" rtl="0">
                        <a:lnSpc>
                          <a:spcPct val="107000"/>
                        </a:lnSpc>
                        <a:buClr>
                          <a:srgbClr val="000000"/>
                        </a:buClr>
                        <a:buFont typeface="Symbol" panose="05050102010706020507" pitchFamily="18" charset="2"/>
                        <a:buNone/>
                      </a:pPr>
                      <a:r>
                        <a:rPr lang="fr-FR" sz="1600" dirty="0">
                          <a:effectLst/>
                          <a:latin typeface="Calibri" panose="020F0502020204030204" pitchFamily="34" charset="0"/>
                          <a:cs typeface="Calibri" panose="020F0502020204030204" pitchFamily="34" charset="0"/>
                        </a:rPr>
                        <a:t>-Établissement d'un complexe commercial.</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solidFill>
                      <a:srgbClr val="FFFFFF"/>
                    </a:solidFill>
                  </a:tcPr>
                </a:tc>
                <a:tc>
                  <a:txBody>
                    <a:bodyPr/>
                    <a:lstStyle/>
                    <a:p>
                      <a:pPr algn="l">
                        <a:lnSpc>
                          <a:spcPct val="100000"/>
                        </a:lnSpc>
                        <a:spcAft>
                          <a:spcPts val="0"/>
                        </a:spcAft>
                      </a:pPr>
                      <a:r>
                        <a:rPr lang="fr-FR" sz="1600" dirty="0">
                          <a:effectLst/>
                          <a:latin typeface="Calibri" panose="020F0502020204030204" pitchFamily="34" charset="0"/>
                          <a:cs typeface="Calibri" panose="020F0502020204030204" pitchFamily="34" charset="0"/>
                        </a:rPr>
                        <a:t>-Formation et accompagnement dans la rédaction des cahiers des charges et des contrats de concession</a:t>
                      </a:r>
                    </a:p>
                    <a:p>
                      <a:pPr algn="l">
                        <a:lnSpc>
                          <a:spcPct val="100000"/>
                        </a:lnSpc>
                        <a:spcAft>
                          <a:spcPts val="800"/>
                        </a:spcAft>
                      </a:pPr>
                      <a:r>
                        <a:rPr lang="fr-FR" sz="1600" dirty="0">
                          <a:effectLst/>
                          <a:latin typeface="Calibri" panose="020F0502020204030204" pitchFamily="34" charset="0"/>
                          <a:cs typeface="Calibri" panose="020F0502020204030204" pitchFamily="34" charset="0"/>
                        </a:rPr>
                        <a:t>-dentification des Projets et Besoins en PPP/</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nchor="ctr">
                    <a:solidFill>
                      <a:srgbClr val="FFFFFF"/>
                    </a:solidFill>
                  </a:tcPr>
                </a:tc>
                <a:extLst>
                  <a:ext uri="{0D108BD9-81ED-4DB2-BD59-A6C34878D82A}">
                    <a16:rowId xmlns:a16="http://schemas.microsoft.com/office/drawing/2014/main" val="2056632979"/>
                  </a:ext>
                </a:extLst>
              </a:tr>
              <a:tr h="538162">
                <a:tc>
                  <a:txBody>
                    <a:bodyPr/>
                    <a:lstStyle/>
                    <a:p>
                      <a:pPr algn="l">
                        <a:lnSpc>
                          <a:spcPct val="107000"/>
                        </a:lnSpc>
                        <a:spcAft>
                          <a:spcPts val="800"/>
                        </a:spcAft>
                      </a:pPr>
                      <a:r>
                        <a:rPr lang="fr-FR" sz="1600" b="1" dirty="0">
                          <a:solidFill>
                            <a:schemeClr val="tx1"/>
                          </a:solidFill>
                          <a:effectLst/>
                          <a:latin typeface="Calibri" panose="020F0502020204030204" pitchFamily="34" charset="0"/>
                          <a:cs typeface="Calibri" panose="020F0502020204030204" pitchFamily="34" charset="0"/>
                        </a:rPr>
                        <a:t>Sidi </a:t>
                      </a:r>
                      <a:r>
                        <a:rPr lang="fr-FR" sz="1600" b="1" dirty="0" err="1">
                          <a:solidFill>
                            <a:schemeClr val="tx1"/>
                          </a:solidFill>
                          <a:effectLst/>
                          <a:latin typeface="Calibri" panose="020F0502020204030204" pitchFamily="34" charset="0"/>
                          <a:cs typeface="Calibri" panose="020F0502020204030204" pitchFamily="34" charset="0"/>
                        </a:rPr>
                        <a:t>Boussaid</a:t>
                      </a:r>
                      <a:endParaRPr lang="fr-FR"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nchor="ctr">
                    <a:solidFill>
                      <a:schemeClr val="bg1">
                        <a:lumMod val="95000"/>
                      </a:schemeClr>
                    </a:solidFill>
                  </a:tcPr>
                </a:tc>
                <a:tc>
                  <a:txBody>
                    <a:bodyPr/>
                    <a:lstStyle/>
                    <a:p>
                      <a:pPr algn="l">
                        <a:lnSpc>
                          <a:spcPct val="107000"/>
                        </a:lnSpc>
                        <a:spcAft>
                          <a:spcPts val="800"/>
                        </a:spcAft>
                      </a:pPr>
                      <a:r>
                        <a:rPr lang="fr-FR" sz="1600" dirty="0">
                          <a:effectLst/>
                          <a:latin typeface="Calibri" panose="020F0502020204030204" pitchFamily="34" charset="0"/>
                          <a:cs typeface="Calibri" panose="020F0502020204030204" pitchFamily="34" charset="0"/>
                        </a:rPr>
                        <a:t>Mise en œuvre du Parc Sidi </a:t>
                      </a:r>
                      <a:r>
                        <a:rPr lang="fr-FR" sz="1600" dirty="0" err="1">
                          <a:effectLst/>
                          <a:latin typeface="Calibri" panose="020F0502020204030204" pitchFamily="34" charset="0"/>
                          <a:cs typeface="Calibri" panose="020F0502020204030204" pitchFamily="34" charset="0"/>
                        </a:rPr>
                        <a:t>Dhrif</a:t>
                      </a:r>
                      <a:r>
                        <a:rPr lang="fr-FR" sz="1600" dirty="0">
                          <a:effectLst/>
                          <a:latin typeface="Calibri" panose="020F0502020204030204" pitchFamily="34" charset="0"/>
                          <a:cs typeface="Calibri" panose="020F0502020204030204" pitchFamily="34" charset="0"/>
                        </a:rPr>
                        <a:t> avec un système d'irrigation.</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solidFill>
                      <a:schemeClr val="bg1">
                        <a:lumMod val="95000"/>
                      </a:schemeClr>
                    </a:solidFill>
                  </a:tcPr>
                </a:tc>
                <a:tc>
                  <a:txBody>
                    <a:bodyPr/>
                    <a:lstStyle/>
                    <a:p>
                      <a:pPr marL="0" algn="l" defTabSz="914383" rtl="0" eaLnBrk="1" latinLnBrk="0" hangingPunct="1">
                        <a:lnSpc>
                          <a:spcPct val="100000"/>
                        </a:lnSpc>
                        <a:spcAft>
                          <a:spcPts val="0"/>
                        </a:spcAft>
                      </a:pPr>
                      <a:r>
                        <a:rPr lang="fr-FR" sz="1600" dirty="0">
                          <a:effectLst/>
                          <a:latin typeface="Calibri" panose="020F0502020204030204" pitchFamily="34" charset="0"/>
                          <a:cs typeface="Calibri" panose="020F0502020204030204" pitchFamily="34" charset="0"/>
                        </a:rPr>
                        <a:t>-</a:t>
                      </a:r>
                      <a:r>
                        <a:rPr lang="fr-FR" sz="1600" kern="1200" dirty="0">
                          <a:solidFill>
                            <a:schemeClr val="dk1"/>
                          </a:solidFill>
                          <a:effectLst/>
                          <a:latin typeface="Calibri" panose="020F0502020204030204" pitchFamily="34" charset="0"/>
                          <a:ea typeface="+mn-ea"/>
                          <a:cs typeface="Calibri" panose="020F0502020204030204" pitchFamily="34" charset="0"/>
                        </a:rPr>
                        <a:t>Identification des projets et des besoins de partenariat</a:t>
                      </a:r>
                    </a:p>
                    <a:p>
                      <a:pPr marL="0" algn="l" defTabSz="914383" rtl="0" eaLnBrk="1" latinLnBrk="0" hangingPunct="1">
                        <a:lnSpc>
                          <a:spcPct val="100000"/>
                        </a:lnSpc>
                        <a:spcAft>
                          <a:spcPts val="0"/>
                        </a:spcAft>
                      </a:pPr>
                      <a:r>
                        <a:rPr lang="fr-FR" sz="1600" kern="1200" dirty="0">
                          <a:solidFill>
                            <a:schemeClr val="dk1"/>
                          </a:solidFill>
                          <a:effectLst/>
                          <a:latin typeface="Calibri" panose="020F0502020204030204" pitchFamily="34" charset="0"/>
                          <a:ea typeface="+mn-ea"/>
                          <a:cs typeface="Calibri" panose="020F0502020204030204" pitchFamily="34" charset="0"/>
                        </a:rPr>
                        <a:t> -Négociation des Contrats et Montage des PPP</a:t>
                      </a:r>
                    </a:p>
                  </a:txBody>
                  <a:tcPr marL="80206" marR="80206" marT="0" marB="0" anchor="ctr">
                    <a:solidFill>
                      <a:schemeClr val="bg1">
                        <a:lumMod val="95000"/>
                      </a:schemeClr>
                    </a:solidFill>
                  </a:tcPr>
                </a:tc>
                <a:extLst>
                  <a:ext uri="{0D108BD9-81ED-4DB2-BD59-A6C34878D82A}">
                    <a16:rowId xmlns:a16="http://schemas.microsoft.com/office/drawing/2014/main" val="1168046083"/>
                  </a:ext>
                </a:extLst>
              </a:tr>
              <a:tr h="538162">
                <a:tc>
                  <a:txBody>
                    <a:bodyPr/>
                    <a:lstStyle/>
                    <a:p>
                      <a:pPr algn="l">
                        <a:lnSpc>
                          <a:spcPct val="107000"/>
                        </a:lnSpc>
                        <a:spcAft>
                          <a:spcPts val="800"/>
                        </a:spcAft>
                      </a:pPr>
                      <a:r>
                        <a:rPr lang="fr-FR" sz="1600" b="1" dirty="0" err="1">
                          <a:solidFill>
                            <a:schemeClr val="tx1"/>
                          </a:solidFill>
                          <a:effectLst/>
                          <a:latin typeface="Calibri" panose="020F0502020204030204" pitchFamily="34" charset="0"/>
                          <a:cs typeface="Calibri" panose="020F0502020204030204" pitchFamily="34" charset="0"/>
                        </a:rPr>
                        <a:t>Siliana</a:t>
                      </a:r>
                      <a:endParaRPr lang="fr-FR"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nchor="ctr">
                    <a:solidFill>
                      <a:srgbClr val="FFFFFF"/>
                    </a:solidFill>
                  </a:tcPr>
                </a:tc>
                <a:tc>
                  <a:txBody>
                    <a:bodyPr/>
                    <a:lstStyle/>
                    <a:p>
                      <a:pPr algn="l">
                        <a:lnSpc>
                          <a:spcPct val="107000"/>
                        </a:lnSpc>
                        <a:spcAft>
                          <a:spcPts val="800"/>
                        </a:spcAft>
                      </a:pPr>
                      <a:r>
                        <a:rPr lang="fr-FR" sz="1600" dirty="0">
                          <a:effectLst/>
                          <a:latin typeface="Calibri" panose="020F0502020204030204" pitchFamily="34" charset="0"/>
                          <a:cs typeface="Calibri" panose="020F0502020204030204" pitchFamily="34" charset="0"/>
                        </a:rPr>
                        <a:t>Mise en place d'un système de gestion des déchets dangereux</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solidFill>
                      <a:srgbClr val="FFFFFF"/>
                    </a:solidFill>
                  </a:tcPr>
                </a:tc>
                <a:tc>
                  <a:txBody>
                    <a:bodyPr/>
                    <a:lstStyle/>
                    <a:p>
                      <a:pPr algn="l">
                        <a:lnSpc>
                          <a:spcPct val="107000"/>
                        </a:lnSpc>
                        <a:spcAft>
                          <a:spcPts val="0"/>
                        </a:spcAft>
                      </a:pPr>
                      <a:r>
                        <a:rPr lang="fr-FR" sz="1600" dirty="0">
                          <a:effectLst/>
                          <a:latin typeface="Calibri" panose="020F0502020204030204" pitchFamily="34" charset="0"/>
                          <a:cs typeface="Calibri" panose="020F0502020204030204" pitchFamily="34" charset="0"/>
                        </a:rPr>
                        <a:t>Accompagnement sur le financement des PPP</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nchor="ctr">
                    <a:solidFill>
                      <a:srgbClr val="FFFFFF"/>
                    </a:solidFill>
                  </a:tcPr>
                </a:tc>
                <a:extLst>
                  <a:ext uri="{0D108BD9-81ED-4DB2-BD59-A6C34878D82A}">
                    <a16:rowId xmlns:a16="http://schemas.microsoft.com/office/drawing/2014/main" val="2252465091"/>
                  </a:ext>
                </a:extLst>
              </a:tr>
              <a:tr h="538162">
                <a:tc>
                  <a:txBody>
                    <a:bodyPr/>
                    <a:lstStyle/>
                    <a:p>
                      <a:pPr marL="0" algn="l" defTabSz="914383" rtl="0" eaLnBrk="1" latinLnBrk="0" hangingPunct="1">
                        <a:lnSpc>
                          <a:spcPct val="107000"/>
                        </a:lnSpc>
                        <a:spcAft>
                          <a:spcPts val="800"/>
                        </a:spcAft>
                      </a:pPr>
                      <a:r>
                        <a:rPr lang="fr-FR" sz="1600" b="1" kern="1200" dirty="0" err="1">
                          <a:solidFill>
                            <a:schemeClr val="tx1"/>
                          </a:solidFill>
                          <a:effectLst/>
                          <a:latin typeface="Calibri" panose="020F0502020204030204" pitchFamily="34" charset="0"/>
                          <a:ea typeface="+mn-ea"/>
                          <a:cs typeface="Calibri" panose="020F0502020204030204" pitchFamily="34" charset="0"/>
                        </a:rPr>
                        <a:t>Mednine</a:t>
                      </a:r>
                      <a:endParaRPr lang="fr-FR" sz="1600" b="1" kern="1200" dirty="0">
                        <a:solidFill>
                          <a:schemeClr val="tx1"/>
                        </a:solidFill>
                        <a:effectLst/>
                        <a:latin typeface="Calibri" panose="020F0502020204030204" pitchFamily="34" charset="0"/>
                        <a:ea typeface="+mn-ea"/>
                        <a:cs typeface="Calibri" panose="020F0502020204030204" pitchFamily="34" charset="0"/>
                      </a:endParaRPr>
                    </a:p>
                  </a:txBody>
                  <a:tcPr marL="80206" marR="80206" marT="0" marB="0" anchor="ctr">
                    <a:solidFill>
                      <a:schemeClr val="bg1">
                        <a:lumMod val="95000"/>
                      </a:schemeClr>
                    </a:solidFill>
                  </a:tcPr>
                </a:tc>
                <a:tc>
                  <a:txBody>
                    <a:bodyPr/>
                    <a:lstStyle/>
                    <a:p>
                      <a:pPr marL="0" algn="l" defTabSz="914383" rtl="0" eaLnBrk="1" latinLnBrk="0" hangingPunct="1">
                        <a:lnSpc>
                          <a:spcPct val="107000"/>
                        </a:lnSpc>
                        <a:spcAft>
                          <a:spcPts val="800"/>
                        </a:spcAft>
                      </a:pPr>
                      <a:r>
                        <a:rPr lang="fr-FR" sz="1600" kern="1200" dirty="0">
                          <a:solidFill>
                            <a:schemeClr val="dk1"/>
                          </a:solidFill>
                          <a:effectLst/>
                          <a:latin typeface="Calibri" panose="020F0502020204030204" pitchFamily="34" charset="0"/>
                          <a:ea typeface="+mn-ea"/>
                          <a:cs typeface="Calibri" panose="020F0502020204030204" pitchFamily="34" charset="0"/>
                        </a:rPr>
                        <a:t>Non exprimé </a:t>
                      </a:r>
                    </a:p>
                  </a:txBody>
                  <a:tcPr marL="80206" marR="80206" marT="0" marB="0">
                    <a:solidFill>
                      <a:schemeClr val="bg1">
                        <a:lumMod val="95000"/>
                      </a:schemeClr>
                    </a:solidFill>
                  </a:tcPr>
                </a:tc>
                <a:tc>
                  <a:txBody>
                    <a:bodyPr/>
                    <a:lstStyle/>
                    <a:p>
                      <a:pPr marL="0" algn="l" defTabSz="914383" rtl="0" eaLnBrk="1" latinLnBrk="0" hangingPunct="1">
                        <a:lnSpc>
                          <a:spcPct val="107000"/>
                        </a:lnSpc>
                        <a:spcAft>
                          <a:spcPts val="0"/>
                        </a:spcAft>
                      </a:pPr>
                      <a:r>
                        <a:rPr lang="fr-FR" sz="1600" kern="1200" dirty="0">
                          <a:solidFill>
                            <a:schemeClr val="dk1"/>
                          </a:solidFill>
                          <a:effectLst/>
                          <a:latin typeface="Calibri" panose="020F0502020204030204" pitchFamily="34" charset="0"/>
                          <a:ea typeface="+mn-ea"/>
                          <a:cs typeface="Calibri" panose="020F0502020204030204" pitchFamily="34" charset="0"/>
                        </a:rPr>
                        <a:t>Formation pratique et étude de cas sur le processus de montage des PPP</a:t>
                      </a:r>
                    </a:p>
                  </a:txBody>
                  <a:tcPr marL="80206" marR="80206" marT="0" marB="0" anchor="ctr">
                    <a:solidFill>
                      <a:schemeClr val="bg1">
                        <a:lumMod val="95000"/>
                      </a:schemeClr>
                    </a:solidFill>
                  </a:tcPr>
                </a:tc>
                <a:extLst>
                  <a:ext uri="{0D108BD9-81ED-4DB2-BD59-A6C34878D82A}">
                    <a16:rowId xmlns:a16="http://schemas.microsoft.com/office/drawing/2014/main" val="3961335763"/>
                  </a:ext>
                </a:extLst>
              </a:tr>
              <a:tr h="1076326">
                <a:tc>
                  <a:txBody>
                    <a:bodyPr/>
                    <a:lstStyle/>
                    <a:p>
                      <a:pPr marL="0" algn="l" defTabSz="914383" rtl="0" eaLnBrk="1" latinLnBrk="0" hangingPunct="1">
                        <a:lnSpc>
                          <a:spcPct val="107000"/>
                        </a:lnSpc>
                        <a:spcAft>
                          <a:spcPts val="800"/>
                        </a:spcAft>
                      </a:pPr>
                      <a:r>
                        <a:rPr lang="fr-FR" sz="1600" b="1" kern="1200" dirty="0">
                          <a:solidFill>
                            <a:schemeClr val="tx1"/>
                          </a:solidFill>
                          <a:effectLst/>
                          <a:latin typeface="Calibri" panose="020F0502020204030204" pitchFamily="34" charset="0"/>
                          <a:ea typeface="+mn-ea"/>
                          <a:cs typeface="Calibri" panose="020F0502020204030204" pitchFamily="34" charset="0"/>
                        </a:rPr>
                        <a:t>Sousse</a:t>
                      </a:r>
                    </a:p>
                  </a:txBody>
                  <a:tcPr marL="80206" marR="80206" marT="0" marB="0" anchor="ctr">
                    <a:solidFill>
                      <a:srgbClr val="FFFFFF"/>
                    </a:solidFill>
                  </a:tcPr>
                </a:tc>
                <a:tc>
                  <a:txBody>
                    <a:bodyPr/>
                    <a:lstStyle/>
                    <a:p>
                      <a:pPr marL="0" algn="l" defTabSz="914383" rtl="0" eaLnBrk="1" latinLnBrk="0" hangingPunct="1">
                        <a:lnSpc>
                          <a:spcPct val="107000"/>
                        </a:lnSpc>
                        <a:spcAft>
                          <a:spcPts val="800"/>
                        </a:spcAft>
                      </a:pPr>
                      <a:r>
                        <a:rPr lang="fr-FR" sz="1600" kern="1200" dirty="0">
                          <a:solidFill>
                            <a:schemeClr val="dk1"/>
                          </a:solidFill>
                          <a:effectLst/>
                          <a:latin typeface="Calibri" panose="020F0502020204030204" pitchFamily="34" charset="0"/>
                          <a:ea typeface="+mn-ea"/>
                          <a:cs typeface="Calibri" panose="020F0502020204030204" pitchFamily="34" charset="0"/>
                        </a:rPr>
                        <a:t>Réalisation de divers projets tels que l'aménagement des espaces verts, la préservation des monuments historiques, l'éclairage, et la gestion des déchets.</a:t>
                      </a:r>
                    </a:p>
                  </a:txBody>
                  <a:tcPr marL="80206" marR="80206" marT="0" marB="0">
                    <a:solidFill>
                      <a:srgbClr val="FFFFFF"/>
                    </a:solidFill>
                  </a:tcPr>
                </a:tc>
                <a:tc>
                  <a:txBody>
                    <a:bodyPr/>
                    <a:lstStyle/>
                    <a:p>
                      <a:pPr marL="0" algn="l" defTabSz="914383" rtl="0" eaLnBrk="1" latinLnBrk="0" hangingPunct="1">
                        <a:lnSpc>
                          <a:spcPct val="107000"/>
                        </a:lnSpc>
                        <a:spcAft>
                          <a:spcPts val="0"/>
                        </a:spcAft>
                      </a:pPr>
                      <a:r>
                        <a:rPr lang="fr-FR" sz="1600" kern="1200" dirty="0">
                          <a:solidFill>
                            <a:schemeClr val="dk1"/>
                          </a:solidFill>
                          <a:effectLst/>
                          <a:latin typeface="Calibri" panose="020F0502020204030204" pitchFamily="34" charset="0"/>
                          <a:ea typeface="+mn-ea"/>
                          <a:cs typeface="Calibri" panose="020F0502020204030204" pitchFamily="34" charset="0"/>
                        </a:rPr>
                        <a:t>Formation et accompagnement dans le Montages des PPP</a:t>
                      </a:r>
                    </a:p>
                  </a:txBody>
                  <a:tcPr marL="80206" marR="80206" marT="0" marB="0" anchor="ctr">
                    <a:solidFill>
                      <a:srgbClr val="FFFFFF"/>
                    </a:solidFill>
                  </a:tcPr>
                </a:tc>
                <a:extLst>
                  <a:ext uri="{0D108BD9-81ED-4DB2-BD59-A6C34878D82A}">
                    <a16:rowId xmlns:a16="http://schemas.microsoft.com/office/drawing/2014/main" val="4201218937"/>
                  </a:ext>
                </a:extLst>
              </a:tr>
              <a:tr h="538162">
                <a:tc>
                  <a:txBody>
                    <a:bodyPr/>
                    <a:lstStyle/>
                    <a:p>
                      <a:pPr marL="0" algn="l" defTabSz="914383" rtl="0" eaLnBrk="1" latinLnBrk="0" hangingPunct="1">
                        <a:lnSpc>
                          <a:spcPct val="107000"/>
                        </a:lnSpc>
                        <a:spcAft>
                          <a:spcPts val="800"/>
                        </a:spcAft>
                      </a:pPr>
                      <a:r>
                        <a:rPr lang="fr-FR" sz="1600" b="1" kern="1200" dirty="0" err="1">
                          <a:solidFill>
                            <a:schemeClr val="tx1"/>
                          </a:solidFill>
                          <a:effectLst/>
                          <a:latin typeface="Calibri" panose="020F0502020204030204" pitchFamily="34" charset="0"/>
                          <a:ea typeface="+mn-ea"/>
                          <a:cs typeface="Calibri" panose="020F0502020204030204" pitchFamily="34" charset="0"/>
                        </a:rPr>
                        <a:t>Mhamdia</a:t>
                      </a:r>
                      <a:endParaRPr lang="fr-FR" sz="1600" b="1" kern="1200" dirty="0">
                        <a:solidFill>
                          <a:schemeClr val="tx1"/>
                        </a:solidFill>
                        <a:effectLst/>
                        <a:latin typeface="Calibri" panose="020F0502020204030204" pitchFamily="34" charset="0"/>
                        <a:ea typeface="+mn-ea"/>
                        <a:cs typeface="Calibri" panose="020F0502020204030204" pitchFamily="34" charset="0"/>
                      </a:endParaRPr>
                    </a:p>
                  </a:txBody>
                  <a:tcPr marL="80206" marR="80206" marT="0" marB="0" anchor="ctr">
                    <a:solidFill>
                      <a:schemeClr val="bg1">
                        <a:lumMod val="95000"/>
                      </a:schemeClr>
                    </a:solidFill>
                  </a:tcPr>
                </a:tc>
                <a:tc>
                  <a:txBody>
                    <a:bodyPr/>
                    <a:lstStyle/>
                    <a:p>
                      <a:pPr marL="0" algn="l" defTabSz="914383" rtl="0" eaLnBrk="1" latinLnBrk="0" hangingPunct="1">
                        <a:lnSpc>
                          <a:spcPct val="107000"/>
                        </a:lnSpc>
                        <a:spcAft>
                          <a:spcPts val="800"/>
                        </a:spcAft>
                      </a:pPr>
                      <a:r>
                        <a:rPr lang="fr-FR" sz="1600" kern="1200" dirty="0">
                          <a:solidFill>
                            <a:schemeClr val="dk1"/>
                          </a:solidFill>
                          <a:effectLst/>
                          <a:latin typeface="Calibri" panose="020F0502020204030204" pitchFamily="34" charset="0"/>
                          <a:ea typeface="+mn-ea"/>
                          <a:cs typeface="Calibri" panose="020F0502020204030204" pitchFamily="34" charset="0"/>
                        </a:rPr>
                        <a:t>Développement d'un marché, d'un parc/café, et d'un éclairage public.</a:t>
                      </a:r>
                    </a:p>
                  </a:txBody>
                  <a:tcPr marL="80206" marR="80206" marT="0" marB="0">
                    <a:solidFill>
                      <a:schemeClr val="bg1">
                        <a:lumMod val="95000"/>
                      </a:schemeClr>
                    </a:solidFill>
                  </a:tcPr>
                </a:tc>
                <a:tc>
                  <a:txBody>
                    <a:bodyPr/>
                    <a:lstStyle/>
                    <a:p>
                      <a:pPr marL="0" algn="l" defTabSz="914383" rtl="0" eaLnBrk="1" latinLnBrk="0" hangingPunct="1">
                        <a:lnSpc>
                          <a:spcPct val="107000"/>
                        </a:lnSpc>
                        <a:spcAft>
                          <a:spcPts val="0"/>
                        </a:spcAft>
                      </a:pPr>
                      <a:r>
                        <a:rPr lang="fr-FR" sz="1600" kern="1200" dirty="0">
                          <a:solidFill>
                            <a:schemeClr val="dk1"/>
                          </a:solidFill>
                          <a:effectLst/>
                          <a:latin typeface="Calibri" panose="020F0502020204030204" pitchFamily="34" charset="0"/>
                          <a:ea typeface="+mn-ea"/>
                          <a:cs typeface="Calibri" panose="020F0502020204030204" pitchFamily="34" charset="0"/>
                        </a:rPr>
                        <a:t>Financement des PPP</a:t>
                      </a:r>
                    </a:p>
                  </a:txBody>
                  <a:tcPr marL="80206" marR="80206" marT="0" marB="0" anchor="ctr">
                    <a:solidFill>
                      <a:schemeClr val="bg1">
                        <a:lumMod val="95000"/>
                      </a:schemeClr>
                    </a:solidFill>
                  </a:tcPr>
                </a:tc>
                <a:extLst>
                  <a:ext uri="{0D108BD9-81ED-4DB2-BD59-A6C34878D82A}">
                    <a16:rowId xmlns:a16="http://schemas.microsoft.com/office/drawing/2014/main" val="1546446634"/>
                  </a:ext>
                </a:extLst>
              </a:tr>
              <a:tr h="459266">
                <a:tc>
                  <a:txBody>
                    <a:bodyPr/>
                    <a:lstStyle/>
                    <a:p>
                      <a:pPr marL="0" algn="l" defTabSz="914383" rtl="0" eaLnBrk="1" latinLnBrk="0" hangingPunct="1">
                        <a:lnSpc>
                          <a:spcPct val="107000"/>
                        </a:lnSpc>
                        <a:spcAft>
                          <a:spcPts val="800"/>
                        </a:spcAft>
                      </a:pPr>
                      <a:r>
                        <a:rPr lang="fr-FR" sz="1600" b="1" kern="1200" dirty="0" err="1">
                          <a:solidFill>
                            <a:schemeClr val="tx1"/>
                          </a:solidFill>
                          <a:effectLst/>
                          <a:latin typeface="Calibri" panose="020F0502020204030204" pitchFamily="34" charset="0"/>
                          <a:ea typeface="+mn-ea"/>
                          <a:cs typeface="Calibri" panose="020F0502020204030204" pitchFamily="34" charset="0"/>
                        </a:rPr>
                        <a:t>Bir</a:t>
                      </a:r>
                      <a:r>
                        <a:rPr lang="fr-FR" sz="1600" b="1" kern="1200" dirty="0">
                          <a:solidFill>
                            <a:schemeClr val="tx1"/>
                          </a:solidFill>
                          <a:effectLst/>
                          <a:latin typeface="Calibri" panose="020F0502020204030204" pitchFamily="34" charset="0"/>
                          <a:ea typeface="+mn-ea"/>
                          <a:cs typeface="Calibri" panose="020F0502020204030204" pitchFamily="34" charset="0"/>
                        </a:rPr>
                        <a:t> el </a:t>
                      </a:r>
                      <a:r>
                        <a:rPr lang="fr-FR" sz="1600" b="1" kern="1200" dirty="0" err="1">
                          <a:solidFill>
                            <a:schemeClr val="tx1"/>
                          </a:solidFill>
                          <a:effectLst/>
                          <a:latin typeface="Calibri" panose="020F0502020204030204" pitchFamily="34" charset="0"/>
                          <a:ea typeface="+mn-ea"/>
                          <a:cs typeface="Calibri" panose="020F0502020204030204" pitchFamily="34" charset="0"/>
                        </a:rPr>
                        <a:t>Hfay</a:t>
                      </a:r>
                      <a:endParaRPr lang="fr-FR" sz="1600" b="1" kern="1200" dirty="0">
                        <a:solidFill>
                          <a:schemeClr val="tx1"/>
                        </a:solidFill>
                        <a:effectLst/>
                        <a:latin typeface="Calibri" panose="020F0502020204030204" pitchFamily="34" charset="0"/>
                        <a:ea typeface="+mn-ea"/>
                        <a:cs typeface="Calibri" panose="020F0502020204030204" pitchFamily="34" charset="0"/>
                      </a:endParaRPr>
                    </a:p>
                  </a:txBody>
                  <a:tcPr marL="80206" marR="80206" marT="0" marB="0" anchor="ctr">
                    <a:solidFill>
                      <a:srgbClr val="FFFFFF"/>
                    </a:solidFill>
                  </a:tcPr>
                </a:tc>
                <a:tc>
                  <a:txBody>
                    <a:bodyPr/>
                    <a:lstStyle/>
                    <a:p>
                      <a:pPr marL="0" algn="l" defTabSz="914383" rtl="0" eaLnBrk="1" latinLnBrk="0" hangingPunct="1">
                        <a:lnSpc>
                          <a:spcPct val="107000"/>
                        </a:lnSpc>
                        <a:spcAft>
                          <a:spcPts val="800"/>
                        </a:spcAft>
                      </a:pPr>
                      <a:r>
                        <a:rPr lang="fr-FR" sz="1600" kern="1200" dirty="0">
                          <a:solidFill>
                            <a:schemeClr val="dk1"/>
                          </a:solidFill>
                          <a:effectLst/>
                          <a:latin typeface="Calibri" panose="020F0502020204030204" pitchFamily="34" charset="0"/>
                          <a:ea typeface="+mn-ea"/>
                          <a:cs typeface="Calibri" panose="020F0502020204030204" pitchFamily="34" charset="0"/>
                        </a:rPr>
                        <a:t>Non exprimé</a:t>
                      </a:r>
                    </a:p>
                  </a:txBody>
                  <a:tcPr marL="80206" marR="80206" marT="0" marB="0">
                    <a:solidFill>
                      <a:srgbClr val="FFFFFF"/>
                    </a:solidFill>
                  </a:tcPr>
                </a:tc>
                <a:tc>
                  <a:txBody>
                    <a:bodyPr/>
                    <a:lstStyle/>
                    <a:p>
                      <a:pPr marL="0" algn="l" defTabSz="914383" rtl="0" eaLnBrk="1" latinLnBrk="0" hangingPunct="1">
                        <a:lnSpc>
                          <a:spcPct val="107000"/>
                        </a:lnSpc>
                        <a:spcAft>
                          <a:spcPts val="0"/>
                        </a:spcAft>
                      </a:pPr>
                      <a:r>
                        <a:rPr lang="fr-FR" sz="1600" kern="1200" dirty="0">
                          <a:solidFill>
                            <a:schemeClr val="dk1"/>
                          </a:solidFill>
                          <a:effectLst/>
                          <a:latin typeface="Calibri" panose="020F0502020204030204" pitchFamily="34" charset="0"/>
                          <a:ea typeface="+mn-ea"/>
                          <a:cs typeface="Calibri" panose="020F0502020204030204" pitchFamily="34" charset="0"/>
                        </a:rPr>
                        <a:t>Financement des PPP et encadrement juridique et technique</a:t>
                      </a:r>
                    </a:p>
                  </a:txBody>
                  <a:tcPr marL="80206" marR="80206" marT="0" marB="0" anchor="ctr">
                    <a:solidFill>
                      <a:srgbClr val="FFFFFF"/>
                    </a:solidFill>
                  </a:tcPr>
                </a:tc>
                <a:extLst>
                  <a:ext uri="{0D108BD9-81ED-4DB2-BD59-A6C34878D82A}">
                    <a16:rowId xmlns:a16="http://schemas.microsoft.com/office/drawing/2014/main" val="2077896444"/>
                  </a:ext>
                </a:extLst>
              </a:tr>
              <a:tr h="1032002">
                <a:tc>
                  <a:txBody>
                    <a:bodyPr/>
                    <a:lstStyle/>
                    <a:p>
                      <a:pPr algn="l">
                        <a:lnSpc>
                          <a:spcPct val="107000"/>
                        </a:lnSpc>
                        <a:spcAft>
                          <a:spcPts val="800"/>
                        </a:spcAft>
                      </a:pPr>
                      <a:r>
                        <a:rPr lang="fr-FR" sz="1600" b="1" dirty="0">
                          <a:solidFill>
                            <a:schemeClr val="tx1"/>
                          </a:solidFill>
                          <a:effectLst/>
                          <a:latin typeface="Calibri" panose="020F0502020204030204" pitchFamily="34" charset="0"/>
                          <a:cs typeface="Calibri" panose="020F0502020204030204" pitchFamily="34" charset="0"/>
                        </a:rPr>
                        <a:t>Tabarka</a:t>
                      </a:r>
                      <a:endParaRPr lang="fr-FR"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nchor="ctr">
                    <a:solidFill>
                      <a:schemeClr val="bg1">
                        <a:lumMod val="95000"/>
                      </a:schemeClr>
                    </a:solidFill>
                  </a:tcPr>
                </a:tc>
                <a:tc>
                  <a:txBody>
                    <a:bodyPr/>
                    <a:lstStyle/>
                    <a:p>
                      <a:pPr algn="l">
                        <a:lnSpc>
                          <a:spcPct val="107000"/>
                        </a:lnSpc>
                        <a:spcAft>
                          <a:spcPts val="800"/>
                        </a:spcAft>
                      </a:pPr>
                      <a:r>
                        <a:rPr lang="fr-FR" sz="1600" dirty="0">
                          <a:effectLst/>
                          <a:latin typeface="Calibri" panose="020F0502020204030204" pitchFamily="34" charset="0"/>
                          <a:cs typeface="Calibri" panose="020F0502020204030204" pitchFamily="34" charset="0"/>
                        </a:rPr>
                        <a:t>Contribution à une gestion optimale de l'eau d'irrigation par la digitalisation de la station de pilotage agricole, renforçant ainsi la production agricole de la commune.</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solidFill>
                      <a:schemeClr val="bg1">
                        <a:lumMod val="95000"/>
                      </a:schemeClr>
                    </a:solidFill>
                  </a:tcPr>
                </a:tc>
                <a:tc>
                  <a:txBody>
                    <a:bodyPr/>
                    <a:lstStyle/>
                    <a:p>
                      <a:pPr algn="l">
                        <a:lnSpc>
                          <a:spcPct val="107000"/>
                        </a:lnSpc>
                        <a:spcAft>
                          <a:spcPts val="0"/>
                        </a:spcAft>
                      </a:pPr>
                      <a:r>
                        <a:rPr lang="fr-FR" sz="1600" dirty="0">
                          <a:effectLst/>
                          <a:latin typeface="Calibri" panose="020F0502020204030204" pitchFamily="34" charset="0"/>
                          <a:cs typeface="Calibri" panose="020F0502020204030204" pitchFamily="34" charset="0"/>
                        </a:rPr>
                        <a:t>Accompagnement sur le financement des PPP</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nchor="ctr">
                    <a:solidFill>
                      <a:schemeClr val="bg1">
                        <a:lumMod val="95000"/>
                      </a:schemeClr>
                    </a:solidFill>
                  </a:tcPr>
                </a:tc>
                <a:extLst>
                  <a:ext uri="{0D108BD9-81ED-4DB2-BD59-A6C34878D82A}">
                    <a16:rowId xmlns:a16="http://schemas.microsoft.com/office/drawing/2014/main" val="1828407427"/>
                  </a:ext>
                </a:extLst>
              </a:tr>
              <a:tr h="687452">
                <a:tc>
                  <a:txBody>
                    <a:bodyPr/>
                    <a:lstStyle/>
                    <a:p>
                      <a:pPr marL="0" algn="l" defTabSz="914383" rtl="0" eaLnBrk="1" latinLnBrk="0" hangingPunct="1">
                        <a:lnSpc>
                          <a:spcPct val="107000"/>
                        </a:lnSpc>
                        <a:spcAft>
                          <a:spcPts val="800"/>
                        </a:spcAft>
                      </a:pPr>
                      <a:r>
                        <a:rPr lang="fr-FR" sz="1600" b="1" kern="1200" dirty="0">
                          <a:solidFill>
                            <a:schemeClr val="tx1"/>
                          </a:solidFill>
                          <a:effectLst/>
                          <a:latin typeface="Calibri" panose="020F0502020204030204" pitchFamily="34" charset="0"/>
                          <a:ea typeface="+mn-ea"/>
                          <a:cs typeface="Calibri" panose="020F0502020204030204" pitchFamily="34" charset="0"/>
                        </a:rPr>
                        <a:t>Dar </a:t>
                      </a:r>
                      <a:r>
                        <a:rPr lang="fr-FR" sz="1600" b="1" kern="1200" dirty="0" err="1">
                          <a:solidFill>
                            <a:schemeClr val="tx1"/>
                          </a:solidFill>
                          <a:effectLst/>
                          <a:latin typeface="Calibri" panose="020F0502020204030204" pitchFamily="34" charset="0"/>
                          <a:ea typeface="+mn-ea"/>
                          <a:cs typeface="Calibri" panose="020F0502020204030204" pitchFamily="34" charset="0"/>
                        </a:rPr>
                        <a:t>chaabene</a:t>
                      </a:r>
                      <a:r>
                        <a:rPr lang="fr-FR" sz="1600" b="1" kern="1200" dirty="0">
                          <a:solidFill>
                            <a:schemeClr val="tx1"/>
                          </a:solidFill>
                          <a:effectLst/>
                          <a:latin typeface="Calibri" panose="020F0502020204030204" pitchFamily="34" charset="0"/>
                          <a:ea typeface="+mn-ea"/>
                          <a:cs typeface="Calibri" panose="020F0502020204030204" pitchFamily="34" charset="0"/>
                        </a:rPr>
                        <a:t> </a:t>
                      </a:r>
                      <a:r>
                        <a:rPr lang="fr-FR" sz="1600" b="1" kern="1200" dirty="0" err="1">
                          <a:solidFill>
                            <a:schemeClr val="tx1"/>
                          </a:solidFill>
                          <a:effectLst/>
                          <a:latin typeface="Calibri" panose="020F0502020204030204" pitchFamily="34" charset="0"/>
                          <a:ea typeface="+mn-ea"/>
                          <a:cs typeface="Calibri" panose="020F0502020204030204" pitchFamily="34" charset="0"/>
                        </a:rPr>
                        <a:t>lfehri</a:t>
                      </a:r>
                      <a:r>
                        <a:rPr lang="fr-FR" sz="1600" b="1" kern="1200" dirty="0">
                          <a:solidFill>
                            <a:schemeClr val="tx1"/>
                          </a:solidFill>
                          <a:effectLst/>
                          <a:latin typeface="Calibri" panose="020F0502020204030204" pitchFamily="34" charset="0"/>
                          <a:ea typeface="+mn-ea"/>
                          <a:cs typeface="Calibri" panose="020F0502020204030204" pitchFamily="34" charset="0"/>
                        </a:rPr>
                        <a:t> </a:t>
                      </a:r>
                    </a:p>
                  </a:txBody>
                  <a:tcPr marL="80206" marR="80206" marT="0" marB="0" anchor="ctr">
                    <a:solidFill>
                      <a:srgbClr val="FFFFFF"/>
                    </a:solidFill>
                  </a:tcPr>
                </a:tc>
                <a:tc>
                  <a:txBody>
                    <a:bodyPr/>
                    <a:lstStyle/>
                    <a:p>
                      <a:pPr marL="0" algn="l" defTabSz="914383" rtl="0" eaLnBrk="1" latinLnBrk="0" hangingPunct="1">
                        <a:lnSpc>
                          <a:spcPct val="107000"/>
                        </a:lnSpc>
                        <a:spcAft>
                          <a:spcPts val="800"/>
                        </a:spcAft>
                      </a:pPr>
                      <a:r>
                        <a:rPr lang="fr-FR" sz="1600" kern="1200" dirty="0">
                          <a:solidFill>
                            <a:schemeClr val="dk1"/>
                          </a:solidFill>
                          <a:effectLst/>
                          <a:latin typeface="Calibri" panose="020F0502020204030204" pitchFamily="34" charset="0"/>
                          <a:ea typeface="+mn-ea"/>
                          <a:cs typeface="Calibri" panose="020F0502020204030204" pitchFamily="34" charset="0"/>
                        </a:rPr>
                        <a:t>Non exprimé</a:t>
                      </a:r>
                    </a:p>
                  </a:txBody>
                  <a:tcPr marL="80206" marR="80206" marT="0" marB="0">
                    <a:solidFill>
                      <a:srgbClr val="FFFFFF"/>
                    </a:solidFill>
                  </a:tcPr>
                </a:tc>
                <a:tc>
                  <a:txBody>
                    <a:bodyPr/>
                    <a:lstStyle/>
                    <a:p>
                      <a:pPr marL="0" lvl="0" indent="0" algn="l" defTabSz="914383" rtl="0" eaLnBrk="1" latinLnBrk="0" hangingPunct="1">
                        <a:lnSpc>
                          <a:spcPct val="107000"/>
                        </a:lnSpc>
                        <a:spcAft>
                          <a:spcPts val="0"/>
                        </a:spcAft>
                        <a:buClr>
                          <a:srgbClr val="000000"/>
                        </a:buClr>
                        <a:buFont typeface="Symbol" panose="05050102010706020507" pitchFamily="18" charset="2"/>
                        <a:buNone/>
                      </a:pPr>
                      <a:r>
                        <a:rPr lang="fr-FR" sz="1600" kern="1200" dirty="0">
                          <a:solidFill>
                            <a:schemeClr val="dk1"/>
                          </a:solidFill>
                          <a:effectLst/>
                          <a:latin typeface="Calibri" panose="020F0502020204030204" pitchFamily="34" charset="0"/>
                          <a:ea typeface="+mn-ea"/>
                          <a:cs typeface="Calibri" panose="020F0502020204030204" pitchFamily="34" charset="0"/>
                        </a:rPr>
                        <a:t>Renforcement de capacités et assistance dans l'élaboration des contrats de PPP</a:t>
                      </a:r>
                    </a:p>
                  </a:txBody>
                  <a:tcPr marL="80206" marR="80206" marT="0" marB="0" anchor="ctr">
                    <a:solidFill>
                      <a:srgbClr val="FFFFFF"/>
                    </a:solidFill>
                  </a:tcPr>
                </a:tc>
                <a:extLst>
                  <a:ext uri="{0D108BD9-81ED-4DB2-BD59-A6C34878D82A}">
                    <a16:rowId xmlns:a16="http://schemas.microsoft.com/office/drawing/2014/main" val="2209953445"/>
                  </a:ext>
                </a:extLst>
              </a:tr>
              <a:tr h="276220">
                <a:tc>
                  <a:txBody>
                    <a:bodyPr/>
                    <a:lstStyle/>
                    <a:p>
                      <a:pPr algn="l">
                        <a:lnSpc>
                          <a:spcPct val="107000"/>
                        </a:lnSpc>
                        <a:spcAft>
                          <a:spcPts val="800"/>
                        </a:spcAft>
                      </a:pPr>
                      <a:r>
                        <a:rPr lang="fr-FR" sz="1600" b="1" dirty="0">
                          <a:solidFill>
                            <a:schemeClr val="tx1"/>
                          </a:solidFill>
                          <a:effectLst/>
                          <a:latin typeface="Calibri" panose="020F0502020204030204" pitchFamily="34" charset="0"/>
                          <a:cs typeface="Calibri" panose="020F0502020204030204" pitchFamily="34" charset="0"/>
                        </a:rPr>
                        <a:t>Sfax</a:t>
                      </a:r>
                      <a:endParaRPr lang="fr-FR"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nchor="ctr">
                    <a:solidFill>
                      <a:schemeClr val="bg1">
                        <a:lumMod val="95000"/>
                      </a:schemeClr>
                    </a:solidFill>
                  </a:tcPr>
                </a:tc>
                <a:tc>
                  <a:txBody>
                    <a:bodyPr/>
                    <a:lstStyle/>
                    <a:p>
                      <a:pPr algn="l">
                        <a:lnSpc>
                          <a:spcPct val="107000"/>
                        </a:lnSpc>
                        <a:spcAft>
                          <a:spcPts val="800"/>
                        </a:spcAft>
                      </a:pPr>
                      <a:r>
                        <a:rPr lang="fr-FR" sz="1600" dirty="0">
                          <a:effectLst/>
                          <a:latin typeface="Calibri" panose="020F0502020204030204" pitchFamily="34" charset="0"/>
                          <a:ea typeface="Calibri" panose="020F0502020204030204" pitchFamily="34" charset="0"/>
                          <a:cs typeface="Calibri" panose="020F0502020204030204" pitchFamily="34" charset="0"/>
                        </a:rPr>
                        <a:t>Non exprimé </a:t>
                      </a:r>
                    </a:p>
                  </a:txBody>
                  <a:tcPr marL="80206" marR="80206" marT="0" marB="0">
                    <a:solidFill>
                      <a:schemeClr val="bg1">
                        <a:lumMod val="95000"/>
                      </a:schemeClr>
                    </a:solidFill>
                  </a:tcPr>
                </a:tc>
                <a:tc>
                  <a:txBody>
                    <a:bodyPr/>
                    <a:lstStyle/>
                    <a:p>
                      <a:pPr algn="l">
                        <a:lnSpc>
                          <a:spcPct val="107000"/>
                        </a:lnSpc>
                        <a:spcAft>
                          <a:spcPts val="0"/>
                        </a:spcAft>
                      </a:pPr>
                      <a:r>
                        <a:rPr lang="fr-FR" sz="1600" dirty="0">
                          <a:effectLst/>
                          <a:latin typeface="Calibri" panose="020F0502020204030204" pitchFamily="34" charset="0"/>
                          <a:cs typeface="Calibri" panose="020F0502020204030204" pitchFamily="34" charset="0"/>
                        </a:rPr>
                        <a:t>Appui participatif pour améliorer l'économie locale </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nchor="ctr">
                    <a:solidFill>
                      <a:schemeClr val="bg1">
                        <a:lumMod val="95000"/>
                      </a:schemeClr>
                    </a:solidFill>
                  </a:tcPr>
                </a:tc>
                <a:extLst>
                  <a:ext uri="{0D108BD9-81ED-4DB2-BD59-A6C34878D82A}">
                    <a16:rowId xmlns:a16="http://schemas.microsoft.com/office/drawing/2014/main" val="1528841395"/>
                  </a:ext>
                </a:extLst>
              </a:tr>
              <a:tr h="538162">
                <a:tc>
                  <a:txBody>
                    <a:bodyPr/>
                    <a:lstStyle/>
                    <a:p>
                      <a:pPr marL="0" algn="l" defTabSz="914383" rtl="0" eaLnBrk="1" latinLnBrk="0" hangingPunct="1">
                        <a:lnSpc>
                          <a:spcPct val="107000"/>
                        </a:lnSpc>
                        <a:spcAft>
                          <a:spcPts val="800"/>
                        </a:spcAft>
                      </a:pPr>
                      <a:r>
                        <a:rPr lang="fr-FR" sz="1600" b="1" kern="1200" dirty="0">
                          <a:solidFill>
                            <a:schemeClr val="tx1"/>
                          </a:solidFill>
                          <a:effectLst/>
                          <a:latin typeface="Calibri" panose="020F0502020204030204" pitchFamily="34" charset="0"/>
                          <a:ea typeface="+mn-ea"/>
                          <a:cs typeface="Calibri" panose="020F0502020204030204" pitchFamily="34" charset="0"/>
                        </a:rPr>
                        <a:t>Tunis</a:t>
                      </a:r>
                    </a:p>
                  </a:txBody>
                  <a:tcPr marL="80206" marR="80206" marT="0" marB="0" anchor="ctr">
                    <a:solidFill>
                      <a:srgbClr val="FFFFFF"/>
                    </a:solidFill>
                  </a:tcPr>
                </a:tc>
                <a:tc>
                  <a:txBody>
                    <a:bodyPr/>
                    <a:lstStyle/>
                    <a:p>
                      <a:pPr marL="0" algn="l" defTabSz="914383" rtl="0" eaLnBrk="1" latinLnBrk="0" hangingPunct="1">
                        <a:lnSpc>
                          <a:spcPct val="107000"/>
                        </a:lnSpc>
                        <a:spcAft>
                          <a:spcPts val="800"/>
                        </a:spcAft>
                      </a:pPr>
                      <a:r>
                        <a:rPr lang="fr-FR" sz="1600" kern="1200" dirty="0">
                          <a:solidFill>
                            <a:schemeClr val="dk1"/>
                          </a:solidFill>
                          <a:effectLst/>
                          <a:latin typeface="Calibri" panose="020F0502020204030204" pitchFamily="34" charset="0"/>
                          <a:ea typeface="+mn-ea"/>
                          <a:cs typeface="Calibri" panose="020F0502020204030204" pitchFamily="34" charset="0"/>
                        </a:rPr>
                        <a:t>Mise en place d'un système de recyclage des eaux usées au profit du Parc Belvédère.</a:t>
                      </a:r>
                    </a:p>
                  </a:txBody>
                  <a:tcPr marL="80206" marR="80206" marT="0" marB="0">
                    <a:solidFill>
                      <a:srgbClr val="FFFFFF"/>
                    </a:solidFill>
                  </a:tcPr>
                </a:tc>
                <a:tc>
                  <a:txBody>
                    <a:bodyPr/>
                    <a:lstStyle/>
                    <a:p>
                      <a:pPr marL="0" algn="l" defTabSz="914383" rtl="0" eaLnBrk="1" latinLnBrk="0" hangingPunct="1">
                        <a:lnSpc>
                          <a:spcPct val="107000"/>
                        </a:lnSpc>
                        <a:spcAft>
                          <a:spcPts val="0"/>
                        </a:spcAft>
                      </a:pPr>
                      <a:r>
                        <a:rPr lang="fr-FR" sz="1600" kern="1200" dirty="0">
                          <a:solidFill>
                            <a:schemeClr val="dk1"/>
                          </a:solidFill>
                          <a:effectLst/>
                          <a:latin typeface="Calibri" panose="020F0502020204030204" pitchFamily="34" charset="0"/>
                          <a:ea typeface="+mn-ea"/>
                          <a:cs typeface="Calibri" panose="020F0502020204030204" pitchFamily="34" charset="0"/>
                        </a:rPr>
                        <a:t>Assistance dans l'élaboration des contrats de PPP</a:t>
                      </a:r>
                    </a:p>
                  </a:txBody>
                  <a:tcPr marL="80206" marR="80206" marT="0" marB="0" anchor="ctr">
                    <a:solidFill>
                      <a:srgbClr val="FFFFFF"/>
                    </a:solidFill>
                  </a:tcPr>
                </a:tc>
                <a:extLst>
                  <a:ext uri="{0D108BD9-81ED-4DB2-BD59-A6C34878D82A}">
                    <a16:rowId xmlns:a16="http://schemas.microsoft.com/office/drawing/2014/main" val="3895492879"/>
                  </a:ext>
                </a:extLst>
              </a:tr>
              <a:tr h="276220">
                <a:tc>
                  <a:txBody>
                    <a:bodyPr/>
                    <a:lstStyle/>
                    <a:p>
                      <a:pPr algn="l">
                        <a:lnSpc>
                          <a:spcPct val="107000"/>
                        </a:lnSpc>
                        <a:spcAft>
                          <a:spcPts val="800"/>
                        </a:spcAft>
                      </a:pPr>
                      <a:r>
                        <a:rPr lang="fr-FR" sz="1600" b="1" dirty="0">
                          <a:solidFill>
                            <a:schemeClr val="tx1"/>
                          </a:solidFill>
                          <a:effectLst/>
                          <a:latin typeface="Calibri" panose="020F0502020204030204" pitchFamily="34" charset="0"/>
                          <a:cs typeface="Calibri" panose="020F0502020204030204" pitchFamily="34" charset="0"/>
                        </a:rPr>
                        <a:t>Kairouan</a:t>
                      </a:r>
                      <a:endParaRPr lang="fr-FR"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nchor="ctr">
                    <a:solidFill>
                      <a:schemeClr val="bg1">
                        <a:lumMod val="95000"/>
                      </a:schemeClr>
                    </a:solidFill>
                  </a:tcPr>
                </a:tc>
                <a:tc>
                  <a:txBody>
                    <a:bodyPr/>
                    <a:lstStyle/>
                    <a:p>
                      <a:pPr algn="l">
                        <a:lnSpc>
                          <a:spcPct val="107000"/>
                        </a:lnSpc>
                        <a:spcAft>
                          <a:spcPts val="800"/>
                        </a:spcAft>
                      </a:pPr>
                      <a:r>
                        <a:rPr lang="fr-FR" sz="1600" dirty="0">
                          <a:effectLst/>
                          <a:latin typeface="Calibri" panose="020F0502020204030204" pitchFamily="34" charset="0"/>
                          <a:cs typeface="Calibri" panose="020F0502020204030204" pitchFamily="34" charset="0"/>
                        </a:rPr>
                        <a:t>Non exprimé </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solidFill>
                      <a:schemeClr val="bg1">
                        <a:lumMod val="95000"/>
                      </a:schemeClr>
                    </a:solidFill>
                  </a:tcPr>
                </a:tc>
                <a:tc>
                  <a:txBody>
                    <a:bodyPr/>
                    <a:lstStyle/>
                    <a:p>
                      <a:pPr algn="l">
                        <a:lnSpc>
                          <a:spcPct val="107000"/>
                        </a:lnSpc>
                        <a:spcAft>
                          <a:spcPts val="0"/>
                        </a:spcAft>
                      </a:pPr>
                      <a:r>
                        <a:rPr lang="fr-FR" sz="1600" dirty="0">
                          <a:effectLst/>
                          <a:latin typeface="Calibri" panose="020F0502020204030204" pitchFamily="34" charset="0"/>
                          <a:cs typeface="Calibri" panose="020F0502020204030204" pitchFamily="34" charset="0"/>
                        </a:rPr>
                        <a:t>Appui dans l’identification des projets PPP </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80206" marR="80206" marT="0" marB="0" anchor="ctr">
                    <a:solidFill>
                      <a:schemeClr val="bg1">
                        <a:lumMod val="95000"/>
                      </a:schemeClr>
                    </a:solidFill>
                  </a:tcPr>
                </a:tc>
                <a:extLst>
                  <a:ext uri="{0D108BD9-81ED-4DB2-BD59-A6C34878D82A}">
                    <a16:rowId xmlns:a16="http://schemas.microsoft.com/office/drawing/2014/main" val="2968523401"/>
                  </a:ext>
                </a:extLst>
              </a:tr>
            </a:tbl>
          </a:graphicData>
        </a:graphic>
      </p:graphicFrame>
      <p:sp>
        <p:nvSpPr>
          <p:cNvPr id="14" name="Isosceles Triangle 13">
            <a:extLst>
              <a:ext uri="{FF2B5EF4-FFF2-40B4-BE49-F238E27FC236}">
                <a16:creationId xmlns:a16="http://schemas.microsoft.com/office/drawing/2014/main" id="{7DDDB946-A2DB-441C-8A52-164453EA816B}"/>
              </a:ext>
            </a:extLst>
          </p:cNvPr>
          <p:cNvSpPr/>
          <p:nvPr/>
        </p:nvSpPr>
        <p:spPr bwMode="gray">
          <a:xfrm rot="5400000">
            <a:off x="9448530" y="5777978"/>
            <a:ext cx="4143376" cy="375324"/>
          </a:xfrm>
          <a:prstGeom prst="triangle">
            <a:avLst/>
          </a:prstGeom>
          <a:solidFill>
            <a:srgbClr val="D9E7CD"/>
          </a:solidFill>
          <a:ln w="19050" algn="ctr">
            <a:noFill/>
            <a:miter lim="800000"/>
            <a:headEnd/>
            <a:tailEnd/>
          </a:ln>
        </p:spPr>
        <p:txBody>
          <a:bodyPr wrap="square" lIns="133350" tIns="133350" rIns="133350" bIns="133350" rtlCol="0" anchor="ctr"/>
          <a:lstStyle/>
          <a:p>
            <a:pPr algn="ctr">
              <a:lnSpc>
                <a:spcPct val="106000"/>
              </a:lnSpc>
              <a:buFont typeface="Wingdings 2" pitchFamily="18" charset="2"/>
              <a:buNone/>
            </a:pPr>
            <a:endParaRPr lang="fr-FR" sz="2400" b="1" dirty="0">
              <a:solidFill>
                <a:schemeClr val="bg1"/>
              </a:solidFill>
            </a:endParaRPr>
          </a:p>
        </p:txBody>
      </p:sp>
      <p:sp>
        <p:nvSpPr>
          <p:cNvPr id="23" name="Text Placeholder 1">
            <a:extLst>
              <a:ext uri="{FF2B5EF4-FFF2-40B4-BE49-F238E27FC236}">
                <a16:creationId xmlns:a16="http://schemas.microsoft.com/office/drawing/2014/main" id="{A2EB46D2-5CE5-6CD1-4CBE-6255411923CA}"/>
              </a:ext>
            </a:extLst>
          </p:cNvPr>
          <p:cNvSpPr txBox="1">
            <a:spLocks/>
          </p:cNvSpPr>
          <p:nvPr/>
        </p:nvSpPr>
        <p:spPr>
          <a:xfrm>
            <a:off x="752475" y="883449"/>
            <a:ext cx="16783054" cy="1135882"/>
          </a:xfrm>
          <a:prstGeom prst="rect">
            <a:avLst/>
          </a:prstGeom>
        </p:spPr>
        <p:txBody>
          <a:bodyPr vert="horz" lIns="0" tIns="0" rIns="0" bIns="0" rtlCol="0">
            <a:noAutofit/>
          </a:bodyPr>
          <a:lstStyle>
            <a:lvl1pPr marL="0" indent="0" algn="l" defTabSz="1069215" rtl="0" eaLnBrk="1" latinLnBrk="0" hangingPunct="1">
              <a:spcBef>
                <a:spcPts val="0"/>
              </a:spcBef>
              <a:spcAft>
                <a:spcPts val="1169"/>
              </a:spcAft>
              <a:buSzPct val="100000"/>
              <a:buFont typeface="Arial" panose="020B0604020202020204" pitchFamily="34" charset="0"/>
              <a:buNone/>
              <a:defRPr sz="1996" b="0" i="1" kern="1200">
                <a:solidFill>
                  <a:schemeClr val="bg1">
                    <a:lumMod val="50000"/>
                  </a:schemeClr>
                </a:solidFill>
                <a:latin typeface="+mn-lt"/>
                <a:ea typeface="+mn-ea"/>
                <a:cs typeface="Calibri Light" panose="020F0302020204030204" pitchFamily="34" charset="0"/>
              </a:defRPr>
            </a:lvl1pPr>
            <a:lvl2pPr marL="0" indent="0" algn="l" defTabSz="1069215" rtl="0" eaLnBrk="1" latinLnBrk="0" hangingPunct="1">
              <a:spcBef>
                <a:spcPts val="0"/>
              </a:spcBef>
              <a:spcAft>
                <a:spcPts val="1169"/>
              </a:spcAft>
              <a:buClrTx/>
              <a:buSzPct val="100000"/>
              <a:buFont typeface="Arial"/>
              <a:buNone/>
              <a:defRPr lang="en-US" sz="1270" b="1" kern="1200" dirty="0" smtClean="0">
                <a:solidFill>
                  <a:schemeClr val="tx1"/>
                </a:solidFill>
                <a:latin typeface="+mj-lt"/>
                <a:ea typeface="+mn-ea"/>
                <a:cs typeface="Calibri Light" panose="020F0302020204030204" pitchFamily="34" charset="0"/>
              </a:defRPr>
            </a:lvl2pPr>
            <a:lvl3pPr marL="206266" indent="-206266" algn="l" defTabSz="1069215" rtl="0" eaLnBrk="1" latinLnBrk="0" hangingPunct="1">
              <a:spcBef>
                <a:spcPts val="0"/>
              </a:spcBef>
              <a:spcAft>
                <a:spcPts val="1169"/>
              </a:spcAft>
              <a:buClrTx/>
              <a:buSzPct val="100000"/>
              <a:buFont typeface="Arial" panose="020B0604020202020204" pitchFamily="34" charset="0"/>
              <a:buChar char="•"/>
              <a:defRPr lang="en-US" sz="1270" kern="1200" dirty="0" smtClean="0">
                <a:solidFill>
                  <a:schemeClr val="tx1"/>
                </a:solidFill>
                <a:latin typeface="+mn-lt"/>
                <a:ea typeface="+mn-ea"/>
                <a:cs typeface="Calibri Light" panose="020F0302020204030204" pitchFamily="34" charset="0"/>
              </a:defRPr>
            </a:lvl3pPr>
            <a:lvl4pPr marL="416741" indent="-206266" algn="l" defTabSz="1069215" rtl="0" eaLnBrk="1" latinLnBrk="0" hangingPunct="1">
              <a:spcBef>
                <a:spcPts val="0"/>
              </a:spcBef>
              <a:spcAft>
                <a:spcPts val="1169"/>
              </a:spcAft>
              <a:buClrTx/>
              <a:buSzPct val="100000"/>
              <a:buFont typeface="Verdana" panose="020B0604030504040204" pitchFamily="34" charset="0"/>
              <a:buChar char="−"/>
              <a:defRPr lang="en-US" sz="1270" kern="1200" baseline="0" dirty="0" smtClean="0">
                <a:solidFill>
                  <a:schemeClr val="tx1"/>
                </a:solidFill>
                <a:latin typeface="+mn-lt"/>
                <a:ea typeface="+mn-ea"/>
                <a:cs typeface="Calibri Light" panose="020F0302020204030204" pitchFamily="34" charset="0"/>
              </a:defRPr>
            </a:lvl4pPr>
            <a:lvl5pPr marL="623007" indent="-206266" algn="l" defTabSz="933707" rtl="0" eaLnBrk="1" latinLnBrk="0" hangingPunct="1">
              <a:spcBef>
                <a:spcPts val="0"/>
              </a:spcBef>
              <a:spcAft>
                <a:spcPts val="1169"/>
              </a:spcAft>
              <a:buClrTx/>
              <a:buSzPct val="100000"/>
              <a:buFont typeface="Verdana" panose="020B0604030504040204" pitchFamily="34" charset="0"/>
              <a:buChar char="−"/>
              <a:tabLst/>
              <a:defRPr lang="en-US" sz="1270" kern="1200" baseline="0" dirty="0" smtClean="0">
                <a:solidFill>
                  <a:schemeClr val="tx1"/>
                </a:solidFill>
                <a:latin typeface="+mn-lt"/>
                <a:ea typeface="+mn-ea"/>
                <a:cs typeface="Calibri Light" panose="020F0302020204030204" pitchFamily="34" charset="0"/>
              </a:defRPr>
            </a:lvl5pPr>
            <a:lvl6pPr marL="623007" indent="-206266" algn="l" defTabSz="1069215" rtl="0" eaLnBrk="1" latinLnBrk="0" hangingPunct="1">
              <a:spcBef>
                <a:spcPts val="0"/>
              </a:spcBef>
              <a:spcAft>
                <a:spcPts val="1169"/>
              </a:spcAft>
              <a:buFont typeface="Verdana" panose="020B0604030504040204" pitchFamily="34" charset="0"/>
              <a:buChar char="−"/>
              <a:defRPr sz="1403" kern="1200" baseline="0">
                <a:solidFill>
                  <a:schemeClr val="tx1"/>
                </a:solidFill>
                <a:latin typeface="+mn-lt"/>
                <a:ea typeface="+mn-ea"/>
                <a:cs typeface="+mn-cs"/>
              </a:defRPr>
            </a:lvl6pPr>
            <a:lvl7pPr marL="623007" indent="-206266" algn="l" defTabSz="1069215" rtl="0" eaLnBrk="1" latinLnBrk="0" hangingPunct="1">
              <a:spcBef>
                <a:spcPts val="0"/>
              </a:spcBef>
              <a:spcAft>
                <a:spcPts val="1169"/>
              </a:spcAft>
              <a:buFont typeface="Verdana" panose="020B0604030504040204" pitchFamily="34" charset="0"/>
              <a:buChar char="−"/>
              <a:defRPr sz="1403" kern="1200">
                <a:solidFill>
                  <a:schemeClr val="tx1"/>
                </a:solidFill>
                <a:latin typeface="+mn-lt"/>
                <a:ea typeface="+mn-ea"/>
                <a:cs typeface="+mn-cs"/>
              </a:defRPr>
            </a:lvl7pPr>
            <a:lvl8pPr marL="623007" indent="-206266" algn="l" defTabSz="1069215" rtl="0" eaLnBrk="1" latinLnBrk="0" hangingPunct="1">
              <a:spcBef>
                <a:spcPts val="0"/>
              </a:spcBef>
              <a:spcAft>
                <a:spcPts val="1169"/>
              </a:spcAft>
              <a:buFont typeface="Verdana" panose="020B0604030504040204" pitchFamily="34" charset="0"/>
              <a:buChar char="−"/>
              <a:defRPr sz="1403" kern="1200" baseline="0">
                <a:solidFill>
                  <a:schemeClr val="tx1"/>
                </a:solidFill>
                <a:latin typeface="+mn-lt"/>
                <a:ea typeface="+mn-ea"/>
                <a:cs typeface="+mn-cs"/>
              </a:defRPr>
            </a:lvl8pPr>
            <a:lvl9pPr marL="623007" indent="-206266" algn="l" defTabSz="1069215" rtl="0" eaLnBrk="1" latinLnBrk="0" hangingPunct="1">
              <a:spcBef>
                <a:spcPts val="0"/>
              </a:spcBef>
              <a:spcAft>
                <a:spcPts val="1169"/>
              </a:spcAft>
              <a:buFont typeface="Verdana" panose="020B0604030504040204" pitchFamily="34" charset="0"/>
              <a:buChar char="−"/>
              <a:defRPr sz="1403" kern="1200" baseline="0">
                <a:solidFill>
                  <a:schemeClr val="tx1"/>
                </a:solidFill>
                <a:latin typeface="+mn-lt"/>
                <a:ea typeface="+mn-ea"/>
                <a:cs typeface="+mn-cs"/>
              </a:defRPr>
            </a:lvl9pPr>
          </a:lstStyle>
          <a:p>
            <a:pPr defTabSz="1603822">
              <a:spcAft>
                <a:spcPts val="1754"/>
              </a:spcAft>
              <a:defRPr/>
            </a:pPr>
            <a:endParaRPr lang="fr-FR" sz="2994" dirty="0">
              <a:solidFill>
                <a:sysClr val="window" lastClr="FFFFFF">
                  <a:lumMod val="50000"/>
                </a:sysClr>
              </a:solidFill>
              <a:latin typeface="Calibri" panose="020F0502020204030204"/>
            </a:endParaRPr>
          </a:p>
        </p:txBody>
      </p:sp>
      <p:grpSp>
        <p:nvGrpSpPr>
          <p:cNvPr id="26" name="Group 25">
            <a:extLst>
              <a:ext uri="{FF2B5EF4-FFF2-40B4-BE49-F238E27FC236}">
                <a16:creationId xmlns:a16="http://schemas.microsoft.com/office/drawing/2014/main" id="{7680AF24-3D36-5B84-5BD0-E08A6C40E18F}"/>
              </a:ext>
            </a:extLst>
          </p:cNvPr>
          <p:cNvGrpSpPr/>
          <p:nvPr/>
        </p:nvGrpSpPr>
        <p:grpSpPr>
          <a:xfrm>
            <a:off x="752475" y="435504"/>
            <a:ext cx="16783054" cy="1583828"/>
            <a:chOff x="501649" y="290335"/>
            <a:chExt cx="11188702" cy="1055885"/>
          </a:xfrm>
        </p:grpSpPr>
        <p:sp>
          <p:nvSpPr>
            <p:cNvPr id="27" name="Title 2">
              <a:extLst>
                <a:ext uri="{FF2B5EF4-FFF2-40B4-BE49-F238E27FC236}">
                  <a16:creationId xmlns:a16="http://schemas.microsoft.com/office/drawing/2014/main" id="{E577E555-18E9-1CB5-B07D-EF3C21A01396}"/>
                </a:ext>
              </a:extLst>
            </p:cNvPr>
            <p:cNvSpPr txBox="1">
              <a:spLocks/>
            </p:cNvSpPr>
            <p:nvPr/>
          </p:nvSpPr>
          <p:spPr bwMode="gray">
            <a:xfrm>
              <a:off x="501649" y="290335"/>
              <a:ext cx="11162350" cy="369332"/>
            </a:xfrm>
            <a:prstGeom prst="rect">
              <a:avLst/>
            </a:prstGeom>
          </p:spPr>
          <p:txBody>
            <a:bodyPr vert="horz" lIns="0" tIns="0" rIns="0" bIns="0" rtlCol="0" anchor="t" anchorCtr="0">
              <a:noAutofit/>
            </a:bodyPr>
            <a:lstStyle>
              <a:lvl1pPr algn="l" defTabSz="914383" rtl="0" eaLnBrk="1" latinLnBrk="0" hangingPunct="1">
                <a:spcBef>
                  <a:spcPct val="0"/>
                </a:spcBef>
                <a:buNone/>
                <a:defRPr sz="2000" kern="1200">
                  <a:solidFill>
                    <a:schemeClr val="tx1"/>
                  </a:solidFill>
                  <a:latin typeface="+mj-lt"/>
                  <a:ea typeface="+mj-ea"/>
                  <a:cs typeface="+mj-cs"/>
                </a:defRPr>
              </a:lvl1pPr>
            </a:lstStyle>
            <a:p>
              <a:r>
                <a:rPr lang="fr-FR" sz="3600" b="1" dirty="0">
                  <a:solidFill>
                    <a:schemeClr val="bg1"/>
                  </a:solidFill>
                  <a:latin typeface="Calibri" panose="020F0502020204030204"/>
                  <a:cs typeface="Calibri Light" panose="020F0302020204030204" pitchFamily="34" charset="0"/>
                </a:rPr>
                <a:t>Approche de la conception du programme de renforcement de capacités</a:t>
              </a:r>
              <a:endParaRPr lang="fr-FR" sz="3000" dirty="0">
                <a:solidFill>
                  <a:schemeClr val="bg1"/>
                </a:solidFill>
              </a:endParaRPr>
            </a:p>
          </p:txBody>
        </p:sp>
        <p:sp>
          <p:nvSpPr>
            <p:cNvPr id="29" name="Text Placeholder 1">
              <a:extLst>
                <a:ext uri="{FF2B5EF4-FFF2-40B4-BE49-F238E27FC236}">
                  <a16:creationId xmlns:a16="http://schemas.microsoft.com/office/drawing/2014/main" id="{50DB4CBF-C78E-B826-A490-DDFFFE6C609C}"/>
                </a:ext>
              </a:extLst>
            </p:cNvPr>
            <p:cNvSpPr txBox="1">
              <a:spLocks/>
            </p:cNvSpPr>
            <p:nvPr/>
          </p:nvSpPr>
          <p:spPr>
            <a:xfrm>
              <a:off x="501649" y="588965"/>
              <a:ext cx="11188702" cy="757255"/>
            </a:xfrm>
            <a:prstGeom prst="rect">
              <a:avLst/>
            </a:prstGeom>
          </p:spPr>
          <p:txBody>
            <a:bodyPr vert="horz" lIns="0" tIns="0" rIns="0" bIns="0" rtlCol="0">
              <a:noAutofit/>
            </a:bodyPr>
            <a:lstStyle>
              <a:lvl1pPr marL="0" indent="0" algn="l" defTabSz="1069215" rtl="0" eaLnBrk="1" latinLnBrk="0" hangingPunct="1">
                <a:spcBef>
                  <a:spcPts val="0"/>
                </a:spcBef>
                <a:spcAft>
                  <a:spcPts val="1169"/>
                </a:spcAft>
                <a:buSzPct val="100000"/>
                <a:buFont typeface="Arial" panose="020B0604020202020204" pitchFamily="34" charset="0"/>
                <a:buNone/>
                <a:defRPr sz="1996" b="0" i="1" kern="1200">
                  <a:solidFill>
                    <a:schemeClr val="bg1">
                      <a:lumMod val="50000"/>
                    </a:schemeClr>
                  </a:solidFill>
                  <a:latin typeface="+mn-lt"/>
                  <a:ea typeface="+mn-ea"/>
                  <a:cs typeface="Calibri Light" panose="020F0302020204030204" pitchFamily="34" charset="0"/>
                </a:defRPr>
              </a:lvl1pPr>
              <a:lvl2pPr marL="0" indent="0" algn="l" defTabSz="1069215" rtl="0" eaLnBrk="1" latinLnBrk="0" hangingPunct="1">
                <a:spcBef>
                  <a:spcPts val="0"/>
                </a:spcBef>
                <a:spcAft>
                  <a:spcPts val="1169"/>
                </a:spcAft>
                <a:buClrTx/>
                <a:buSzPct val="100000"/>
                <a:buFont typeface="Arial"/>
                <a:buNone/>
                <a:defRPr lang="en-US" sz="1270" b="1" kern="1200" dirty="0" smtClean="0">
                  <a:solidFill>
                    <a:schemeClr val="tx1"/>
                  </a:solidFill>
                  <a:latin typeface="+mj-lt"/>
                  <a:ea typeface="+mn-ea"/>
                  <a:cs typeface="Calibri Light" panose="020F0302020204030204" pitchFamily="34" charset="0"/>
                </a:defRPr>
              </a:lvl2pPr>
              <a:lvl3pPr marL="206266" indent="-206266" algn="l" defTabSz="1069215" rtl="0" eaLnBrk="1" latinLnBrk="0" hangingPunct="1">
                <a:spcBef>
                  <a:spcPts val="0"/>
                </a:spcBef>
                <a:spcAft>
                  <a:spcPts val="1169"/>
                </a:spcAft>
                <a:buClrTx/>
                <a:buSzPct val="100000"/>
                <a:buFont typeface="Arial" panose="020B0604020202020204" pitchFamily="34" charset="0"/>
                <a:buChar char="•"/>
                <a:defRPr lang="en-US" sz="1270" kern="1200" dirty="0" smtClean="0">
                  <a:solidFill>
                    <a:schemeClr val="tx1"/>
                  </a:solidFill>
                  <a:latin typeface="+mn-lt"/>
                  <a:ea typeface="+mn-ea"/>
                  <a:cs typeface="Calibri Light" panose="020F0302020204030204" pitchFamily="34" charset="0"/>
                </a:defRPr>
              </a:lvl3pPr>
              <a:lvl4pPr marL="416741" indent="-206266" algn="l" defTabSz="1069215" rtl="0" eaLnBrk="1" latinLnBrk="0" hangingPunct="1">
                <a:spcBef>
                  <a:spcPts val="0"/>
                </a:spcBef>
                <a:spcAft>
                  <a:spcPts val="1169"/>
                </a:spcAft>
                <a:buClrTx/>
                <a:buSzPct val="100000"/>
                <a:buFont typeface="Verdana" panose="020B0604030504040204" pitchFamily="34" charset="0"/>
                <a:buChar char="−"/>
                <a:defRPr lang="en-US" sz="1270" kern="1200" baseline="0" dirty="0" smtClean="0">
                  <a:solidFill>
                    <a:schemeClr val="tx1"/>
                  </a:solidFill>
                  <a:latin typeface="+mn-lt"/>
                  <a:ea typeface="+mn-ea"/>
                  <a:cs typeface="Calibri Light" panose="020F0302020204030204" pitchFamily="34" charset="0"/>
                </a:defRPr>
              </a:lvl4pPr>
              <a:lvl5pPr marL="623007" indent="-206266" algn="l" defTabSz="933707" rtl="0" eaLnBrk="1" latinLnBrk="0" hangingPunct="1">
                <a:spcBef>
                  <a:spcPts val="0"/>
                </a:spcBef>
                <a:spcAft>
                  <a:spcPts val="1169"/>
                </a:spcAft>
                <a:buClrTx/>
                <a:buSzPct val="100000"/>
                <a:buFont typeface="Verdana" panose="020B0604030504040204" pitchFamily="34" charset="0"/>
                <a:buChar char="−"/>
                <a:tabLst/>
                <a:defRPr lang="en-US" sz="1270" kern="1200" baseline="0" dirty="0" smtClean="0">
                  <a:solidFill>
                    <a:schemeClr val="tx1"/>
                  </a:solidFill>
                  <a:latin typeface="+mn-lt"/>
                  <a:ea typeface="+mn-ea"/>
                  <a:cs typeface="Calibri Light" panose="020F0302020204030204" pitchFamily="34" charset="0"/>
                </a:defRPr>
              </a:lvl5pPr>
              <a:lvl6pPr marL="623007" indent="-206266" algn="l" defTabSz="1069215" rtl="0" eaLnBrk="1" latinLnBrk="0" hangingPunct="1">
                <a:spcBef>
                  <a:spcPts val="0"/>
                </a:spcBef>
                <a:spcAft>
                  <a:spcPts val="1169"/>
                </a:spcAft>
                <a:buFont typeface="Verdana" panose="020B0604030504040204" pitchFamily="34" charset="0"/>
                <a:buChar char="−"/>
                <a:defRPr sz="1403" kern="1200" baseline="0">
                  <a:solidFill>
                    <a:schemeClr val="tx1"/>
                  </a:solidFill>
                  <a:latin typeface="+mn-lt"/>
                  <a:ea typeface="+mn-ea"/>
                  <a:cs typeface="+mn-cs"/>
                </a:defRPr>
              </a:lvl6pPr>
              <a:lvl7pPr marL="623007" indent="-206266" algn="l" defTabSz="1069215" rtl="0" eaLnBrk="1" latinLnBrk="0" hangingPunct="1">
                <a:spcBef>
                  <a:spcPts val="0"/>
                </a:spcBef>
                <a:spcAft>
                  <a:spcPts val="1169"/>
                </a:spcAft>
                <a:buFont typeface="Verdana" panose="020B0604030504040204" pitchFamily="34" charset="0"/>
                <a:buChar char="−"/>
                <a:defRPr sz="1403" kern="1200">
                  <a:solidFill>
                    <a:schemeClr val="tx1"/>
                  </a:solidFill>
                  <a:latin typeface="+mn-lt"/>
                  <a:ea typeface="+mn-ea"/>
                  <a:cs typeface="+mn-cs"/>
                </a:defRPr>
              </a:lvl7pPr>
              <a:lvl8pPr marL="623007" indent="-206266" algn="l" defTabSz="1069215" rtl="0" eaLnBrk="1" latinLnBrk="0" hangingPunct="1">
                <a:spcBef>
                  <a:spcPts val="0"/>
                </a:spcBef>
                <a:spcAft>
                  <a:spcPts val="1169"/>
                </a:spcAft>
                <a:buFont typeface="Verdana" panose="020B0604030504040204" pitchFamily="34" charset="0"/>
                <a:buChar char="−"/>
                <a:defRPr sz="1403" kern="1200" baseline="0">
                  <a:solidFill>
                    <a:schemeClr val="tx1"/>
                  </a:solidFill>
                  <a:latin typeface="+mn-lt"/>
                  <a:ea typeface="+mn-ea"/>
                  <a:cs typeface="+mn-cs"/>
                </a:defRPr>
              </a:lvl8pPr>
              <a:lvl9pPr marL="623007" indent="-206266" algn="l" defTabSz="1069215" rtl="0" eaLnBrk="1" latinLnBrk="0" hangingPunct="1">
                <a:spcBef>
                  <a:spcPts val="0"/>
                </a:spcBef>
                <a:spcAft>
                  <a:spcPts val="1169"/>
                </a:spcAft>
                <a:buFont typeface="Verdana" panose="020B0604030504040204" pitchFamily="34" charset="0"/>
                <a:buChar char="−"/>
                <a:defRPr sz="1403" kern="1200" baseline="0">
                  <a:solidFill>
                    <a:schemeClr val="tx1"/>
                  </a:solidFill>
                  <a:latin typeface="+mn-lt"/>
                  <a:ea typeface="+mn-ea"/>
                  <a:cs typeface="+mn-cs"/>
                </a:defRPr>
              </a:lvl9pPr>
            </a:lstStyle>
            <a:p>
              <a:pPr defTabSz="1603822">
                <a:spcAft>
                  <a:spcPts val="1754"/>
                </a:spcAft>
                <a:defRPr/>
              </a:pPr>
              <a:r>
                <a:rPr lang="fr-FR" sz="2994" dirty="0">
                  <a:solidFill>
                    <a:schemeClr val="bg1"/>
                  </a:solidFill>
                  <a:latin typeface="Calibri" panose="020F0502020204030204"/>
                </a:rPr>
                <a:t>Une fois les besoins collectés auprès de 12 municipalités, ils ont été structurés en modalités et contenu afin de faciliter la conception du format et du contenu appropriés du programme</a:t>
              </a:r>
            </a:p>
          </p:txBody>
        </p:sp>
      </p:grpSp>
    </p:spTree>
    <p:extLst>
      <p:ext uri="{BB962C8B-B14F-4D97-AF65-F5344CB8AC3E}">
        <p14:creationId xmlns:p14="http://schemas.microsoft.com/office/powerpoint/2010/main" val="353162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252868-65C3-F02F-FC44-FF1B939E3541}"/>
              </a:ext>
            </a:extLst>
          </p:cNvPr>
          <p:cNvSpPr/>
          <p:nvPr/>
        </p:nvSpPr>
        <p:spPr>
          <a:xfrm rot="10680873" flipH="1">
            <a:off x="-1660198" y="-460845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3">
              <a:alphaModFix amt="71000"/>
              <a:extLst>
                <a:ext uri="{96DAC541-7B7A-43D3-8B79-37D633B846F1}">
                  <asvg:svgBlip xmlns:asvg="http://schemas.microsoft.com/office/drawing/2016/SVG/main" xmlns="" r:embed="rId4"/>
                </a:ext>
              </a:extLst>
            </a:blip>
            <a:stretch>
              <a:fillRect/>
            </a:stretch>
          </a:blipFill>
        </p:spPr>
        <p:txBody>
          <a:bodyPr/>
          <a:lstStyle/>
          <a:p>
            <a:endParaRPr lang="fr-FR"/>
          </a:p>
        </p:txBody>
      </p:sp>
      <p:sp>
        <p:nvSpPr>
          <p:cNvPr id="56" name="Text Placeholder 21">
            <a:extLst>
              <a:ext uri="{FF2B5EF4-FFF2-40B4-BE49-F238E27FC236}">
                <a16:creationId xmlns:a16="http://schemas.microsoft.com/office/drawing/2014/main" id="{D702AC89-7662-4FBA-915F-8B1A5D42F7C4}"/>
              </a:ext>
            </a:extLst>
          </p:cNvPr>
          <p:cNvSpPr txBox="1">
            <a:spLocks/>
          </p:cNvSpPr>
          <p:nvPr/>
        </p:nvSpPr>
        <p:spPr>
          <a:xfrm>
            <a:off x="497000" y="975852"/>
            <a:ext cx="16743084" cy="525868"/>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800" b="0" kern="1200">
                <a:solidFill>
                  <a:srgbClr val="575757"/>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1371610">
              <a:defRPr/>
            </a:pPr>
            <a:endParaRPr lang="fr-FR" sz="2400" i="1" dirty="0">
              <a:solidFill>
                <a:prstClr val="black"/>
              </a:solidFill>
              <a:latin typeface="Calibri Light"/>
            </a:endParaRPr>
          </a:p>
        </p:txBody>
      </p:sp>
      <p:grpSp>
        <p:nvGrpSpPr>
          <p:cNvPr id="11" name="Group 10">
            <a:extLst>
              <a:ext uri="{FF2B5EF4-FFF2-40B4-BE49-F238E27FC236}">
                <a16:creationId xmlns:a16="http://schemas.microsoft.com/office/drawing/2014/main" id="{30993AC3-F882-4C8B-9DAB-2AB54277A4D0}"/>
              </a:ext>
            </a:extLst>
          </p:cNvPr>
          <p:cNvGrpSpPr/>
          <p:nvPr/>
        </p:nvGrpSpPr>
        <p:grpSpPr>
          <a:xfrm>
            <a:off x="1265308" y="1792128"/>
            <a:ext cx="16163756" cy="379569"/>
            <a:chOff x="685546" y="1622848"/>
            <a:chExt cx="4925605" cy="288000"/>
          </a:xfrm>
        </p:grpSpPr>
        <p:sp>
          <p:nvSpPr>
            <p:cNvPr id="12" name="TextBox 11">
              <a:extLst>
                <a:ext uri="{FF2B5EF4-FFF2-40B4-BE49-F238E27FC236}">
                  <a16:creationId xmlns:a16="http://schemas.microsoft.com/office/drawing/2014/main" id="{B3731799-701D-4D7F-A0CD-79B942C567BE}"/>
                </a:ext>
              </a:extLst>
            </p:cNvPr>
            <p:cNvSpPr txBox="1"/>
            <p:nvPr/>
          </p:nvSpPr>
          <p:spPr>
            <a:xfrm>
              <a:off x="685546" y="1622848"/>
              <a:ext cx="4680000" cy="288000"/>
            </a:xfrm>
            <a:prstGeom prst="rect">
              <a:avLst/>
            </a:prstGeom>
            <a:noFill/>
          </p:spPr>
          <p:txBody>
            <a:bodyPr wrap="square" lIns="0" rtlCol="0" anchor="ctr">
              <a:noAutofit/>
            </a:bodyPr>
            <a:lstStyle/>
            <a:p>
              <a:pPr defTabSz="1071610">
                <a:defRPr/>
              </a:pPr>
              <a:r>
                <a:rPr lang="fr-FR" sz="2250" b="1" dirty="0">
                  <a:solidFill>
                    <a:srgbClr val="6D6D6D"/>
                  </a:solidFill>
                  <a:latin typeface="Calibri" panose="020F0502020204030204"/>
                </a:rPr>
                <a:t>Objectifs </a:t>
              </a:r>
            </a:p>
          </p:txBody>
        </p:sp>
        <p:cxnSp>
          <p:nvCxnSpPr>
            <p:cNvPr id="13" name="Straight Connector 12">
              <a:extLst>
                <a:ext uri="{FF2B5EF4-FFF2-40B4-BE49-F238E27FC236}">
                  <a16:creationId xmlns:a16="http://schemas.microsoft.com/office/drawing/2014/main" id="{5013FA90-4D40-4C33-865F-849041DBC67F}"/>
                </a:ext>
              </a:extLst>
            </p:cNvPr>
            <p:cNvCxnSpPr>
              <a:cxnSpLocks/>
            </p:cNvCxnSpPr>
            <p:nvPr/>
          </p:nvCxnSpPr>
          <p:spPr bwMode="auto">
            <a:xfrm>
              <a:off x="685546" y="1881488"/>
              <a:ext cx="4925605" cy="0"/>
            </a:xfrm>
            <a:prstGeom prst="line">
              <a:avLst/>
            </a:prstGeom>
            <a:ln>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43" name="Freeform 59">
            <a:extLst>
              <a:ext uri="{FF2B5EF4-FFF2-40B4-BE49-F238E27FC236}">
                <a16:creationId xmlns:a16="http://schemas.microsoft.com/office/drawing/2014/main" id="{DB2F2AF9-D16D-459E-B0F4-1F8EC1B10DE1}"/>
              </a:ext>
            </a:extLst>
          </p:cNvPr>
          <p:cNvSpPr>
            <a:spLocks noChangeAspect="1" noEditPoints="1"/>
          </p:cNvSpPr>
          <p:nvPr/>
        </p:nvSpPr>
        <p:spPr bwMode="auto">
          <a:xfrm>
            <a:off x="656236" y="1725692"/>
            <a:ext cx="489864" cy="489864"/>
          </a:xfrm>
          <a:custGeom>
            <a:avLst/>
            <a:gdLst/>
            <a:ahLst/>
            <a:cxnLst>
              <a:cxn ang="0">
                <a:pos x="36" y="0"/>
              </a:cxn>
              <a:cxn ang="0">
                <a:pos x="0" y="35"/>
              </a:cxn>
              <a:cxn ang="0">
                <a:pos x="36" y="71"/>
              </a:cxn>
              <a:cxn ang="0">
                <a:pos x="71" y="35"/>
              </a:cxn>
              <a:cxn ang="0">
                <a:pos x="36" y="0"/>
              </a:cxn>
              <a:cxn ang="0">
                <a:pos x="38" y="64"/>
              </a:cxn>
              <a:cxn ang="0">
                <a:pos x="38" y="48"/>
              </a:cxn>
              <a:cxn ang="0">
                <a:pos x="33" y="48"/>
              </a:cxn>
              <a:cxn ang="0">
                <a:pos x="33" y="64"/>
              </a:cxn>
              <a:cxn ang="0">
                <a:pos x="7" y="38"/>
              </a:cxn>
              <a:cxn ang="0">
                <a:pos x="23" y="38"/>
              </a:cxn>
              <a:cxn ang="0">
                <a:pos x="23" y="33"/>
              </a:cxn>
              <a:cxn ang="0">
                <a:pos x="7" y="33"/>
              </a:cxn>
              <a:cxn ang="0">
                <a:pos x="33" y="7"/>
              </a:cxn>
              <a:cxn ang="0">
                <a:pos x="33" y="23"/>
              </a:cxn>
              <a:cxn ang="0">
                <a:pos x="38" y="23"/>
              </a:cxn>
              <a:cxn ang="0">
                <a:pos x="38" y="7"/>
              </a:cxn>
              <a:cxn ang="0">
                <a:pos x="64" y="33"/>
              </a:cxn>
              <a:cxn ang="0">
                <a:pos x="48" y="33"/>
              </a:cxn>
              <a:cxn ang="0">
                <a:pos x="48" y="38"/>
              </a:cxn>
              <a:cxn ang="0">
                <a:pos x="64" y="38"/>
              </a:cxn>
              <a:cxn ang="0">
                <a:pos x="38" y="64"/>
              </a:cxn>
            </a:cxnLst>
            <a:rect l="0" t="0" r="r" b="b"/>
            <a:pathLst>
              <a:path w="71" h="71">
                <a:moveTo>
                  <a:pt x="36" y="0"/>
                </a:moveTo>
                <a:cubicBezTo>
                  <a:pt x="16" y="0"/>
                  <a:pt x="0" y="16"/>
                  <a:pt x="0" y="35"/>
                </a:cubicBezTo>
                <a:cubicBezTo>
                  <a:pt x="0" y="55"/>
                  <a:pt x="16" y="71"/>
                  <a:pt x="36" y="71"/>
                </a:cubicBezTo>
                <a:cubicBezTo>
                  <a:pt x="55" y="71"/>
                  <a:pt x="71" y="55"/>
                  <a:pt x="71" y="35"/>
                </a:cubicBezTo>
                <a:cubicBezTo>
                  <a:pt x="71" y="16"/>
                  <a:pt x="55" y="0"/>
                  <a:pt x="36" y="0"/>
                </a:cubicBezTo>
                <a:close/>
                <a:moveTo>
                  <a:pt x="38" y="64"/>
                </a:moveTo>
                <a:cubicBezTo>
                  <a:pt x="38" y="48"/>
                  <a:pt x="38" y="48"/>
                  <a:pt x="38" y="48"/>
                </a:cubicBezTo>
                <a:cubicBezTo>
                  <a:pt x="33" y="48"/>
                  <a:pt x="33" y="48"/>
                  <a:pt x="33" y="48"/>
                </a:cubicBezTo>
                <a:cubicBezTo>
                  <a:pt x="33" y="64"/>
                  <a:pt x="33" y="64"/>
                  <a:pt x="33" y="64"/>
                </a:cubicBezTo>
                <a:cubicBezTo>
                  <a:pt x="19" y="63"/>
                  <a:pt x="8" y="52"/>
                  <a:pt x="7" y="38"/>
                </a:cubicBezTo>
                <a:cubicBezTo>
                  <a:pt x="23" y="38"/>
                  <a:pt x="23" y="38"/>
                  <a:pt x="23" y="38"/>
                </a:cubicBezTo>
                <a:cubicBezTo>
                  <a:pt x="23" y="33"/>
                  <a:pt x="23" y="33"/>
                  <a:pt x="23" y="33"/>
                </a:cubicBezTo>
                <a:cubicBezTo>
                  <a:pt x="7" y="33"/>
                  <a:pt x="7" y="33"/>
                  <a:pt x="7" y="33"/>
                </a:cubicBezTo>
                <a:cubicBezTo>
                  <a:pt x="8" y="19"/>
                  <a:pt x="19" y="8"/>
                  <a:pt x="33" y="7"/>
                </a:cubicBezTo>
                <a:cubicBezTo>
                  <a:pt x="33" y="23"/>
                  <a:pt x="33" y="23"/>
                  <a:pt x="33" y="23"/>
                </a:cubicBezTo>
                <a:cubicBezTo>
                  <a:pt x="38" y="23"/>
                  <a:pt x="38" y="23"/>
                  <a:pt x="38" y="23"/>
                </a:cubicBezTo>
                <a:cubicBezTo>
                  <a:pt x="38" y="7"/>
                  <a:pt x="38" y="7"/>
                  <a:pt x="38" y="7"/>
                </a:cubicBezTo>
                <a:cubicBezTo>
                  <a:pt x="52" y="8"/>
                  <a:pt x="63" y="19"/>
                  <a:pt x="64" y="33"/>
                </a:cubicBezTo>
                <a:cubicBezTo>
                  <a:pt x="48" y="33"/>
                  <a:pt x="48" y="33"/>
                  <a:pt x="48" y="33"/>
                </a:cubicBezTo>
                <a:cubicBezTo>
                  <a:pt x="48" y="38"/>
                  <a:pt x="48" y="38"/>
                  <a:pt x="48" y="38"/>
                </a:cubicBezTo>
                <a:cubicBezTo>
                  <a:pt x="64" y="38"/>
                  <a:pt x="64" y="38"/>
                  <a:pt x="64" y="38"/>
                </a:cubicBezTo>
                <a:cubicBezTo>
                  <a:pt x="63" y="52"/>
                  <a:pt x="52" y="63"/>
                  <a:pt x="38" y="64"/>
                </a:cubicBezTo>
                <a:close/>
              </a:path>
            </a:pathLst>
          </a:custGeom>
          <a:solidFill>
            <a:schemeClr val="accent1"/>
          </a:solidFill>
          <a:ln w="9525">
            <a:noFill/>
            <a:round/>
            <a:headEnd/>
            <a:tailEnd/>
          </a:ln>
        </p:spPr>
        <p:txBody>
          <a:bodyPr vert="horz" wrap="square" lIns="124426" tIns="62212" rIns="124426" bIns="62212" numCol="1" anchor="t" anchorCtr="0" compatLnSpc="1">
            <a:prstTxWarp prst="textNoShape">
              <a:avLst/>
            </a:prstTxWarp>
          </a:bodyPr>
          <a:lstStyle/>
          <a:p>
            <a:pPr defTabSz="1071610">
              <a:defRPr/>
            </a:pPr>
            <a:endParaRPr lang="fr-FR" sz="2110" dirty="0">
              <a:solidFill>
                <a:prstClr val="black"/>
              </a:solidFill>
              <a:latin typeface="Verdana"/>
            </a:endParaRPr>
          </a:p>
        </p:txBody>
      </p:sp>
      <p:sp>
        <p:nvSpPr>
          <p:cNvPr id="74" name="object 25">
            <a:extLst>
              <a:ext uri="{FF2B5EF4-FFF2-40B4-BE49-F238E27FC236}">
                <a16:creationId xmlns:a16="http://schemas.microsoft.com/office/drawing/2014/main" id="{0A7D783A-BC43-45A5-ACC2-0F7E512859C1}"/>
              </a:ext>
            </a:extLst>
          </p:cNvPr>
          <p:cNvSpPr/>
          <p:nvPr/>
        </p:nvSpPr>
        <p:spPr>
          <a:xfrm>
            <a:off x="930435" y="2239619"/>
            <a:ext cx="16452530" cy="1875210"/>
          </a:xfrm>
          <a:custGeom>
            <a:avLst/>
            <a:gdLst/>
            <a:ahLst/>
            <a:cxnLst/>
            <a:rect l="l" t="t" r="r" b="b"/>
            <a:pathLst>
              <a:path w="2286000" h="4166870">
                <a:moveTo>
                  <a:pt x="0" y="4166616"/>
                </a:moveTo>
                <a:lnTo>
                  <a:pt x="2286000" y="4166616"/>
                </a:lnTo>
                <a:lnTo>
                  <a:pt x="2286000" y="0"/>
                </a:lnTo>
                <a:lnTo>
                  <a:pt x="0" y="0"/>
                </a:lnTo>
                <a:lnTo>
                  <a:pt x="0" y="4166616"/>
                </a:lnTo>
                <a:close/>
              </a:path>
            </a:pathLst>
          </a:custGeom>
          <a:solidFill>
            <a:schemeClr val="accent1"/>
          </a:solidFill>
        </p:spPr>
        <p:txBody>
          <a:bodyPr wrap="square" lIns="0" tIns="0" rIns="0" bIns="0" rtlCol="0"/>
          <a:lstStyle/>
          <a:p>
            <a:pPr defTabSz="1371610">
              <a:defRPr/>
            </a:pPr>
            <a:endParaRPr lang="fr-FR" sz="2494" dirty="0">
              <a:solidFill>
                <a:prstClr val="black"/>
              </a:solidFill>
              <a:latin typeface="Verdana" panose="020B0604030504040204" pitchFamily="34" charset="0"/>
            </a:endParaRPr>
          </a:p>
        </p:txBody>
      </p:sp>
      <p:sp>
        <p:nvSpPr>
          <p:cNvPr id="17" name="TextBox 16">
            <a:extLst>
              <a:ext uri="{FF2B5EF4-FFF2-40B4-BE49-F238E27FC236}">
                <a16:creationId xmlns:a16="http://schemas.microsoft.com/office/drawing/2014/main" id="{0E5ED8D3-3B5A-43F0-BBF6-0459378F0084}"/>
              </a:ext>
            </a:extLst>
          </p:cNvPr>
          <p:cNvSpPr txBox="1"/>
          <p:nvPr/>
        </p:nvSpPr>
        <p:spPr>
          <a:xfrm>
            <a:off x="1055139" y="2305087"/>
            <a:ext cx="16190110" cy="1734382"/>
          </a:xfrm>
          <a:prstGeom prst="roundRect">
            <a:avLst>
              <a:gd name="adj" fmla="val 3220"/>
            </a:avLst>
          </a:prstGeom>
          <a:solidFill>
            <a:schemeClr val="bg1"/>
          </a:solidFill>
          <a:ln>
            <a:solidFill>
              <a:schemeClr val="bg1">
                <a:lumMod val="95000"/>
              </a:schemeClr>
            </a:solidFill>
          </a:ln>
        </p:spPr>
        <p:txBody>
          <a:bodyPr wrap="square" lIns="122466" tIns="97972" rIns="48988" bIns="48988" rtlCol="0" anchor="ctr" anchorCtr="0">
            <a:noAutofit/>
          </a:bodyPr>
          <a:lstStyle/>
          <a:p>
            <a:pPr marL="147640" lvl="1" defTabSz="1371610">
              <a:defRPr/>
            </a:pPr>
            <a:r>
              <a:rPr lang="fr-FR" b="1" dirty="0">
                <a:solidFill>
                  <a:prstClr val="black"/>
                </a:solidFill>
                <a:latin typeface="Calibri" panose="020F0502020204030204"/>
              </a:rPr>
              <a:t>Renforcer les compétences des participants en matière d’identification, de préparation, de mise en œuvre et d’accompagnement des projets de PPP et plus particulièrement </a:t>
            </a:r>
          </a:p>
          <a:p>
            <a:pPr marL="404816" lvl="1" indent="-257176" defTabSz="1371610">
              <a:buFont typeface="Arial" panose="020B0604020202020204" pitchFamily="34" charset="0"/>
              <a:buChar char="•"/>
              <a:defRPr/>
            </a:pPr>
            <a:r>
              <a:rPr lang="fr-FR" b="1" dirty="0">
                <a:solidFill>
                  <a:prstClr val="black"/>
                </a:solidFill>
                <a:latin typeface="Calibri" panose="020F0502020204030204"/>
              </a:rPr>
              <a:t> </a:t>
            </a:r>
            <a:r>
              <a:rPr lang="fr-FR" dirty="0">
                <a:solidFill>
                  <a:prstClr val="black"/>
                </a:solidFill>
                <a:latin typeface="Calibri" panose="020F0502020204030204"/>
              </a:rPr>
              <a:t>Identifier les origines, spécificités, avantages et inconvénients des PPP comme mode de contractualisation </a:t>
            </a:r>
            <a:endParaRPr lang="fr-FR" dirty="0">
              <a:solidFill>
                <a:prstClr val="black"/>
              </a:solidFill>
              <a:latin typeface="Calibri" panose="020F0502020204030204"/>
              <a:cs typeface="Calibri"/>
            </a:endParaRPr>
          </a:p>
          <a:p>
            <a:pPr marL="404816" lvl="1" indent="-257176" defTabSz="1371610">
              <a:buFont typeface="Arial" panose="020B0604020202020204" pitchFamily="34" charset="0"/>
              <a:buChar char="•"/>
              <a:defRPr/>
            </a:pPr>
            <a:r>
              <a:rPr lang="fr-FR" dirty="0">
                <a:solidFill>
                  <a:prstClr val="black"/>
                </a:solidFill>
                <a:latin typeface="Calibri" panose="020F0502020204030204"/>
              </a:rPr>
              <a:t>Comprendre le cycle de vie d’un projet en PPP, de l’identification, à l’exécution ainsi que les conditions nécessaires à la réussite de ces projets  </a:t>
            </a:r>
            <a:endParaRPr lang="fr-FR" dirty="0">
              <a:solidFill>
                <a:prstClr val="black"/>
              </a:solidFill>
              <a:latin typeface="Calibri" panose="020F0502020204030204"/>
              <a:cs typeface="Calibri"/>
            </a:endParaRPr>
          </a:p>
          <a:p>
            <a:pPr marL="404816" lvl="1" indent="-257176" defTabSz="1371610">
              <a:buFont typeface="Arial" panose="020B0604020202020204" pitchFamily="34" charset="0"/>
              <a:buChar char="•"/>
              <a:defRPr/>
            </a:pPr>
            <a:r>
              <a:rPr lang="fr-FR" dirty="0">
                <a:solidFill>
                  <a:prstClr val="black"/>
                </a:solidFill>
                <a:latin typeface="Calibri" panose="020F0502020204030204"/>
              </a:rPr>
              <a:t>Maîtriser les techniques et outils d’analyse et d’évaluation économiques , juridiques; et financières des projets en PPP </a:t>
            </a:r>
            <a:endParaRPr lang="fr-FR" dirty="0">
              <a:solidFill>
                <a:prstClr val="black"/>
              </a:solidFill>
              <a:latin typeface="Calibri"/>
              <a:cs typeface="Calibri"/>
            </a:endParaRPr>
          </a:p>
        </p:txBody>
      </p:sp>
      <p:sp>
        <p:nvSpPr>
          <p:cNvPr id="75" name="object 26">
            <a:extLst>
              <a:ext uri="{FF2B5EF4-FFF2-40B4-BE49-F238E27FC236}">
                <a16:creationId xmlns:a16="http://schemas.microsoft.com/office/drawing/2014/main" id="{757FC474-DDB9-4B4D-A5C4-149E8C18D8CF}"/>
              </a:ext>
            </a:extLst>
          </p:cNvPr>
          <p:cNvSpPr/>
          <p:nvPr/>
        </p:nvSpPr>
        <p:spPr>
          <a:xfrm>
            <a:off x="6837617" y="7443287"/>
            <a:ext cx="483658" cy="44592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1371610">
              <a:defRPr/>
            </a:pPr>
            <a:endParaRPr lang="fr-FR" sz="2494" dirty="0">
              <a:solidFill>
                <a:prstClr val="black"/>
              </a:solidFill>
              <a:latin typeface="Verdana" panose="020B0604030504040204" pitchFamily="34" charset="0"/>
            </a:endParaRPr>
          </a:p>
        </p:txBody>
      </p:sp>
      <p:sp>
        <p:nvSpPr>
          <p:cNvPr id="76" name="object 27">
            <a:extLst>
              <a:ext uri="{FF2B5EF4-FFF2-40B4-BE49-F238E27FC236}">
                <a16:creationId xmlns:a16="http://schemas.microsoft.com/office/drawing/2014/main" id="{E87A17AD-E4D6-42B3-9F77-E03031821CC5}"/>
              </a:ext>
            </a:extLst>
          </p:cNvPr>
          <p:cNvSpPr/>
          <p:nvPr/>
        </p:nvSpPr>
        <p:spPr>
          <a:xfrm>
            <a:off x="6930757" y="8065877"/>
            <a:ext cx="485274" cy="47852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defTabSz="1371610">
              <a:defRPr/>
            </a:pPr>
            <a:endParaRPr lang="fr-FR" sz="2494" dirty="0">
              <a:solidFill>
                <a:prstClr val="black"/>
              </a:solidFill>
              <a:latin typeface="Verdana" panose="020B0604030504040204" pitchFamily="34" charset="0"/>
            </a:endParaRPr>
          </a:p>
        </p:txBody>
      </p:sp>
      <p:grpSp>
        <p:nvGrpSpPr>
          <p:cNvPr id="51" name="Group 39">
            <a:extLst>
              <a:ext uri="{FF2B5EF4-FFF2-40B4-BE49-F238E27FC236}">
                <a16:creationId xmlns:a16="http://schemas.microsoft.com/office/drawing/2014/main" id="{472B61F4-8D09-448B-A0F9-926DAA2CA89B}"/>
              </a:ext>
            </a:extLst>
          </p:cNvPr>
          <p:cNvGrpSpPr>
            <a:grpSpLocks noChangeAspect="1"/>
          </p:cNvGrpSpPr>
          <p:nvPr/>
        </p:nvGrpSpPr>
        <p:grpSpPr>
          <a:xfrm>
            <a:off x="640616" y="4225192"/>
            <a:ext cx="489864" cy="341096"/>
            <a:chOff x="7072313" y="3571875"/>
            <a:chExt cx="1035050" cy="720725"/>
          </a:xfrm>
          <a:solidFill>
            <a:schemeClr val="accent1"/>
          </a:solidFill>
        </p:grpSpPr>
        <p:sp>
          <p:nvSpPr>
            <p:cNvPr id="52" name="Freeform 34">
              <a:extLst>
                <a:ext uri="{FF2B5EF4-FFF2-40B4-BE49-F238E27FC236}">
                  <a16:creationId xmlns:a16="http://schemas.microsoft.com/office/drawing/2014/main" id="{EA4D700C-06A4-42CD-B255-7C77975E996D}"/>
                </a:ext>
              </a:extLst>
            </p:cNvPr>
            <p:cNvSpPr>
              <a:spLocks noEditPoints="1"/>
            </p:cNvSpPr>
            <p:nvPr/>
          </p:nvSpPr>
          <p:spPr bwMode="auto">
            <a:xfrm>
              <a:off x="7072313" y="3571875"/>
              <a:ext cx="1035050" cy="720725"/>
            </a:xfrm>
            <a:custGeom>
              <a:avLst/>
              <a:gdLst/>
              <a:ahLst/>
              <a:cxnLst>
                <a:cxn ang="0">
                  <a:pos x="88" y="34"/>
                </a:cxn>
                <a:cxn ang="0">
                  <a:pos x="68" y="10"/>
                </a:cxn>
                <a:cxn ang="0">
                  <a:pos x="69" y="9"/>
                </a:cxn>
                <a:cxn ang="0">
                  <a:pos x="58" y="0"/>
                </a:cxn>
                <a:cxn ang="0">
                  <a:pos x="48" y="9"/>
                </a:cxn>
                <a:cxn ang="0">
                  <a:pos x="45" y="9"/>
                </a:cxn>
                <a:cxn ang="0">
                  <a:pos x="34" y="0"/>
                </a:cxn>
                <a:cxn ang="0">
                  <a:pos x="24" y="9"/>
                </a:cxn>
                <a:cxn ang="0">
                  <a:pos x="24" y="10"/>
                </a:cxn>
                <a:cxn ang="0">
                  <a:pos x="3" y="35"/>
                </a:cxn>
                <a:cxn ang="0">
                  <a:pos x="0" y="45"/>
                </a:cxn>
                <a:cxn ang="0">
                  <a:pos x="19" y="63"/>
                </a:cxn>
                <a:cxn ang="0">
                  <a:pos x="37" y="45"/>
                </a:cxn>
                <a:cxn ang="0">
                  <a:pos x="36" y="41"/>
                </a:cxn>
                <a:cxn ang="0">
                  <a:pos x="46" y="47"/>
                </a:cxn>
                <a:cxn ang="0">
                  <a:pos x="55" y="42"/>
                </a:cxn>
                <a:cxn ang="0">
                  <a:pos x="55" y="45"/>
                </a:cxn>
                <a:cxn ang="0">
                  <a:pos x="73" y="63"/>
                </a:cxn>
                <a:cxn ang="0">
                  <a:pos x="91" y="45"/>
                </a:cxn>
                <a:cxn ang="0">
                  <a:pos x="88" y="34"/>
                </a:cxn>
                <a:cxn ang="0">
                  <a:pos x="73" y="61"/>
                </a:cxn>
                <a:cxn ang="0">
                  <a:pos x="56" y="45"/>
                </a:cxn>
                <a:cxn ang="0">
                  <a:pos x="58" y="38"/>
                </a:cxn>
                <a:cxn ang="0">
                  <a:pos x="73" y="28"/>
                </a:cxn>
                <a:cxn ang="0">
                  <a:pos x="87" y="37"/>
                </a:cxn>
                <a:cxn ang="0">
                  <a:pos x="89" y="45"/>
                </a:cxn>
                <a:cxn ang="0">
                  <a:pos x="73" y="61"/>
                </a:cxn>
                <a:cxn ang="0">
                  <a:pos x="52" y="38"/>
                </a:cxn>
                <a:cxn ang="0">
                  <a:pos x="46" y="43"/>
                </a:cxn>
                <a:cxn ang="0">
                  <a:pos x="40" y="39"/>
                </a:cxn>
                <a:cxn ang="0">
                  <a:pos x="39" y="36"/>
                </a:cxn>
                <a:cxn ang="0">
                  <a:pos x="46" y="29"/>
                </a:cxn>
                <a:cxn ang="0">
                  <a:pos x="53" y="36"/>
                </a:cxn>
                <a:cxn ang="0">
                  <a:pos x="52" y="38"/>
                </a:cxn>
                <a:cxn ang="0">
                  <a:pos x="19" y="61"/>
                </a:cxn>
                <a:cxn ang="0">
                  <a:pos x="2" y="45"/>
                </a:cxn>
                <a:cxn ang="0">
                  <a:pos x="3" y="40"/>
                </a:cxn>
                <a:cxn ang="0">
                  <a:pos x="19" y="28"/>
                </a:cxn>
                <a:cxn ang="0">
                  <a:pos x="34" y="39"/>
                </a:cxn>
                <a:cxn ang="0">
                  <a:pos x="35" y="45"/>
                </a:cxn>
                <a:cxn ang="0">
                  <a:pos x="19" y="61"/>
                </a:cxn>
              </a:cxnLst>
              <a:rect l="0" t="0" r="r" b="b"/>
              <a:pathLst>
                <a:path w="91" h="63">
                  <a:moveTo>
                    <a:pt x="88" y="34"/>
                  </a:moveTo>
                  <a:cubicBezTo>
                    <a:pt x="82" y="24"/>
                    <a:pt x="72" y="14"/>
                    <a:pt x="68" y="10"/>
                  </a:cubicBezTo>
                  <a:cubicBezTo>
                    <a:pt x="68" y="10"/>
                    <a:pt x="69" y="9"/>
                    <a:pt x="69" y="9"/>
                  </a:cubicBezTo>
                  <a:cubicBezTo>
                    <a:pt x="69" y="4"/>
                    <a:pt x="64" y="0"/>
                    <a:pt x="58" y="0"/>
                  </a:cubicBezTo>
                  <a:cubicBezTo>
                    <a:pt x="52" y="0"/>
                    <a:pt x="48" y="4"/>
                    <a:pt x="48" y="9"/>
                  </a:cubicBezTo>
                  <a:cubicBezTo>
                    <a:pt x="45" y="9"/>
                    <a:pt x="45" y="9"/>
                    <a:pt x="45" y="9"/>
                  </a:cubicBezTo>
                  <a:cubicBezTo>
                    <a:pt x="45" y="4"/>
                    <a:pt x="40" y="0"/>
                    <a:pt x="34" y="0"/>
                  </a:cubicBezTo>
                  <a:cubicBezTo>
                    <a:pt x="28" y="0"/>
                    <a:pt x="24" y="4"/>
                    <a:pt x="24" y="9"/>
                  </a:cubicBezTo>
                  <a:cubicBezTo>
                    <a:pt x="24" y="9"/>
                    <a:pt x="24" y="10"/>
                    <a:pt x="24" y="10"/>
                  </a:cubicBezTo>
                  <a:cubicBezTo>
                    <a:pt x="11" y="22"/>
                    <a:pt x="5" y="30"/>
                    <a:pt x="3" y="35"/>
                  </a:cubicBezTo>
                  <a:cubicBezTo>
                    <a:pt x="1" y="38"/>
                    <a:pt x="0" y="41"/>
                    <a:pt x="0" y="45"/>
                  </a:cubicBezTo>
                  <a:cubicBezTo>
                    <a:pt x="0" y="55"/>
                    <a:pt x="9" y="63"/>
                    <a:pt x="19" y="63"/>
                  </a:cubicBezTo>
                  <a:cubicBezTo>
                    <a:pt x="29" y="63"/>
                    <a:pt x="37" y="55"/>
                    <a:pt x="37" y="45"/>
                  </a:cubicBezTo>
                  <a:cubicBezTo>
                    <a:pt x="37" y="44"/>
                    <a:pt x="37" y="42"/>
                    <a:pt x="36" y="41"/>
                  </a:cubicBezTo>
                  <a:cubicBezTo>
                    <a:pt x="38" y="45"/>
                    <a:pt x="42" y="47"/>
                    <a:pt x="46" y="47"/>
                  </a:cubicBezTo>
                  <a:cubicBezTo>
                    <a:pt x="50" y="47"/>
                    <a:pt x="53" y="45"/>
                    <a:pt x="55" y="42"/>
                  </a:cubicBezTo>
                  <a:cubicBezTo>
                    <a:pt x="55" y="43"/>
                    <a:pt x="55" y="44"/>
                    <a:pt x="55" y="45"/>
                  </a:cubicBezTo>
                  <a:cubicBezTo>
                    <a:pt x="55" y="55"/>
                    <a:pt x="63" y="63"/>
                    <a:pt x="73" y="63"/>
                  </a:cubicBezTo>
                  <a:cubicBezTo>
                    <a:pt x="83" y="63"/>
                    <a:pt x="91" y="55"/>
                    <a:pt x="91" y="45"/>
                  </a:cubicBezTo>
                  <a:cubicBezTo>
                    <a:pt x="91" y="41"/>
                    <a:pt x="90" y="37"/>
                    <a:pt x="88" y="34"/>
                  </a:cubicBezTo>
                  <a:close/>
                  <a:moveTo>
                    <a:pt x="73" y="61"/>
                  </a:moveTo>
                  <a:cubicBezTo>
                    <a:pt x="64" y="61"/>
                    <a:pt x="56" y="54"/>
                    <a:pt x="56" y="45"/>
                  </a:cubicBezTo>
                  <a:cubicBezTo>
                    <a:pt x="56" y="42"/>
                    <a:pt x="57" y="40"/>
                    <a:pt x="58" y="38"/>
                  </a:cubicBezTo>
                  <a:cubicBezTo>
                    <a:pt x="60" y="32"/>
                    <a:pt x="66" y="28"/>
                    <a:pt x="73" y="28"/>
                  </a:cubicBezTo>
                  <a:cubicBezTo>
                    <a:pt x="79" y="28"/>
                    <a:pt x="84" y="32"/>
                    <a:pt x="87" y="37"/>
                  </a:cubicBezTo>
                  <a:cubicBezTo>
                    <a:pt x="89" y="39"/>
                    <a:pt x="89" y="42"/>
                    <a:pt x="89" y="45"/>
                  </a:cubicBezTo>
                  <a:cubicBezTo>
                    <a:pt x="89" y="54"/>
                    <a:pt x="82" y="61"/>
                    <a:pt x="73" y="61"/>
                  </a:cubicBezTo>
                  <a:close/>
                  <a:moveTo>
                    <a:pt x="52" y="38"/>
                  </a:moveTo>
                  <a:cubicBezTo>
                    <a:pt x="51" y="41"/>
                    <a:pt x="49" y="43"/>
                    <a:pt x="46" y="43"/>
                  </a:cubicBezTo>
                  <a:cubicBezTo>
                    <a:pt x="43" y="43"/>
                    <a:pt x="41" y="41"/>
                    <a:pt x="40" y="39"/>
                  </a:cubicBezTo>
                  <a:cubicBezTo>
                    <a:pt x="40" y="38"/>
                    <a:pt x="39" y="37"/>
                    <a:pt x="39" y="36"/>
                  </a:cubicBezTo>
                  <a:cubicBezTo>
                    <a:pt x="39" y="32"/>
                    <a:pt x="42" y="29"/>
                    <a:pt x="46" y="29"/>
                  </a:cubicBezTo>
                  <a:cubicBezTo>
                    <a:pt x="50" y="29"/>
                    <a:pt x="53" y="32"/>
                    <a:pt x="53" y="36"/>
                  </a:cubicBezTo>
                  <a:cubicBezTo>
                    <a:pt x="53" y="37"/>
                    <a:pt x="52" y="37"/>
                    <a:pt x="52" y="38"/>
                  </a:cubicBezTo>
                  <a:close/>
                  <a:moveTo>
                    <a:pt x="19" y="61"/>
                  </a:moveTo>
                  <a:cubicBezTo>
                    <a:pt x="10" y="61"/>
                    <a:pt x="2" y="54"/>
                    <a:pt x="2" y="45"/>
                  </a:cubicBezTo>
                  <a:cubicBezTo>
                    <a:pt x="2" y="43"/>
                    <a:pt x="2" y="42"/>
                    <a:pt x="3" y="40"/>
                  </a:cubicBezTo>
                  <a:cubicBezTo>
                    <a:pt x="5" y="33"/>
                    <a:pt x="11" y="28"/>
                    <a:pt x="19" y="28"/>
                  </a:cubicBezTo>
                  <a:cubicBezTo>
                    <a:pt x="26" y="28"/>
                    <a:pt x="32" y="33"/>
                    <a:pt x="34" y="39"/>
                  </a:cubicBezTo>
                  <a:cubicBezTo>
                    <a:pt x="35" y="41"/>
                    <a:pt x="35" y="43"/>
                    <a:pt x="35" y="45"/>
                  </a:cubicBezTo>
                  <a:cubicBezTo>
                    <a:pt x="35" y="54"/>
                    <a:pt x="28" y="61"/>
                    <a:pt x="19" y="61"/>
                  </a:cubicBezTo>
                  <a:close/>
                </a:path>
              </a:pathLst>
            </a:custGeom>
            <a:grpFill/>
            <a:ln w="9525">
              <a:headEnd/>
              <a:tailEnd/>
            </a:ln>
          </p:spPr>
          <p:style>
            <a:lnRef idx="2">
              <a:schemeClr val="accent2"/>
            </a:lnRef>
            <a:fillRef idx="1">
              <a:schemeClr val="lt1"/>
            </a:fillRef>
            <a:effectRef idx="0">
              <a:schemeClr val="accent2"/>
            </a:effectRef>
            <a:fontRef idx="minor">
              <a:schemeClr val="dk1"/>
            </a:fontRef>
          </p:style>
          <p:txBody>
            <a:bodyPr vert="horz" wrap="square" lIns="124426" tIns="62212" rIns="124426" bIns="62212" numCol="1" anchor="t" anchorCtr="0" compatLnSpc="1">
              <a:prstTxWarp prst="textNoShape">
                <a:avLst/>
              </a:prstTxWarp>
            </a:bodyPr>
            <a:lstStyle/>
            <a:p>
              <a:pPr defTabSz="1071610">
                <a:defRPr/>
              </a:pPr>
              <a:endParaRPr lang="fr-FR" sz="2110" dirty="0">
                <a:solidFill>
                  <a:prstClr val="black"/>
                </a:solidFill>
                <a:latin typeface="Verdana"/>
              </a:endParaRPr>
            </a:p>
          </p:txBody>
        </p:sp>
        <p:sp>
          <p:nvSpPr>
            <p:cNvPr id="53" name="Freeform 35">
              <a:extLst>
                <a:ext uri="{FF2B5EF4-FFF2-40B4-BE49-F238E27FC236}">
                  <a16:creationId xmlns:a16="http://schemas.microsoft.com/office/drawing/2014/main" id="{50259EBB-7C59-4CC5-AA83-D35426284778}"/>
                </a:ext>
              </a:extLst>
            </p:cNvPr>
            <p:cNvSpPr>
              <a:spLocks/>
            </p:cNvSpPr>
            <p:nvPr/>
          </p:nvSpPr>
          <p:spPr bwMode="auto">
            <a:xfrm>
              <a:off x="7118351" y="4052888"/>
              <a:ext cx="192088" cy="182563"/>
            </a:xfrm>
            <a:custGeom>
              <a:avLst/>
              <a:gdLst/>
              <a:ahLst/>
              <a:cxnLst>
                <a:cxn ang="0">
                  <a:pos x="4" y="0"/>
                </a:cxn>
                <a:cxn ang="0">
                  <a:pos x="17" y="13"/>
                </a:cxn>
                <a:cxn ang="0">
                  <a:pos x="4" y="0"/>
                </a:cxn>
              </a:cxnLst>
              <a:rect l="0" t="0" r="r" b="b"/>
              <a:pathLst>
                <a:path w="17" h="16">
                  <a:moveTo>
                    <a:pt x="4" y="0"/>
                  </a:moveTo>
                  <a:cubicBezTo>
                    <a:pt x="4" y="0"/>
                    <a:pt x="0" y="16"/>
                    <a:pt x="17" y="13"/>
                  </a:cubicBezTo>
                  <a:cubicBezTo>
                    <a:pt x="17" y="13"/>
                    <a:pt x="6" y="11"/>
                    <a:pt x="4" y="0"/>
                  </a:cubicBezTo>
                  <a:close/>
                </a:path>
              </a:pathLst>
            </a:custGeom>
            <a:grpFill/>
            <a:ln w="9525">
              <a:headEnd/>
              <a:tailEnd/>
            </a:ln>
          </p:spPr>
          <p:style>
            <a:lnRef idx="2">
              <a:schemeClr val="accent2"/>
            </a:lnRef>
            <a:fillRef idx="1">
              <a:schemeClr val="lt1"/>
            </a:fillRef>
            <a:effectRef idx="0">
              <a:schemeClr val="accent2"/>
            </a:effectRef>
            <a:fontRef idx="minor">
              <a:schemeClr val="dk1"/>
            </a:fontRef>
          </p:style>
          <p:txBody>
            <a:bodyPr vert="horz" wrap="square" lIns="124426" tIns="62212" rIns="124426" bIns="62212" numCol="1" anchor="t" anchorCtr="0" compatLnSpc="1">
              <a:prstTxWarp prst="textNoShape">
                <a:avLst/>
              </a:prstTxWarp>
            </a:bodyPr>
            <a:lstStyle/>
            <a:p>
              <a:pPr defTabSz="1071610">
                <a:defRPr/>
              </a:pPr>
              <a:endParaRPr lang="fr-FR" sz="2110" dirty="0">
                <a:solidFill>
                  <a:prstClr val="black"/>
                </a:solidFill>
                <a:latin typeface="Verdana"/>
              </a:endParaRPr>
            </a:p>
          </p:txBody>
        </p:sp>
        <p:sp>
          <p:nvSpPr>
            <p:cNvPr id="54" name="Freeform 36">
              <a:extLst>
                <a:ext uri="{FF2B5EF4-FFF2-40B4-BE49-F238E27FC236}">
                  <a16:creationId xmlns:a16="http://schemas.microsoft.com/office/drawing/2014/main" id="{A6CD0E72-9874-4B2D-93A3-5F4103AB52BA}"/>
                </a:ext>
              </a:extLst>
            </p:cNvPr>
            <p:cNvSpPr>
              <a:spLocks/>
            </p:cNvSpPr>
            <p:nvPr/>
          </p:nvSpPr>
          <p:spPr bwMode="auto">
            <a:xfrm>
              <a:off x="7732713" y="4052888"/>
              <a:ext cx="192088" cy="182563"/>
            </a:xfrm>
            <a:custGeom>
              <a:avLst/>
              <a:gdLst/>
              <a:ahLst/>
              <a:cxnLst>
                <a:cxn ang="0">
                  <a:pos x="4" y="0"/>
                </a:cxn>
                <a:cxn ang="0">
                  <a:pos x="17" y="13"/>
                </a:cxn>
                <a:cxn ang="0">
                  <a:pos x="4" y="0"/>
                </a:cxn>
              </a:cxnLst>
              <a:rect l="0" t="0" r="r" b="b"/>
              <a:pathLst>
                <a:path w="17" h="16">
                  <a:moveTo>
                    <a:pt x="4" y="0"/>
                  </a:moveTo>
                  <a:cubicBezTo>
                    <a:pt x="4" y="0"/>
                    <a:pt x="0" y="16"/>
                    <a:pt x="17" y="13"/>
                  </a:cubicBezTo>
                  <a:cubicBezTo>
                    <a:pt x="17" y="13"/>
                    <a:pt x="5" y="11"/>
                    <a:pt x="4" y="0"/>
                  </a:cubicBezTo>
                  <a:close/>
                </a:path>
              </a:pathLst>
            </a:custGeom>
            <a:grpFill/>
            <a:ln w="9525">
              <a:headEnd/>
              <a:tailEnd/>
            </a:ln>
          </p:spPr>
          <p:style>
            <a:lnRef idx="2">
              <a:schemeClr val="accent2"/>
            </a:lnRef>
            <a:fillRef idx="1">
              <a:schemeClr val="lt1"/>
            </a:fillRef>
            <a:effectRef idx="0">
              <a:schemeClr val="accent2"/>
            </a:effectRef>
            <a:fontRef idx="minor">
              <a:schemeClr val="dk1"/>
            </a:fontRef>
          </p:style>
          <p:txBody>
            <a:bodyPr vert="horz" wrap="square" lIns="124426" tIns="62212" rIns="124426" bIns="62212" numCol="1" anchor="t" anchorCtr="0" compatLnSpc="1">
              <a:prstTxWarp prst="textNoShape">
                <a:avLst/>
              </a:prstTxWarp>
            </a:bodyPr>
            <a:lstStyle/>
            <a:p>
              <a:pPr defTabSz="1071610">
                <a:defRPr/>
              </a:pPr>
              <a:endParaRPr lang="fr-FR" sz="2110" dirty="0">
                <a:solidFill>
                  <a:prstClr val="black"/>
                </a:solidFill>
                <a:latin typeface="Verdana"/>
              </a:endParaRPr>
            </a:p>
          </p:txBody>
        </p:sp>
      </p:grpSp>
      <p:grpSp>
        <p:nvGrpSpPr>
          <p:cNvPr id="61" name="Group 60">
            <a:extLst>
              <a:ext uri="{FF2B5EF4-FFF2-40B4-BE49-F238E27FC236}">
                <a16:creationId xmlns:a16="http://schemas.microsoft.com/office/drawing/2014/main" id="{81590763-3E6C-4EFC-B7E2-0708127E1F57}"/>
              </a:ext>
            </a:extLst>
          </p:cNvPr>
          <p:cNvGrpSpPr/>
          <p:nvPr/>
        </p:nvGrpSpPr>
        <p:grpSpPr>
          <a:xfrm>
            <a:off x="1249794" y="4202573"/>
            <a:ext cx="16163756" cy="432902"/>
            <a:chOff x="685546" y="1553022"/>
            <a:chExt cx="4925605" cy="328466"/>
          </a:xfrm>
        </p:grpSpPr>
        <p:sp>
          <p:nvSpPr>
            <p:cNvPr id="68" name="TextBox 67">
              <a:extLst>
                <a:ext uri="{FF2B5EF4-FFF2-40B4-BE49-F238E27FC236}">
                  <a16:creationId xmlns:a16="http://schemas.microsoft.com/office/drawing/2014/main" id="{342C1705-0CD1-45D6-92F3-E7DEF9C558E2}"/>
                </a:ext>
              </a:extLst>
            </p:cNvPr>
            <p:cNvSpPr txBox="1"/>
            <p:nvPr/>
          </p:nvSpPr>
          <p:spPr>
            <a:xfrm>
              <a:off x="685546" y="1553022"/>
              <a:ext cx="4680000" cy="288000"/>
            </a:xfrm>
            <a:prstGeom prst="rect">
              <a:avLst/>
            </a:prstGeom>
            <a:noFill/>
          </p:spPr>
          <p:txBody>
            <a:bodyPr wrap="square" lIns="0" rtlCol="0" anchor="ctr">
              <a:noAutofit/>
            </a:bodyPr>
            <a:lstStyle/>
            <a:p>
              <a:pPr defTabSz="1071610">
                <a:defRPr/>
              </a:pPr>
              <a:r>
                <a:rPr lang="fr-FR" sz="2250" b="1" dirty="0">
                  <a:solidFill>
                    <a:srgbClr val="6D6D6D"/>
                  </a:solidFill>
                  <a:latin typeface="Calibri" panose="020F0502020204030204"/>
                </a:rPr>
                <a:t>Approche pédagogique et structure du programme  </a:t>
              </a:r>
            </a:p>
          </p:txBody>
        </p:sp>
        <p:cxnSp>
          <p:nvCxnSpPr>
            <p:cNvPr id="69" name="Straight Connector 68">
              <a:extLst>
                <a:ext uri="{FF2B5EF4-FFF2-40B4-BE49-F238E27FC236}">
                  <a16:creationId xmlns:a16="http://schemas.microsoft.com/office/drawing/2014/main" id="{32C0A141-6F3E-4CE3-B070-FF72DE311FA2}"/>
                </a:ext>
              </a:extLst>
            </p:cNvPr>
            <p:cNvCxnSpPr>
              <a:cxnSpLocks/>
            </p:cNvCxnSpPr>
            <p:nvPr/>
          </p:nvCxnSpPr>
          <p:spPr bwMode="auto">
            <a:xfrm>
              <a:off x="685546" y="1881488"/>
              <a:ext cx="4925605" cy="0"/>
            </a:xfrm>
            <a:prstGeom prst="line">
              <a:avLst/>
            </a:prstGeom>
            <a:ln>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55D3223B-BFEF-4205-B96A-C4B617C23E06}"/>
              </a:ext>
            </a:extLst>
          </p:cNvPr>
          <p:cNvGrpSpPr/>
          <p:nvPr/>
        </p:nvGrpSpPr>
        <p:grpSpPr>
          <a:xfrm>
            <a:off x="12776891" y="6893264"/>
            <a:ext cx="4363290" cy="342892"/>
            <a:chOff x="833432" y="2405743"/>
            <a:chExt cx="2908937" cy="228600"/>
          </a:xfrm>
        </p:grpSpPr>
        <p:sp>
          <p:nvSpPr>
            <p:cNvPr id="83" name="Isosceles Triangle 36">
              <a:extLst>
                <a:ext uri="{FF2B5EF4-FFF2-40B4-BE49-F238E27FC236}">
                  <a16:creationId xmlns:a16="http://schemas.microsoft.com/office/drawing/2014/main" id="{6DE9E114-B044-4066-91A8-3AA86EFF795B}"/>
                </a:ext>
              </a:extLst>
            </p:cNvPr>
            <p:cNvSpPr/>
            <p:nvPr/>
          </p:nvSpPr>
          <p:spPr bwMode="gray">
            <a:xfrm>
              <a:off x="3576634" y="2405743"/>
              <a:ext cx="165735" cy="228600"/>
            </a:xfrm>
            <a:prstGeom prst="triangle">
              <a:avLst/>
            </a:prstGeom>
            <a:solidFill>
              <a:schemeClr val="tx1"/>
            </a:solidFill>
            <a:ln w="19050" algn="ctr">
              <a:noFill/>
              <a:miter lim="800000"/>
              <a:headEnd/>
              <a:tailEnd/>
            </a:ln>
          </p:spPr>
          <p:txBody>
            <a:bodyPr wrap="square" lIns="133348" tIns="133348" rIns="133348" bIns="133348" rtlCol="0" anchor="ctr"/>
            <a:lstStyle/>
            <a:p>
              <a:pPr algn="ctr" defTabSz="1371610">
                <a:lnSpc>
                  <a:spcPct val="106000"/>
                </a:lnSpc>
                <a:defRPr/>
              </a:pPr>
              <a:endParaRPr lang="fr-FR" sz="2400" b="1" dirty="0">
                <a:solidFill>
                  <a:prstClr val="white"/>
                </a:solidFill>
                <a:latin typeface="Calibri" panose="020F0502020204030204"/>
              </a:endParaRPr>
            </a:p>
          </p:txBody>
        </p:sp>
        <p:sp>
          <p:nvSpPr>
            <p:cNvPr id="84" name="Isosceles Triangle 37">
              <a:extLst>
                <a:ext uri="{FF2B5EF4-FFF2-40B4-BE49-F238E27FC236}">
                  <a16:creationId xmlns:a16="http://schemas.microsoft.com/office/drawing/2014/main" id="{1608642C-33E0-4F7A-A6E6-C2002746AAE6}"/>
                </a:ext>
              </a:extLst>
            </p:cNvPr>
            <p:cNvSpPr/>
            <p:nvPr/>
          </p:nvSpPr>
          <p:spPr bwMode="gray">
            <a:xfrm>
              <a:off x="833432" y="2405743"/>
              <a:ext cx="165735" cy="228600"/>
            </a:xfrm>
            <a:prstGeom prst="triangle">
              <a:avLst/>
            </a:prstGeom>
            <a:solidFill>
              <a:schemeClr val="tx1"/>
            </a:solidFill>
            <a:ln w="19050" algn="ctr">
              <a:noFill/>
              <a:miter lim="800000"/>
              <a:headEnd/>
              <a:tailEnd/>
            </a:ln>
          </p:spPr>
          <p:txBody>
            <a:bodyPr wrap="square" lIns="133348" tIns="133348" rIns="133348" bIns="133348" rtlCol="0" anchor="ctr"/>
            <a:lstStyle/>
            <a:p>
              <a:pPr algn="ctr" defTabSz="1371610">
                <a:lnSpc>
                  <a:spcPct val="106000"/>
                </a:lnSpc>
                <a:defRPr/>
              </a:pPr>
              <a:endParaRPr lang="fr-FR" sz="2400" b="1" dirty="0">
                <a:solidFill>
                  <a:prstClr val="white"/>
                </a:solidFill>
                <a:latin typeface="Calibri" panose="020F0502020204030204"/>
              </a:endParaRPr>
            </a:p>
          </p:txBody>
        </p:sp>
      </p:grpSp>
      <p:grpSp>
        <p:nvGrpSpPr>
          <p:cNvPr id="85" name="Group 84">
            <a:extLst>
              <a:ext uri="{FF2B5EF4-FFF2-40B4-BE49-F238E27FC236}">
                <a16:creationId xmlns:a16="http://schemas.microsoft.com/office/drawing/2014/main" id="{C5111DE2-0FA6-4B15-96BE-833C70C44A0C}"/>
              </a:ext>
            </a:extLst>
          </p:cNvPr>
          <p:cNvGrpSpPr/>
          <p:nvPr/>
        </p:nvGrpSpPr>
        <p:grpSpPr>
          <a:xfrm>
            <a:off x="7064891" y="6893264"/>
            <a:ext cx="4363290" cy="342892"/>
            <a:chOff x="833432" y="2405743"/>
            <a:chExt cx="2908937" cy="228600"/>
          </a:xfrm>
        </p:grpSpPr>
        <p:sp>
          <p:nvSpPr>
            <p:cNvPr id="86" name="Isosceles Triangle 33">
              <a:extLst>
                <a:ext uri="{FF2B5EF4-FFF2-40B4-BE49-F238E27FC236}">
                  <a16:creationId xmlns:a16="http://schemas.microsoft.com/office/drawing/2014/main" id="{D300F96E-4E35-4EDC-AC35-C17396B5CA2D}"/>
                </a:ext>
              </a:extLst>
            </p:cNvPr>
            <p:cNvSpPr/>
            <p:nvPr/>
          </p:nvSpPr>
          <p:spPr bwMode="gray">
            <a:xfrm>
              <a:off x="3576634" y="2405743"/>
              <a:ext cx="165735" cy="228600"/>
            </a:xfrm>
            <a:prstGeom prst="triangle">
              <a:avLst/>
            </a:prstGeom>
            <a:solidFill>
              <a:schemeClr val="tx1"/>
            </a:solidFill>
            <a:ln w="19050" algn="ctr">
              <a:noFill/>
              <a:miter lim="800000"/>
              <a:headEnd/>
              <a:tailEnd/>
            </a:ln>
          </p:spPr>
          <p:txBody>
            <a:bodyPr wrap="square" lIns="133348" tIns="133348" rIns="133348" bIns="133348" rtlCol="0" anchor="ctr"/>
            <a:lstStyle/>
            <a:p>
              <a:pPr algn="ctr" defTabSz="1371610">
                <a:lnSpc>
                  <a:spcPct val="106000"/>
                </a:lnSpc>
                <a:defRPr/>
              </a:pPr>
              <a:endParaRPr lang="fr-FR" sz="2400" b="1" dirty="0">
                <a:solidFill>
                  <a:prstClr val="white"/>
                </a:solidFill>
                <a:latin typeface="Calibri" panose="020F0502020204030204"/>
              </a:endParaRPr>
            </a:p>
          </p:txBody>
        </p:sp>
        <p:sp>
          <p:nvSpPr>
            <p:cNvPr id="87" name="Isosceles Triangle 34">
              <a:extLst>
                <a:ext uri="{FF2B5EF4-FFF2-40B4-BE49-F238E27FC236}">
                  <a16:creationId xmlns:a16="http://schemas.microsoft.com/office/drawing/2014/main" id="{2635D9B6-DA6E-4AA4-8CF5-3921C88B294B}"/>
                </a:ext>
              </a:extLst>
            </p:cNvPr>
            <p:cNvSpPr/>
            <p:nvPr/>
          </p:nvSpPr>
          <p:spPr bwMode="gray">
            <a:xfrm>
              <a:off x="833432" y="2405743"/>
              <a:ext cx="165735" cy="228600"/>
            </a:xfrm>
            <a:prstGeom prst="triangle">
              <a:avLst/>
            </a:prstGeom>
            <a:solidFill>
              <a:schemeClr val="tx1"/>
            </a:solidFill>
            <a:ln w="19050" algn="ctr">
              <a:noFill/>
              <a:miter lim="800000"/>
              <a:headEnd/>
              <a:tailEnd/>
            </a:ln>
          </p:spPr>
          <p:txBody>
            <a:bodyPr wrap="square" lIns="133348" tIns="133348" rIns="133348" bIns="133348" rtlCol="0" anchor="ctr"/>
            <a:lstStyle/>
            <a:p>
              <a:pPr algn="ctr" defTabSz="1371610">
                <a:lnSpc>
                  <a:spcPct val="106000"/>
                </a:lnSpc>
                <a:defRPr/>
              </a:pPr>
              <a:endParaRPr lang="fr-FR" sz="2400" b="1" dirty="0">
                <a:solidFill>
                  <a:prstClr val="white"/>
                </a:solidFill>
                <a:latin typeface="Calibri" panose="020F0502020204030204"/>
              </a:endParaRPr>
            </a:p>
          </p:txBody>
        </p:sp>
      </p:grpSp>
      <p:grpSp>
        <p:nvGrpSpPr>
          <p:cNvPr id="88" name="Group 87">
            <a:extLst>
              <a:ext uri="{FF2B5EF4-FFF2-40B4-BE49-F238E27FC236}">
                <a16:creationId xmlns:a16="http://schemas.microsoft.com/office/drawing/2014/main" id="{A70AF457-0198-4F13-A0D4-04C71B7B0569}"/>
              </a:ext>
            </a:extLst>
          </p:cNvPr>
          <p:cNvGrpSpPr/>
          <p:nvPr/>
        </p:nvGrpSpPr>
        <p:grpSpPr>
          <a:xfrm>
            <a:off x="1352891" y="6893264"/>
            <a:ext cx="4363290" cy="342892"/>
            <a:chOff x="833432" y="2405743"/>
            <a:chExt cx="2908937" cy="228600"/>
          </a:xfrm>
        </p:grpSpPr>
        <p:sp>
          <p:nvSpPr>
            <p:cNvPr id="89" name="Isosceles Triangle 31">
              <a:extLst>
                <a:ext uri="{FF2B5EF4-FFF2-40B4-BE49-F238E27FC236}">
                  <a16:creationId xmlns:a16="http://schemas.microsoft.com/office/drawing/2014/main" id="{A514BA7F-3C03-440D-8D56-8AE4244C1841}"/>
                </a:ext>
              </a:extLst>
            </p:cNvPr>
            <p:cNvSpPr/>
            <p:nvPr/>
          </p:nvSpPr>
          <p:spPr bwMode="gray">
            <a:xfrm>
              <a:off x="3576634" y="2405743"/>
              <a:ext cx="165735" cy="228600"/>
            </a:xfrm>
            <a:prstGeom prst="triangle">
              <a:avLst/>
            </a:prstGeom>
            <a:solidFill>
              <a:schemeClr val="tx1"/>
            </a:solidFill>
            <a:ln w="19050" algn="ctr">
              <a:noFill/>
              <a:miter lim="800000"/>
              <a:headEnd/>
              <a:tailEnd/>
            </a:ln>
          </p:spPr>
          <p:txBody>
            <a:bodyPr wrap="square" lIns="133348" tIns="133348" rIns="133348" bIns="133348" rtlCol="0" anchor="ctr"/>
            <a:lstStyle/>
            <a:p>
              <a:pPr algn="ctr" defTabSz="1371610">
                <a:lnSpc>
                  <a:spcPct val="106000"/>
                </a:lnSpc>
                <a:defRPr/>
              </a:pPr>
              <a:endParaRPr lang="fr-FR" sz="2400" b="1" dirty="0">
                <a:solidFill>
                  <a:prstClr val="white"/>
                </a:solidFill>
                <a:latin typeface="Calibri" panose="020F0502020204030204"/>
              </a:endParaRPr>
            </a:p>
          </p:txBody>
        </p:sp>
        <p:sp>
          <p:nvSpPr>
            <p:cNvPr id="90" name="Isosceles Triangle 5">
              <a:extLst>
                <a:ext uri="{FF2B5EF4-FFF2-40B4-BE49-F238E27FC236}">
                  <a16:creationId xmlns:a16="http://schemas.microsoft.com/office/drawing/2014/main" id="{6832C9D5-591C-4E2B-BCA4-625D1A328AD5}"/>
                </a:ext>
              </a:extLst>
            </p:cNvPr>
            <p:cNvSpPr/>
            <p:nvPr/>
          </p:nvSpPr>
          <p:spPr bwMode="gray">
            <a:xfrm>
              <a:off x="833432" y="2405743"/>
              <a:ext cx="165735" cy="228600"/>
            </a:xfrm>
            <a:prstGeom prst="triangle">
              <a:avLst/>
            </a:prstGeom>
            <a:solidFill>
              <a:schemeClr val="tx1"/>
            </a:solidFill>
            <a:ln w="19050" algn="ctr">
              <a:noFill/>
              <a:miter lim="800000"/>
              <a:headEnd/>
              <a:tailEnd/>
            </a:ln>
          </p:spPr>
          <p:txBody>
            <a:bodyPr wrap="square" lIns="133348" tIns="133348" rIns="133348" bIns="133348" rtlCol="0" anchor="ctr"/>
            <a:lstStyle/>
            <a:p>
              <a:pPr algn="ctr" defTabSz="1371610">
                <a:lnSpc>
                  <a:spcPct val="106000"/>
                </a:lnSpc>
                <a:defRPr/>
              </a:pPr>
              <a:endParaRPr lang="fr-FR" sz="2400" b="1" dirty="0">
                <a:solidFill>
                  <a:prstClr val="white"/>
                </a:solidFill>
                <a:latin typeface="Calibri" panose="020F0502020204030204"/>
              </a:endParaRPr>
            </a:p>
          </p:txBody>
        </p:sp>
      </p:grpSp>
      <p:sp>
        <p:nvSpPr>
          <p:cNvPr id="91" name="Rectangle: Rounded Corners 7">
            <a:extLst>
              <a:ext uri="{FF2B5EF4-FFF2-40B4-BE49-F238E27FC236}">
                <a16:creationId xmlns:a16="http://schemas.microsoft.com/office/drawing/2014/main" id="{B18D0F45-AAB7-4C92-939E-EE5B4A88BCD8}"/>
              </a:ext>
            </a:extLst>
          </p:cNvPr>
          <p:cNvSpPr/>
          <p:nvPr/>
        </p:nvSpPr>
        <p:spPr bwMode="gray">
          <a:xfrm>
            <a:off x="807605" y="7236160"/>
            <a:ext cx="5453858" cy="2704052"/>
          </a:xfrm>
          <a:prstGeom prst="roundRect">
            <a:avLst>
              <a:gd name="adj" fmla="val 6603"/>
            </a:avLst>
          </a:prstGeom>
          <a:solidFill>
            <a:schemeClr val="bg1">
              <a:lumMod val="95000"/>
            </a:schemeClr>
          </a:solidFill>
          <a:ln w="19050" algn="ctr">
            <a:noFill/>
            <a:miter lim="800000"/>
            <a:headEnd/>
            <a:tailEnd/>
          </a:ln>
        </p:spPr>
        <p:txBody>
          <a:bodyPr wrap="square" lIns="133348" tIns="274312" rIns="133348" bIns="133348" rtlCol="0" anchor="t"/>
          <a:lstStyle/>
          <a:p>
            <a:pPr marL="260606" lvl="1" indent="-260606" defTabSz="1371610">
              <a:spcAft>
                <a:spcPts val="900"/>
              </a:spcAft>
              <a:buFont typeface="Arial" panose="020B0604020202020204" pitchFamily="34" charset="0"/>
              <a:buChar char="•"/>
              <a:defRPr/>
            </a:pPr>
            <a:endParaRPr lang="fr-FR" sz="1650" dirty="0">
              <a:solidFill>
                <a:prstClr val="black"/>
              </a:solidFill>
              <a:latin typeface="Calibri" panose="020F0502020204030204"/>
            </a:endParaRPr>
          </a:p>
          <a:p>
            <a:pPr marL="260606" lvl="1" indent="-260606" defTabSz="1371610">
              <a:spcAft>
                <a:spcPts val="900"/>
              </a:spcAft>
              <a:buFont typeface="Arial" panose="020B0604020202020204" pitchFamily="34" charset="0"/>
              <a:buChar char="•"/>
              <a:defRPr/>
            </a:pPr>
            <a:r>
              <a:rPr lang="fr-FR" sz="1650" dirty="0">
                <a:solidFill>
                  <a:prstClr val="black"/>
                </a:solidFill>
                <a:latin typeface="Calibri" panose="020F0502020204030204"/>
              </a:rPr>
              <a:t>Formations théoriques pour clarifier les concepts et les théories relatives au sujet des PPP et le cadre institutionnel tunisien </a:t>
            </a:r>
          </a:p>
          <a:p>
            <a:pPr marL="260606" lvl="1" indent="-260606" defTabSz="1371610">
              <a:spcAft>
                <a:spcPts val="900"/>
              </a:spcAft>
              <a:buFont typeface="Arial" panose="020B0604020202020204" pitchFamily="34" charset="0"/>
              <a:buChar char="•"/>
              <a:defRPr/>
            </a:pPr>
            <a:r>
              <a:rPr lang="fr-FR" sz="1650" dirty="0">
                <a:solidFill>
                  <a:prstClr val="black"/>
                </a:solidFill>
                <a:latin typeface="Calibri" panose="020F0502020204030204"/>
              </a:rPr>
              <a:t>Mise à disposition de manuels de procédure/ boîte à outil pour guider les acteurs dans leur démarche de montage de projets PPP </a:t>
            </a:r>
          </a:p>
          <a:p>
            <a:pPr marL="260606" lvl="1" indent="-260606" defTabSz="1371610">
              <a:spcAft>
                <a:spcPts val="900"/>
              </a:spcAft>
              <a:buFont typeface="Arial" panose="020B0604020202020204" pitchFamily="34" charset="0"/>
              <a:buChar char="•"/>
              <a:defRPr/>
            </a:pPr>
            <a:endParaRPr lang="fr-FR" sz="1650" dirty="0">
              <a:solidFill>
                <a:prstClr val="black"/>
              </a:solidFill>
              <a:latin typeface="Calibri" panose="020F0502020204030204"/>
            </a:endParaRPr>
          </a:p>
        </p:txBody>
      </p:sp>
      <p:sp>
        <p:nvSpPr>
          <p:cNvPr id="92" name="Rectangle: Rounded Corners 8">
            <a:extLst>
              <a:ext uri="{FF2B5EF4-FFF2-40B4-BE49-F238E27FC236}">
                <a16:creationId xmlns:a16="http://schemas.microsoft.com/office/drawing/2014/main" id="{1F9CD79F-E85A-4A89-BDB6-B043748B6A28}"/>
              </a:ext>
            </a:extLst>
          </p:cNvPr>
          <p:cNvSpPr/>
          <p:nvPr/>
        </p:nvSpPr>
        <p:spPr bwMode="gray">
          <a:xfrm>
            <a:off x="6519605" y="7236161"/>
            <a:ext cx="5453858" cy="2661630"/>
          </a:xfrm>
          <a:prstGeom prst="roundRect">
            <a:avLst>
              <a:gd name="adj" fmla="val 5982"/>
            </a:avLst>
          </a:prstGeom>
          <a:solidFill>
            <a:schemeClr val="bg1">
              <a:lumMod val="95000"/>
            </a:schemeClr>
          </a:solidFill>
          <a:ln w="19050" algn="ctr">
            <a:noFill/>
            <a:miter lim="800000"/>
            <a:headEnd/>
            <a:tailEnd/>
          </a:ln>
        </p:spPr>
        <p:txBody>
          <a:bodyPr wrap="square" lIns="133348" tIns="274312" rIns="133348" bIns="133348" rtlCol="0" anchor="t"/>
          <a:lstStyle/>
          <a:p>
            <a:pPr marL="260606" lvl="1" indent="-260606" defTabSz="1371610">
              <a:spcAft>
                <a:spcPts val="900"/>
              </a:spcAft>
              <a:buFont typeface="Arial" panose="020B0604020202020204" pitchFamily="34" charset="0"/>
              <a:buChar char="•"/>
              <a:defRPr/>
            </a:pPr>
            <a:endParaRPr lang="fr-FR" sz="1650" dirty="0">
              <a:solidFill>
                <a:prstClr val="black"/>
              </a:solidFill>
              <a:latin typeface="Calibri" panose="020F0502020204030204"/>
            </a:endParaRPr>
          </a:p>
          <a:p>
            <a:pPr marL="260606" lvl="1" indent="-260606" defTabSz="1371610">
              <a:spcAft>
                <a:spcPts val="900"/>
              </a:spcAft>
              <a:buFont typeface="Arial" panose="020B0604020202020204" pitchFamily="34" charset="0"/>
              <a:buChar char="•"/>
              <a:defRPr/>
            </a:pPr>
            <a:r>
              <a:rPr lang="fr-FR" sz="1650" dirty="0">
                <a:solidFill>
                  <a:prstClr val="black"/>
                </a:solidFill>
                <a:latin typeface="Calibri" panose="020F0502020204030204"/>
              </a:rPr>
              <a:t>Présentation et discussion d’études de cas à l’échelle nationale et internationale pour identifier les bonnes pratiques et les erreurs à éviter </a:t>
            </a:r>
          </a:p>
          <a:p>
            <a:pPr marL="260606" lvl="1" indent="-260606" defTabSz="1371610">
              <a:spcAft>
                <a:spcPts val="900"/>
              </a:spcAft>
              <a:buFont typeface="Arial" panose="020B0604020202020204" pitchFamily="34" charset="0"/>
              <a:buChar char="•"/>
              <a:defRPr/>
            </a:pPr>
            <a:r>
              <a:rPr lang="fr-FR" sz="1650" dirty="0">
                <a:solidFill>
                  <a:prstClr val="black"/>
                </a:solidFill>
                <a:latin typeface="Calibri" panose="020F0502020204030204"/>
              </a:rPr>
              <a:t>Exercices de mise en situation  </a:t>
            </a:r>
          </a:p>
          <a:p>
            <a:pPr marL="260606" lvl="1" indent="-260606" defTabSz="1371610">
              <a:spcAft>
                <a:spcPts val="900"/>
              </a:spcAft>
              <a:buFont typeface="Arial" panose="020B0604020202020204" pitchFamily="34" charset="0"/>
              <a:buChar char="•"/>
              <a:defRPr/>
            </a:pPr>
            <a:r>
              <a:rPr lang="fr-FR" sz="1650" dirty="0">
                <a:solidFill>
                  <a:prstClr val="black"/>
                </a:solidFill>
                <a:latin typeface="Calibri" panose="020F0502020204030204"/>
              </a:rPr>
              <a:t>Travaux de groupes permettant aux participants d’avancer dans les différentes étapes de leur projets </a:t>
            </a:r>
          </a:p>
          <a:p>
            <a:pPr marL="260606" lvl="1" indent="-260606" defTabSz="1371610">
              <a:spcAft>
                <a:spcPts val="900"/>
              </a:spcAft>
              <a:buFont typeface="Arial" panose="020B0604020202020204" pitchFamily="34" charset="0"/>
              <a:buChar char="•"/>
              <a:defRPr/>
            </a:pPr>
            <a:endParaRPr lang="fr-FR" sz="1650" dirty="0">
              <a:solidFill>
                <a:prstClr val="black"/>
              </a:solidFill>
              <a:latin typeface="Calibri" panose="020F0502020204030204"/>
            </a:endParaRPr>
          </a:p>
          <a:p>
            <a:pPr marL="260606" lvl="1" indent="-260606" defTabSz="1371610">
              <a:spcAft>
                <a:spcPts val="900"/>
              </a:spcAft>
              <a:buFont typeface="Arial" panose="020B0604020202020204" pitchFamily="34" charset="0"/>
              <a:buChar char="•"/>
              <a:defRPr/>
            </a:pPr>
            <a:endParaRPr lang="fr-FR" sz="1650" dirty="0">
              <a:solidFill>
                <a:prstClr val="black"/>
              </a:solidFill>
              <a:latin typeface="Calibri" panose="020F0502020204030204"/>
            </a:endParaRPr>
          </a:p>
          <a:p>
            <a:pPr marL="260606" lvl="1" indent="-260606" defTabSz="1371610">
              <a:spcAft>
                <a:spcPts val="900"/>
              </a:spcAft>
              <a:buFont typeface="Arial" panose="020B0604020202020204" pitchFamily="34" charset="0"/>
              <a:buChar char="•"/>
              <a:defRPr/>
            </a:pPr>
            <a:endParaRPr lang="fr-FR" sz="1650" dirty="0">
              <a:solidFill>
                <a:prstClr val="black"/>
              </a:solidFill>
              <a:latin typeface="Calibri" panose="020F0502020204030204"/>
            </a:endParaRPr>
          </a:p>
          <a:p>
            <a:pPr marL="260606" lvl="1" indent="-260606" defTabSz="1371610">
              <a:spcAft>
                <a:spcPts val="900"/>
              </a:spcAft>
              <a:buFont typeface="Arial" panose="020B0604020202020204" pitchFamily="34" charset="0"/>
              <a:buChar char="•"/>
              <a:defRPr/>
            </a:pPr>
            <a:endParaRPr lang="fr-FR" sz="1650" dirty="0">
              <a:solidFill>
                <a:prstClr val="black"/>
              </a:solidFill>
              <a:latin typeface="Calibri" panose="020F0502020204030204"/>
            </a:endParaRPr>
          </a:p>
        </p:txBody>
      </p:sp>
      <p:sp>
        <p:nvSpPr>
          <p:cNvPr id="93" name="Rectangle: Rounded Corners 9">
            <a:extLst>
              <a:ext uri="{FF2B5EF4-FFF2-40B4-BE49-F238E27FC236}">
                <a16:creationId xmlns:a16="http://schemas.microsoft.com/office/drawing/2014/main" id="{5A0C576C-5BBE-41CC-8BA9-1B6693505842}"/>
              </a:ext>
            </a:extLst>
          </p:cNvPr>
          <p:cNvSpPr/>
          <p:nvPr/>
        </p:nvSpPr>
        <p:spPr bwMode="gray">
          <a:xfrm>
            <a:off x="12253477" y="7236157"/>
            <a:ext cx="5453858" cy="2633354"/>
          </a:xfrm>
          <a:prstGeom prst="roundRect">
            <a:avLst>
              <a:gd name="adj" fmla="val 5656"/>
            </a:avLst>
          </a:prstGeom>
          <a:solidFill>
            <a:schemeClr val="bg1">
              <a:lumMod val="95000"/>
            </a:schemeClr>
          </a:solidFill>
          <a:ln w="19050" algn="ctr">
            <a:noFill/>
            <a:miter lim="800000"/>
            <a:headEnd/>
            <a:tailEnd/>
          </a:ln>
        </p:spPr>
        <p:txBody>
          <a:bodyPr wrap="square" lIns="133348" tIns="274312" rIns="133348" bIns="133348" rtlCol="0" anchor="t"/>
          <a:lstStyle/>
          <a:p>
            <a:pPr marL="257176" lvl="1" indent="-257176" defTabSz="1371610">
              <a:spcAft>
                <a:spcPts val="900"/>
              </a:spcAft>
              <a:buFont typeface="Arial" panose="020B0604020202020204" pitchFamily="34" charset="0"/>
              <a:buChar char="•"/>
              <a:defRPr/>
            </a:pPr>
            <a:endParaRPr lang="fr-FR" sz="1650" dirty="0">
              <a:solidFill>
                <a:prstClr val="black"/>
              </a:solidFill>
              <a:latin typeface="Calibri" panose="020F0502020204030204"/>
            </a:endParaRPr>
          </a:p>
          <a:p>
            <a:pPr marL="257176" lvl="1" indent="-257176" defTabSz="1371610">
              <a:spcAft>
                <a:spcPts val="900"/>
              </a:spcAft>
              <a:buFont typeface="Arial" panose="020B0604020202020204" pitchFamily="34" charset="0"/>
              <a:buChar char="•"/>
              <a:defRPr/>
            </a:pPr>
            <a:r>
              <a:rPr lang="fr-FR" sz="1654" dirty="0">
                <a:solidFill>
                  <a:prstClr val="black"/>
                </a:solidFill>
                <a:latin typeface="Calibri" panose="020F0502020204030204"/>
              </a:rPr>
              <a:t>Mise en place d’espaces d’échange et de réseautage entre </a:t>
            </a:r>
            <a:r>
              <a:rPr lang="fr-FR" sz="1650" dirty="0">
                <a:solidFill>
                  <a:prstClr val="black"/>
                </a:solidFill>
                <a:latin typeface="Calibri" panose="020F0502020204030204"/>
              </a:rPr>
              <a:t>les participants</a:t>
            </a:r>
          </a:p>
          <a:p>
            <a:pPr marL="260606" lvl="1" indent="-260606" defTabSz="1371610">
              <a:spcAft>
                <a:spcPts val="900"/>
              </a:spcAft>
              <a:buFont typeface="Arial" panose="020B0604020202020204" pitchFamily="34" charset="0"/>
              <a:buChar char="•"/>
              <a:defRPr/>
            </a:pPr>
            <a:r>
              <a:rPr lang="fr-FR" sz="1650" dirty="0">
                <a:solidFill>
                  <a:prstClr val="black"/>
                </a:solidFill>
                <a:latin typeface="Calibri" panose="020F0502020204030204"/>
              </a:rPr>
              <a:t>Témoignages  de porteurs de projets PPP à succès / Partage d’expériences réussies à l’échelle locale et régionale  </a:t>
            </a:r>
          </a:p>
          <a:p>
            <a:pPr marL="260606" lvl="1" indent="-260606" defTabSz="1371610">
              <a:spcAft>
                <a:spcPts val="900"/>
              </a:spcAft>
              <a:buFont typeface="Arial" panose="020B0604020202020204" pitchFamily="34" charset="0"/>
              <a:buChar char="•"/>
              <a:defRPr/>
            </a:pPr>
            <a:r>
              <a:rPr lang="fr-FR" sz="1650" dirty="0">
                <a:solidFill>
                  <a:prstClr val="black"/>
                </a:solidFill>
                <a:latin typeface="Calibri" panose="020F0502020204030204"/>
              </a:rPr>
              <a:t>Participation à des panels et événements internationaux </a:t>
            </a:r>
          </a:p>
          <a:p>
            <a:pPr lvl="1" defTabSz="1371610">
              <a:spcAft>
                <a:spcPts val="900"/>
              </a:spcAft>
              <a:defRPr/>
            </a:pPr>
            <a:r>
              <a:rPr lang="fr-FR" sz="1650" dirty="0">
                <a:solidFill>
                  <a:prstClr val="black"/>
                </a:solidFill>
                <a:latin typeface="Calibri" panose="020F0502020204030204"/>
              </a:rPr>
              <a:t> </a:t>
            </a:r>
          </a:p>
          <a:p>
            <a:pPr marL="260606" lvl="1" indent="-260606" defTabSz="1371610">
              <a:spcAft>
                <a:spcPts val="900"/>
              </a:spcAft>
              <a:buFont typeface="Arial" panose="020B0604020202020204" pitchFamily="34" charset="0"/>
              <a:buChar char="•"/>
              <a:defRPr/>
            </a:pPr>
            <a:endParaRPr lang="fr-FR" sz="1650" dirty="0">
              <a:solidFill>
                <a:prstClr val="black"/>
              </a:solidFill>
              <a:latin typeface="Calibri" panose="020F0502020204030204"/>
            </a:endParaRPr>
          </a:p>
        </p:txBody>
      </p:sp>
      <p:sp>
        <p:nvSpPr>
          <p:cNvPr id="94" name="Rectangle: Top Corners Rounded 12">
            <a:extLst>
              <a:ext uri="{FF2B5EF4-FFF2-40B4-BE49-F238E27FC236}">
                <a16:creationId xmlns:a16="http://schemas.microsoft.com/office/drawing/2014/main" id="{7FBE5DDF-0D66-4985-94F8-63479C2BD7BE}"/>
              </a:ext>
            </a:extLst>
          </p:cNvPr>
          <p:cNvSpPr/>
          <p:nvPr/>
        </p:nvSpPr>
        <p:spPr bwMode="gray">
          <a:xfrm flipV="1">
            <a:off x="1477186" y="6893265"/>
            <a:ext cx="4114692" cy="685782"/>
          </a:xfrm>
          <a:prstGeom prst="round2SameRect">
            <a:avLst/>
          </a:prstGeom>
          <a:solidFill>
            <a:schemeClr val="accent1"/>
          </a:solidFill>
          <a:ln w="19050" algn="ctr">
            <a:noFill/>
            <a:miter lim="800000"/>
            <a:headEnd/>
            <a:tailEnd/>
          </a:ln>
        </p:spPr>
        <p:txBody>
          <a:bodyPr wrap="square" lIns="133348" tIns="133348" rIns="133348" bIns="133348" rtlCol="0" anchor="ctr"/>
          <a:lstStyle/>
          <a:p>
            <a:pPr algn="ctr" defTabSz="1371610">
              <a:lnSpc>
                <a:spcPct val="106000"/>
              </a:lnSpc>
              <a:defRPr/>
            </a:pPr>
            <a:endParaRPr lang="fr-FR" b="1" dirty="0">
              <a:solidFill>
                <a:prstClr val="white"/>
              </a:solidFill>
              <a:latin typeface="Calibri" panose="020F0502020204030204"/>
            </a:endParaRPr>
          </a:p>
        </p:txBody>
      </p:sp>
      <p:sp>
        <p:nvSpPr>
          <p:cNvPr id="95" name="Rectangle: Top Corners Rounded 13">
            <a:extLst>
              <a:ext uri="{FF2B5EF4-FFF2-40B4-BE49-F238E27FC236}">
                <a16:creationId xmlns:a16="http://schemas.microsoft.com/office/drawing/2014/main" id="{04AD7348-C5D6-4043-AA3D-D84758A34F4B}"/>
              </a:ext>
            </a:extLst>
          </p:cNvPr>
          <p:cNvSpPr/>
          <p:nvPr/>
        </p:nvSpPr>
        <p:spPr bwMode="gray">
          <a:xfrm flipV="1">
            <a:off x="7189186" y="6893265"/>
            <a:ext cx="4114692" cy="685782"/>
          </a:xfrm>
          <a:prstGeom prst="round2SameRect">
            <a:avLst/>
          </a:prstGeom>
          <a:solidFill>
            <a:schemeClr val="accent3"/>
          </a:solidFill>
          <a:ln w="19050" algn="ctr">
            <a:noFill/>
            <a:miter lim="800000"/>
            <a:headEnd/>
            <a:tailEnd/>
          </a:ln>
        </p:spPr>
        <p:txBody>
          <a:bodyPr wrap="square" lIns="133348" tIns="133348" rIns="133348" bIns="133348" rtlCol="0" anchor="ctr"/>
          <a:lstStyle/>
          <a:p>
            <a:pPr algn="ctr" defTabSz="1371610">
              <a:lnSpc>
                <a:spcPct val="106000"/>
              </a:lnSpc>
              <a:defRPr/>
            </a:pPr>
            <a:endParaRPr lang="fr-FR" b="1" dirty="0">
              <a:solidFill>
                <a:prstClr val="white"/>
              </a:solidFill>
              <a:latin typeface="Calibri" panose="020F0502020204030204"/>
            </a:endParaRPr>
          </a:p>
        </p:txBody>
      </p:sp>
      <p:sp>
        <p:nvSpPr>
          <p:cNvPr id="96" name="Rectangle: Top Corners Rounded 14">
            <a:extLst>
              <a:ext uri="{FF2B5EF4-FFF2-40B4-BE49-F238E27FC236}">
                <a16:creationId xmlns:a16="http://schemas.microsoft.com/office/drawing/2014/main" id="{B906ED62-D05C-473D-9C5A-3263CCECF021}"/>
              </a:ext>
            </a:extLst>
          </p:cNvPr>
          <p:cNvSpPr/>
          <p:nvPr/>
        </p:nvSpPr>
        <p:spPr bwMode="gray">
          <a:xfrm flipV="1">
            <a:off x="12901186" y="6893265"/>
            <a:ext cx="4114692" cy="685782"/>
          </a:xfrm>
          <a:prstGeom prst="round2SameRect">
            <a:avLst/>
          </a:prstGeom>
          <a:solidFill>
            <a:srgbClr val="00ABAB"/>
          </a:solidFill>
          <a:ln w="19050" algn="ctr">
            <a:noFill/>
            <a:miter lim="800000"/>
            <a:headEnd/>
            <a:tailEnd/>
          </a:ln>
        </p:spPr>
        <p:txBody>
          <a:bodyPr wrap="square" lIns="133348" tIns="133348" rIns="133348" bIns="133348" rtlCol="0" anchor="ctr"/>
          <a:lstStyle/>
          <a:p>
            <a:pPr algn="ctr" defTabSz="1371610">
              <a:lnSpc>
                <a:spcPct val="106000"/>
              </a:lnSpc>
              <a:defRPr/>
            </a:pPr>
            <a:endParaRPr lang="fr-FR" b="1" dirty="0">
              <a:solidFill>
                <a:prstClr val="white"/>
              </a:solidFill>
              <a:latin typeface="Calibri" panose="020F0502020204030204"/>
            </a:endParaRPr>
          </a:p>
        </p:txBody>
      </p:sp>
      <p:sp>
        <p:nvSpPr>
          <p:cNvPr id="97" name="Rectangle 96">
            <a:extLst>
              <a:ext uri="{FF2B5EF4-FFF2-40B4-BE49-F238E27FC236}">
                <a16:creationId xmlns:a16="http://schemas.microsoft.com/office/drawing/2014/main" id="{35612076-8969-4DD9-B877-690856B6D557}"/>
              </a:ext>
            </a:extLst>
          </p:cNvPr>
          <p:cNvSpPr/>
          <p:nvPr/>
        </p:nvSpPr>
        <p:spPr>
          <a:xfrm>
            <a:off x="1775611" y="7097661"/>
            <a:ext cx="3517886" cy="276999"/>
          </a:xfrm>
          <a:prstGeom prst="rect">
            <a:avLst/>
          </a:prstGeom>
        </p:spPr>
        <p:txBody>
          <a:bodyPr wrap="none" lIns="0" tIns="0" rIns="0" bIns="0">
            <a:spAutoFit/>
          </a:bodyPr>
          <a:lstStyle/>
          <a:p>
            <a:pPr algn="ctr" defTabSz="1371610">
              <a:defRPr/>
            </a:pPr>
            <a:r>
              <a:rPr lang="fr-FR" b="1" dirty="0">
                <a:solidFill>
                  <a:srgbClr val="FFFFFF"/>
                </a:solidFill>
                <a:latin typeface="Calibri" panose="020F0502020204030204"/>
              </a:rPr>
              <a:t>Clarification des concepts  ( Théorie) </a:t>
            </a:r>
          </a:p>
        </p:txBody>
      </p:sp>
      <p:sp>
        <p:nvSpPr>
          <p:cNvPr id="98" name="Rectangle 97">
            <a:extLst>
              <a:ext uri="{FF2B5EF4-FFF2-40B4-BE49-F238E27FC236}">
                <a16:creationId xmlns:a16="http://schemas.microsoft.com/office/drawing/2014/main" id="{65E8DBD1-D1FA-4D78-AF9F-14F43155A21E}"/>
              </a:ext>
            </a:extLst>
          </p:cNvPr>
          <p:cNvSpPr/>
          <p:nvPr/>
        </p:nvSpPr>
        <p:spPr>
          <a:xfrm>
            <a:off x="7637479" y="7097661"/>
            <a:ext cx="3218125" cy="276999"/>
          </a:xfrm>
          <a:prstGeom prst="rect">
            <a:avLst/>
          </a:prstGeom>
        </p:spPr>
        <p:txBody>
          <a:bodyPr wrap="none" lIns="0" tIns="0" rIns="0" bIns="0">
            <a:spAutoFit/>
          </a:bodyPr>
          <a:lstStyle/>
          <a:p>
            <a:pPr algn="ctr" defTabSz="1371610">
              <a:defRPr/>
            </a:pPr>
            <a:r>
              <a:rPr lang="fr-FR" b="1" dirty="0">
                <a:solidFill>
                  <a:srgbClr val="FFFFFF"/>
                </a:solidFill>
                <a:latin typeface="Calibri" panose="020F0502020204030204"/>
              </a:rPr>
              <a:t>Mise en pratique / Etudes de cas  </a:t>
            </a:r>
          </a:p>
        </p:txBody>
      </p:sp>
      <p:sp>
        <p:nvSpPr>
          <p:cNvPr id="99" name="Rectangle 98">
            <a:extLst>
              <a:ext uri="{FF2B5EF4-FFF2-40B4-BE49-F238E27FC236}">
                <a16:creationId xmlns:a16="http://schemas.microsoft.com/office/drawing/2014/main" id="{EEA32F11-F48D-4063-ADA7-F3D9453D76E0}"/>
              </a:ext>
            </a:extLst>
          </p:cNvPr>
          <p:cNvSpPr/>
          <p:nvPr/>
        </p:nvSpPr>
        <p:spPr>
          <a:xfrm>
            <a:off x="13052180" y="7067514"/>
            <a:ext cx="3663056" cy="276999"/>
          </a:xfrm>
          <a:prstGeom prst="rect">
            <a:avLst/>
          </a:prstGeom>
        </p:spPr>
        <p:txBody>
          <a:bodyPr wrap="square" lIns="0" tIns="0" rIns="0" bIns="0">
            <a:spAutoFit/>
          </a:bodyPr>
          <a:lstStyle/>
          <a:p>
            <a:pPr algn="ctr" defTabSz="1371610">
              <a:defRPr/>
            </a:pPr>
            <a:r>
              <a:rPr lang="fr-FR" b="1" dirty="0">
                <a:solidFill>
                  <a:srgbClr val="FFFFFF"/>
                </a:solidFill>
                <a:latin typeface="Calibri" panose="020F0502020204030204"/>
              </a:rPr>
              <a:t>Echange et réseautage </a:t>
            </a:r>
          </a:p>
        </p:txBody>
      </p:sp>
      <p:sp>
        <p:nvSpPr>
          <p:cNvPr id="100" name="Oval 99">
            <a:extLst>
              <a:ext uri="{FF2B5EF4-FFF2-40B4-BE49-F238E27FC236}">
                <a16:creationId xmlns:a16="http://schemas.microsoft.com/office/drawing/2014/main" id="{443649F2-F765-4E5B-AEF8-ED791DA3C5B9}"/>
              </a:ext>
            </a:extLst>
          </p:cNvPr>
          <p:cNvSpPr/>
          <p:nvPr/>
        </p:nvSpPr>
        <p:spPr bwMode="gray">
          <a:xfrm>
            <a:off x="3049796" y="5847022"/>
            <a:ext cx="969472" cy="969472"/>
          </a:xfrm>
          <a:prstGeom prst="ellipse">
            <a:avLst/>
          </a:prstGeom>
          <a:solidFill>
            <a:schemeClr val="bg1"/>
          </a:solidFill>
          <a:ln w="25400" algn="ctr">
            <a:solidFill>
              <a:schemeClr val="accent1"/>
            </a:solidFill>
            <a:miter lim="800000"/>
            <a:headEnd/>
            <a:tailEnd/>
          </a:ln>
        </p:spPr>
        <p:txBody>
          <a:bodyPr wrap="square" lIns="133348" tIns="133348" rIns="133348" bIns="133348" rtlCol="0" anchor="ctr"/>
          <a:lstStyle/>
          <a:p>
            <a:pPr algn="ctr" defTabSz="1371610">
              <a:lnSpc>
                <a:spcPct val="106000"/>
              </a:lnSpc>
              <a:defRPr/>
            </a:pPr>
            <a:endParaRPr lang="fr-FR" sz="2400" b="1" dirty="0">
              <a:solidFill>
                <a:prstClr val="white"/>
              </a:solidFill>
              <a:latin typeface="Calibri" panose="020F0502020204030204"/>
            </a:endParaRPr>
          </a:p>
        </p:txBody>
      </p:sp>
      <p:sp>
        <p:nvSpPr>
          <p:cNvPr id="101" name="Oval 100">
            <a:extLst>
              <a:ext uri="{FF2B5EF4-FFF2-40B4-BE49-F238E27FC236}">
                <a16:creationId xmlns:a16="http://schemas.microsoft.com/office/drawing/2014/main" id="{14F65DA5-06E1-4268-9695-1993B1BC6FDC}"/>
              </a:ext>
            </a:extLst>
          </p:cNvPr>
          <p:cNvSpPr/>
          <p:nvPr/>
        </p:nvSpPr>
        <p:spPr bwMode="gray">
          <a:xfrm>
            <a:off x="8761796" y="5847022"/>
            <a:ext cx="969472" cy="969472"/>
          </a:xfrm>
          <a:prstGeom prst="ellipse">
            <a:avLst/>
          </a:prstGeom>
          <a:solidFill>
            <a:schemeClr val="bg1"/>
          </a:solidFill>
          <a:ln w="25400" algn="ctr">
            <a:solidFill>
              <a:schemeClr val="accent3"/>
            </a:solidFill>
            <a:miter lim="800000"/>
            <a:headEnd/>
            <a:tailEnd/>
          </a:ln>
        </p:spPr>
        <p:txBody>
          <a:bodyPr wrap="square" lIns="133348" tIns="133348" rIns="133348" bIns="133348" rtlCol="0" anchor="ctr"/>
          <a:lstStyle/>
          <a:p>
            <a:pPr algn="ctr" defTabSz="1371610">
              <a:lnSpc>
                <a:spcPct val="106000"/>
              </a:lnSpc>
              <a:defRPr/>
            </a:pPr>
            <a:endParaRPr lang="fr-FR" sz="2400" b="1" dirty="0">
              <a:solidFill>
                <a:prstClr val="white"/>
              </a:solidFill>
              <a:latin typeface="Calibri" panose="020F0502020204030204"/>
            </a:endParaRPr>
          </a:p>
        </p:txBody>
      </p:sp>
      <p:sp>
        <p:nvSpPr>
          <p:cNvPr id="102" name="Oval 101">
            <a:extLst>
              <a:ext uri="{FF2B5EF4-FFF2-40B4-BE49-F238E27FC236}">
                <a16:creationId xmlns:a16="http://schemas.microsoft.com/office/drawing/2014/main" id="{14C98BE4-F354-4959-8033-61CF57E84A46}"/>
              </a:ext>
            </a:extLst>
          </p:cNvPr>
          <p:cNvSpPr/>
          <p:nvPr/>
        </p:nvSpPr>
        <p:spPr bwMode="gray">
          <a:xfrm>
            <a:off x="14495670" y="5847022"/>
            <a:ext cx="969472" cy="969472"/>
          </a:xfrm>
          <a:prstGeom prst="ellipse">
            <a:avLst/>
          </a:prstGeom>
          <a:solidFill>
            <a:schemeClr val="bg1"/>
          </a:solidFill>
          <a:ln w="25400" algn="ctr">
            <a:solidFill>
              <a:srgbClr val="00ABAB"/>
            </a:solidFill>
            <a:miter lim="800000"/>
            <a:headEnd/>
            <a:tailEnd/>
          </a:ln>
        </p:spPr>
        <p:txBody>
          <a:bodyPr wrap="square" lIns="133348" tIns="133348" rIns="133348" bIns="133348" rtlCol="0" anchor="ctr"/>
          <a:lstStyle/>
          <a:p>
            <a:pPr algn="ctr" defTabSz="1371610">
              <a:lnSpc>
                <a:spcPct val="106000"/>
              </a:lnSpc>
              <a:defRPr/>
            </a:pPr>
            <a:endParaRPr lang="fr-FR" sz="2400" b="1" dirty="0">
              <a:solidFill>
                <a:prstClr val="white"/>
              </a:solidFill>
              <a:latin typeface="Calibri" panose="020F0502020204030204"/>
            </a:endParaRPr>
          </a:p>
        </p:txBody>
      </p:sp>
      <p:grpSp>
        <p:nvGrpSpPr>
          <p:cNvPr id="103" name="Group 243">
            <a:extLst>
              <a:ext uri="{FF2B5EF4-FFF2-40B4-BE49-F238E27FC236}">
                <a16:creationId xmlns:a16="http://schemas.microsoft.com/office/drawing/2014/main" id="{AD0BF0B2-BB89-4318-B319-D626A19AEC79}"/>
              </a:ext>
            </a:extLst>
          </p:cNvPr>
          <p:cNvGrpSpPr>
            <a:grpSpLocks noChangeAspect="1"/>
          </p:cNvGrpSpPr>
          <p:nvPr/>
        </p:nvGrpSpPr>
        <p:grpSpPr bwMode="auto">
          <a:xfrm>
            <a:off x="3157671" y="5953768"/>
            <a:ext cx="753762" cy="755980"/>
            <a:chOff x="3476" y="785"/>
            <a:chExt cx="340" cy="341"/>
          </a:xfrm>
          <a:solidFill>
            <a:schemeClr val="accent1"/>
          </a:solidFill>
        </p:grpSpPr>
        <p:sp>
          <p:nvSpPr>
            <p:cNvPr id="104" name="Freeform 244">
              <a:extLst>
                <a:ext uri="{FF2B5EF4-FFF2-40B4-BE49-F238E27FC236}">
                  <a16:creationId xmlns:a16="http://schemas.microsoft.com/office/drawing/2014/main" id="{99290053-53BC-41C2-A6E5-668E75DC7AEF}"/>
                </a:ext>
              </a:extLst>
            </p:cNvPr>
            <p:cNvSpPr>
              <a:spLocks noEditPoints="1"/>
            </p:cNvSpPr>
            <p:nvPr/>
          </p:nvSpPr>
          <p:spPr bwMode="auto">
            <a:xfrm>
              <a:off x="3539" y="888"/>
              <a:ext cx="214" cy="146"/>
            </a:xfrm>
            <a:custGeom>
              <a:avLst/>
              <a:gdLst>
                <a:gd name="T0" fmla="*/ 48 w 322"/>
                <a:gd name="T1" fmla="*/ 172 h 219"/>
                <a:gd name="T2" fmla="*/ 60 w 322"/>
                <a:gd name="T3" fmla="*/ 188 h 219"/>
                <a:gd name="T4" fmla="*/ 63 w 322"/>
                <a:gd name="T5" fmla="*/ 203 h 219"/>
                <a:gd name="T6" fmla="*/ 54 w 322"/>
                <a:gd name="T7" fmla="*/ 207 h 219"/>
                <a:gd name="T8" fmla="*/ 48 w 322"/>
                <a:gd name="T9" fmla="*/ 205 h 219"/>
                <a:gd name="T10" fmla="*/ 27 w 322"/>
                <a:gd name="T11" fmla="*/ 171 h 219"/>
                <a:gd name="T12" fmla="*/ 50 w 322"/>
                <a:gd name="T13" fmla="*/ 144 h 219"/>
                <a:gd name="T14" fmla="*/ 79 w 322"/>
                <a:gd name="T15" fmla="*/ 114 h 219"/>
                <a:gd name="T16" fmla="*/ 12 w 322"/>
                <a:gd name="T17" fmla="*/ 101 h 219"/>
                <a:gd name="T18" fmla="*/ 1 w 322"/>
                <a:gd name="T19" fmla="*/ 91 h 219"/>
                <a:gd name="T20" fmla="*/ 10 w 322"/>
                <a:gd name="T21" fmla="*/ 79 h 219"/>
                <a:gd name="T22" fmla="*/ 99 w 322"/>
                <a:gd name="T23" fmla="*/ 108 h 219"/>
                <a:gd name="T24" fmla="*/ 58 w 322"/>
                <a:gd name="T25" fmla="*/ 164 h 219"/>
                <a:gd name="T26" fmla="*/ 48 w 322"/>
                <a:gd name="T27" fmla="*/ 172 h 219"/>
                <a:gd name="T28" fmla="*/ 301 w 322"/>
                <a:gd name="T29" fmla="*/ 50 h 219"/>
                <a:gd name="T30" fmla="*/ 151 w 322"/>
                <a:gd name="T31" fmla="*/ 201 h 219"/>
                <a:gd name="T32" fmla="*/ 146 w 322"/>
                <a:gd name="T33" fmla="*/ 203 h 219"/>
                <a:gd name="T34" fmla="*/ 101 w 322"/>
                <a:gd name="T35" fmla="*/ 218 h 219"/>
                <a:gd name="T36" fmla="*/ 98 w 322"/>
                <a:gd name="T37" fmla="*/ 219 h 219"/>
                <a:gd name="T38" fmla="*/ 90 w 322"/>
                <a:gd name="T39" fmla="*/ 216 h 219"/>
                <a:gd name="T40" fmla="*/ 88 w 322"/>
                <a:gd name="T41" fmla="*/ 205 h 219"/>
                <a:gd name="T42" fmla="*/ 103 w 322"/>
                <a:gd name="T43" fmla="*/ 159 h 219"/>
                <a:gd name="T44" fmla="*/ 105 w 322"/>
                <a:gd name="T45" fmla="*/ 155 h 219"/>
                <a:gd name="T46" fmla="*/ 256 w 322"/>
                <a:gd name="T47" fmla="*/ 4 h 219"/>
                <a:gd name="T48" fmla="*/ 271 w 322"/>
                <a:gd name="T49" fmla="*/ 4 h 219"/>
                <a:gd name="T50" fmla="*/ 301 w 322"/>
                <a:gd name="T51" fmla="*/ 35 h 219"/>
                <a:gd name="T52" fmla="*/ 305 w 322"/>
                <a:gd name="T53" fmla="*/ 42 h 219"/>
                <a:gd name="T54" fmla="*/ 301 w 322"/>
                <a:gd name="T55" fmla="*/ 50 h 219"/>
                <a:gd name="T56" fmla="*/ 218 w 322"/>
                <a:gd name="T57" fmla="*/ 102 h 219"/>
                <a:gd name="T58" fmla="*/ 203 w 322"/>
                <a:gd name="T59" fmla="*/ 87 h 219"/>
                <a:gd name="T60" fmla="*/ 122 w 322"/>
                <a:gd name="T61" fmla="*/ 169 h 219"/>
                <a:gd name="T62" fmla="*/ 115 w 322"/>
                <a:gd name="T63" fmla="*/ 191 h 219"/>
                <a:gd name="T64" fmla="*/ 137 w 322"/>
                <a:gd name="T65" fmla="*/ 184 h 219"/>
                <a:gd name="T66" fmla="*/ 218 w 322"/>
                <a:gd name="T67" fmla="*/ 102 h 219"/>
                <a:gd name="T68" fmla="*/ 279 w 322"/>
                <a:gd name="T69" fmla="*/ 42 h 219"/>
                <a:gd name="T70" fmla="*/ 264 w 322"/>
                <a:gd name="T71" fmla="*/ 27 h 219"/>
                <a:gd name="T72" fmla="*/ 218 w 322"/>
                <a:gd name="T73" fmla="*/ 72 h 219"/>
                <a:gd name="T74" fmla="*/ 234 w 322"/>
                <a:gd name="T75" fmla="*/ 87 h 219"/>
                <a:gd name="T76" fmla="*/ 279 w 322"/>
                <a:gd name="T77" fmla="*/ 42 h 219"/>
                <a:gd name="T78" fmla="*/ 318 w 322"/>
                <a:gd name="T79" fmla="*/ 82 h 219"/>
                <a:gd name="T80" fmla="*/ 302 w 322"/>
                <a:gd name="T81" fmla="*/ 82 h 219"/>
                <a:gd name="T82" fmla="*/ 260 w 322"/>
                <a:gd name="T83" fmla="*/ 125 h 219"/>
                <a:gd name="T84" fmla="*/ 260 w 322"/>
                <a:gd name="T85" fmla="*/ 140 h 219"/>
                <a:gd name="T86" fmla="*/ 267 w 322"/>
                <a:gd name="T87" fmla="*/ 143 h 219"/>
                <a:gd name="T88" fmla="*/ 275 w 322"/>
                <a:gd name="T89" fmla="*/ 140 h 219"/>
                <a:gd name="T90" fmla="*/ 318 w 322"/>
                <a:gd name="T91" fmla="*/ 98 h 219"/>
                <a:gd name="T92" fmla="*/ 318 w 322"/>
                <a:gd name="T93" fmla="*/ 8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219">
                  <a:moveTo>
                    <a:pt x="48" y="172"/>
                  </a:moveTo>
                  <a:cubicBezTo>
                    <a:pt x="48" y="177"/>
                    <a:pt x="56" y="185"/>
                    <a:pt x="60" y="188"/>
                  </a:cubicBezTo>
                  <a:cubicBezTo>
                    <a:pt x="65" y="191"/>
                    <a:pt x="66" y="198"/>
                    <a:pt x="63" y="203"/>
                  </a:cubicBezTo>
                  <a:cubicBezTo>
                    <a:pt x="61" y="206"/>
                    <a:pt x="57" y="207"/>
                    <a:pt x="54" y="207"/>
                  </a:cubicBezTo>
                  <a:cubicBezTo>
                    <a:pt x="52" y="207"/>
                    <a:pt x="50" y="207"/>
                    <a:pt x="48" y="205"/>
                  </a:cubicBezTo>
                  <a:cubicBezTo>
                    <a:pt x="46" y="204"/>
                    <a:pt x="25" y="189"/>
                    <a:pt x="27" y="171"/>
                  </a:cubicBezTo>
                  <a:cubicBezTo>
                    <a:pt x="28" y="160"/>
                    <a:pt x="35" y="151"/>
                    <a:pt x="50" y="144"/>
                  </a:cubicBezTo>
                  <a:cubicBezTo>
                    <a:pt x="70" y="135"/>
                    <a:pt x="81" y="121"/>
                    <a:pt x="79" y="114"/>
                  </a:cubicBezTo>
                  <a:cubicBezTo>
                    <a:pt x="77" y="107"/>
                    <a:pt x="61" y="96"/>
                    <a:pt x="12" y="101"/>
                  </a:cubicBezTo>
                  <a:cubicBezTo>
                    <a:pt x="6" y="101"/>
                    <a:pt x="1" y="97"/>
                    <a:pt x="1" y="91"/>
                  </a:cubicBezTo>
                  <a:cubicBezTo>
                    <a:pt x="0" y="85"/>
                    <a:pt x="5" y="80"/>
                    <a:pt x="10" y="79"/>
                  </a:cubicBezTo>
                  <a:cubicBezTo>
                    <a:pt x="80" y="73"/>
                    <a:pt x="96" y="95"/>
                    <a:pt x="99" y="108"/>
                  </a:cubicBezTo>
                  <a:cubicBezTo>
                    <a:pt x="105" y="128"/>
                    <a:pt x="88" y="150"/>
                    <a:pt x="58" y="164"/>
                  </a:cubicBezTo>
                  <a:cubicBezTo>
                    <a:pt x="52" y="167"/>
                    <a:pt x="48" y="170"/>
                    <a:pt x="48" y="172"/>
                  </a:cubicBezTo>
                  <a:close/>
                  <a:moveTo>
                    <a:pt x="301" y="50"/>
                  </a:moveTo>
                  <a:cubicBezTo>
                    <a:pt x="151" y="201"/>
                    <a:pt x="151" y="201"/>
                    <a:pt x="151" y="201"/>
                  </a:cubicBezTo>
                  <a:cubicBezTo>
                    <a:pt x="149" y="202"/>
                    <a:pt x="148" y="203"/>
                    <a:pt x="146" y="203"/>
                  </a:cubicBezTo>
                  <a:cubicBezTo>
                    <a:pt x="101" y="218"/>
                    <a:pt x="101" y="218"/>
                    <a:pt x="101" y="218"/>
                  </a:cubicBezTo>
                  <a:cubicBezTo>
                    <a:pt x="100" y="219"/>
                    <a:pt x="99" y="219"/>
                    <a:pt x="98" y="219"/>
                  </a:cubicBezTo>
                  <a:cubicBezTo>
                    <a:pt x="95" y="219"/>
                    <a:pt x="92" y="218"/>
                    <a:pt x="90" y="216"/>
                  </a:cubicBezTo>
                  <a:cubicBezTo>
                    <a:pt x="87" y="213"/>
                    <a:pt x="86" y="209"/>
                    <a:pt x="88" y="205"/>
                  </a:cubicBezTo>
                  <a:cubicBezTo>
                    <a:pt x="103" y="159"/>
                    <a:pt x="103" y="159"/>
                    <a:pt x="103" y="159"/>
                  </a:cubicBezTo>
                  <a:cubicBezTo>
                    <a:pt x="103" y="158"/>
                    <a:pt x="104" y="156"/>
                    <a:pt x="105" y="155"/>
                  </a:cubicBezTo>
                  <a:cubicBezTo>
                    <a:pt x="256" y="4"/>
                    <a:pt x="256" y="4"/>
                    <a:pt x="256" y="4"/>
                  </a:cubicBezTo>
                  <a:cubicBezTo>
                    <a:pt x="260" y="0"/>
                    <a:pt x="267" y="0"/>
                    <a:pt x="271" y="4"/>
                  </a:cubicBezTo>
                  <a:cubicBezTo>
                    <a:pt x="301" y="35"/>
                    <a:pt x="301" y="35"/>
                    <a:pt x="301" y="35"/>
                  </a:cubicBezTo>
                  <a:cubicBezTo>
                    <a:pt x="303" y="37"/>
                    <a:pt x="305" y="39"/>
                    <a:pt x="305" y="42"/>
                  </a:cubicBezTo>
                  <a:cubicBezTo>
                    <a:pt x="305" y="45"/>
                    <a:pt x="303" y="48"/>
                    <a:pt x="301" y="50"/>
                  </a:cubicBezTo>
                  <a:close/>
                  <a:moveTo>
                    <a:pt x="218" y="102"/>
                  </a:moveTo>
                  <a:cubicBezTo>
                    <a:pt x="203" y="87"/>
                    <a:pt x="203" y="87"/>
                    <a:pt x="203" y="87"/>
                  </a:cubicBezTo>
                  <a:cubicBezTo>
                    <a:pt x="122" y="169"/>
                    <a:pt x="122" y="169"/>
                    <a:pt x="122" y="169"/>
                  </a:cubicBezTo>
                  <a:cubicBezTo>
                    <a:pt x="115" y="191"/>
                    <a:pt x="115" y="191"/>
                    <a:pt x="115" y="191"/>
                  </a:cubicBezTo>
                  <a:cubicBezTo>
                    <a:pt x="137" y="184"/>
                    <a:pt x="137" y="184"/>
                    <a:pt x="137" y="184"/>
                  </a:cubicBezTo>
                  <a:lnTo>
                    <a:pt x="218" y="102"/>
                  </a:lnTo>
                  <a:close/>
                  <a:moveTo>
                    <a:pt x="279" y="42"/>
                  </a:moveTo>
                  <a:cubicBezTo>
                    <a:pt x="264" y="27"/>
                    <a:pt x="264" y="27"/>
                    <a:pt x="264" y="27"/>
                  </a:cubicBezTo>
                  <a:cubicBezTo>
                    <a:pt x="218" y="72"/>
                    <a:pt x="218" y="72"/>
                    <a:pt x="218" y="72"/>
                  </a:cubicBezTo>
                  <a:cubicBezTo>
                    <a:pt x="234" y="87"/>
                    <a:pt x="234" y="87"/>
                    <a:pt x="234" y="87"/>
                  </a:cubicBezTo>
                  <a:lnTo>
                    <a:pt x="279" y="42"/>
                  </a:lnTo>
                  <a:close/>
                  <a:moveTo>
                    <a:pt x="318" y="82"/>
                  </a:moveTo>
                  <a:cubicBezTo>
                    <a:pt x="313" y="78"/>
                    <a:pt x="307" y="78"/>
                    <a:pt x="302" y="82"/>
                  </a:cubicBezTo>
                  <a:cubicBezTo>
                    <a:pt x="260" y="125"/>
                    <a:pt x="260" y="125"/>
                    <a:pt x="260" y="125"/>
                  </a:cubicBezTo>
                  <a:cubicBezTo>
                    <a:pt x="256" y="129"/>
                    <a:pt x="256" y="136"/>
                    <a:pt x="260" y="140"/>
                  </a:cubicBezTo>
                  <a:cubicBezTo>
                    <a:pt x="262" y="142"/>
                    <a:pt x="265" y="143"/>
                    <a:pt x="267" y="143"/>
                  </a:cubicBezTo>
                  <a:cubicBezTo>
                    <a:pt x="270" y="143"/>
                    <a:pt x="273" y="142"/>
                    <a:pt x="275" y="140"/>
                  </a:cubicBezTo>
                  <a:cubicBezTo>
                    <a:pt x="318" y="98"/>
                    <a:pt x="318" y="98"/>
                    <a:pt x="318" y="98"/>
                  </a:cubicBezTo>
                  <a:cubicBezTo>
                    <a:pt x="322" y="93"/>
                    <a:pt x="322" y="87"/>
                    <a:pt x="318"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58" tIns="68578" rIns="137158" bIns="68578" numCol="1" anchor="t" anchorCtr="0" compatLnSpc="1">
              <a:prstTxWarp prst="textNoShape">
                <a:avLst/>
              </a:prstTxWarp>
            </a:bodyPr>
            <a:lstStyle/>
            <a:p>
              <a:pPr defTabSz="1371610">
                <a:defRPr/>
              </a:pPr>
              <a:endParaRPr lang="fr-FR" sz="2100" dirty="0">
                <a:solidFill>
                  <a:prstClr val="black"/>
                </a:solidFill>
                <a:latin typeface="Calibri" panose="020F0502020204030204"/>
              </a:endParaRPr>
            </a:p>
          </p:txBody>
        </p:sp>
        <p:sp>
          <p:nvSpPr>
            <p:cNvPr id="105" name="Freeform 245">
              <a:extLst>
                <a:ext uri="{FF2B5EF4-FFF2-40B4-BE49-F238E27FC236}">
                  <a16:creationId xmlns:a16="http://schemas.microsoft.com/office/drawing/2014/main" id="{D4220D6F-8524-41D1-B8B6-2B801C77C90A}"/>
                </a:ext>
              </a:extLst>
            </p:cNvPr>
            <p:cNvSpPr>
              <a:spLocks noEditPoints="1"/>
            </p:cNvSpPr>
            <p:nvPr/>
          </p:nvSpPr>
          <p:spPr bwMode="auto">
            <a:xfrm>
              <a:off x="3476" y="785"/>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58" tIns="68578" rIns="137158" bIns="68578" numCol="1" anchor="t" anchorCtr="0" compatLnSpc="1">
              <a:prstTxWarp prst="textNoShape">
                <a:avLst/>
              </a:prstTxWarp>
            </a:bodyPr>
            <a:lstStyle/>
            <a:p>
              <a:pPr defTabSz="1371610">
                <a:defRPr/>
              </a:pPr>
              <a:endParaRPr lang="fr-FR" sz="2100" dirty="0">
                <a:solidFill>
                  <a:prstClr val="black"/>
                </a:solidFill>
                <a:latin typeface="Calibri" panose="020F0502020204030204"/>
              </a:endParaRPr>
            </a:p>
          </p:txBody>
        </p:sp>
      </p:grpSp>
      <p:grpSp>
        <p:nvGrpSpPr>
          <p:cNvPr id="106" name="Group 844">
            <a:extLst>
              <a:ext uri="{FF2B5EF4-FFF2-40B4-BE49-F238E27FC236}">
                <a16:creationId xmlns:a16="http://schemas.microsoft.com/office/drawing/2014/main" id="{60596078-BD92-46DB-A1D4-5EB51F59280B}"/>
              </a:ext>
            </a:extLst>
          </p:cNvPr>
          <p:cNvGrpSpPr>
            <a:grpSpLocks noChangeAspect="1"/>
          </p:cNvGrpSpPr>
          <p:nvPr/>
        </p:nvGrpSpPr>
        <p:grpSpPr bwMode="auto">
          <a:xfrm>
            <a:off x="8868542" y="5953940"/>
            <a:ext cx="755980" cy="755980"/>
            <a:chOff x="4301" y="3046"/>
            <a:chExt cx="340" cy="340"/>
          </a:xfrm>
          <a:solidFill>
            <a:schemeClr val="accent3"/>
          </a:solidFill>
        </p:grpSpPr>
        <p:sp>
          <p:nvSpPr>
            <p:cNvPr id="107" name="Freeform 845">
              <a:extLst>
                <a:ext uri="{FF2B5EF4-FFF2-40B4-BE49-F238E27FC236}">
                  <a16:creationId xmlns:a16="http://schemas.microsoft.com/office/drawing/2014/main" id="{C48A0152-2C03-4AFF-AC27-215585A6F5E6}"/>
                </a:ext>
              </a:extLst>
            </p:cNvPr>
            <p:cNvSpPr>
              <a:spLocks noEditPoints="1"/>
            </p:cNvSpPr>
            <p:nvPr/>
          </p:nvSpPr>
          <p:spPr bwMode="auto">
            <a:xfrm>
              <a:off x="4371" y="3166"/>
              <a:ext cx="57" cy="14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58" tIns="68578" rIns="137158" bIns="68578" numCol="1" anchor="t" anchorCtr="0" compatLnSpc="1">
              <a:prstTxWarp prst="textNoShape">
                <a:avLst/>
              </a:prstTxWarp>
            </a:bodyPr>
            <a:lstStyle/>
            <a:p>
              <a:pPr defTabSz="1371610">
                <a:defRPr/>
              </a:pPr>
              <a:endParaRPr lang="fr-FR" sz="2100" dirty="0">
                <a:solidFill>
                  <a:prstClr val="black"/>
                </a:solidFill>
                <a:latin typeface="Calibri" panose="020F0502020204030204"/>
              </a:endParaRPr>
            </a:p>
          </p:txBody>
        </p:sp>
        <p:sp>
          <p:nvSpPr>
            <p:cNvPr id="108" name="Freeform 846">
              <a:extLst>
                <a:ext uri="{FF2B5EF4-FFF2-40B4-BE49-F238E27FC236}">
                  <a16:creationId xmlns:a16="http://schemas.microsoft.com/office/drawing/2014/main" id="{DB6DE23D-D0E8-476C-B526-69EF4D4A7E19}"/>
                </a:ext>
              </a:extLst>
            </p:cNvPr>
            <p:cNvSpPr>
              <a:spLocks noEditPoints="1"/>
            </p:cNvSpPr>
            <p:nvPr/>
          </p:nvSpPr>
          <p:spPr bwMode="auto">
            <a:xfrm>
              <a:off x="4379"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58" tIns="68578" rIns="137158" bIns="68578" numCol="1" anchor="t" anchorCtr="0" compatLnSpc="1">
              <a:prstTxWarp prst="textNoShape">
                <a:avLst/>
              </a:prstTxWarp>
            </a:bodyPr>
            <a:lstStyle/>
            <a:p>
              <a:pPr defTabSz="1371610">
                <a:defRPr/>
              </a:pPr>
              <a:endParaRPr lang="fr-FR" sz="2100" dirty="0">
                <a:solidFill>
                  <a:prstClr val="black"/>
                </a:solidFill>
                <a:latin typeface="Calibri" panose="020F0502020204030204"/>
              </a:endParaRPr>
            </a:p>
          </p:txBody>
        </p:sp>
        <p:sp>
          <p:nvSpPr>
            <p:cNvPr id="109" name="Freeform 847">
              <a:extLst>
                <a:ext uri="{FF2B5EF4-FFF2-40B4-BE49-F238E27FC236}">
                  <a16:creationId xmlns:a16="http://schemas.microsoft.com/office/drawing/2014/main" id="{A03925D1-5A5B-42D9-AB75-DE52BE2BBCC1}"/>
                </a:ext>
              </a:extLst>
            </p:cNvPr>
            <p:cNvSpPr>
              <a:spLocks noEditPoints="1"/>
            </p:cNvSpPr>
            <p:nvPr/>
          </p:nvSpPr>
          <p:spPr bwMode="auto">
            <a:xfrm>
              <a:off x="4513" y="3166"/>
              <a:ext cx="57" cy="14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58" tIns="68578" rIns="137158" bIns="68578" numCol="1" anchor="t" anchorCtr="0" compatLnSpc="1">
              <a:prstTxWarp prst="textNoShape">
                <a:avLst/>
              </a:prstTxWarp>
            </a:bodyPr>
            <a:lstStyle/>
            <a:p>
              <a:pPr defTabSz="1371610">
                <a:defRPr/>
              </a:pPr>
              <a:endParaRPr lang="fr-FR" sz="2100" dirty="0">
                <a:solidFill>
                  <a:prstClr val="black"/>
                </a:solidFill>
                <a:latin typeface="Calibri" panose="020F0502020204030204"/>
              </a:endParaRPr>
            </a:p>
          </p:txBody>
        </p:sp>
        <p:sp>
          <p:nvSpPr>
            <p:cNvPr id="110" name="Freeform 848">
              <a:extLst>
                <a:ext uri="{FF2B5EF4-FFF2-40B4-BE49-F238E27FC236}">
                  <a16:creationId xmlns:a16="http://schemas.microsoft.com/office/drawing/2014/main" id="{596AF5A5-822B-45AF-9392-D8E91489D48D}"/>
                </a:ext>
              </a:extLst>
            </p:cNvPr>
            <p:cNvSpPr>
              <a:spLocks noEditPoints="1"/>
            </p:cNvSpPr>
            <p:nvPr/>
          </p:nvSpPr>
          <p:spPr bwMode="auto">
            <a:xfrm>
              <a:off x="4520" y="3110"/>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58" tIns="68578" rIns="137158" bIns="68578" numCol="1" anchor="t" anchorCtr="0" compatLnSpc="1">
              <a:prstTxWarp prst="textNoShape">
                <a:avLst/>
              </a:prstTxWarp>
            </a:bodyPr>
            <a:lstStyle/>
            <a:p>
              <a:pPr defTabSz="1371610">
                <a:defRPr/>
              </a:pPr>
              <a:endParaRPr lang="fr-FR" sz="2100" dirty="0">
                <a:solidFill>
                  <a:prstClr val="black"/>
                </a:solidFill>
                <a:latin typeface="Calibri" panose="020F0502020204030204"/>
              </a:endParaRPr>
            </a:p>
          </p:txBody>
        </p:sp>
        <p:sp>
          <p:nvSpPr>
            <p:cNvPr id="111" name="Freeform 849">
              <a:extLst>
                <a:ext uri="{FF2B5EF4-FFF2-40B4-BE49-F238E27FC236}">
                  <a16:creationId xmlns:a16="http://schemas.microsoft.com/office/drawing/2014/main" id="{AA696402-CE34-49E8-A614-757A989B9682}"/>
                </a:ext>
              </a:extLst>
            </p:cNvPr>
            <p:cNvSpPr>
              <a:spLocks noEditPoints="1"/>
            </p:cNvSpPr>
            <p:nvPr/>
          </p:nvSpPr>
          <p:spPr bwMode="auto">
            <a:xfrm>
              <a:off x="4442" y="3166"/>
              <a:ext cx="57" cy="142"/>
            </a:xfrm>
            <a:custGeom>
              <a:avLst/>
              <a:gdLst>
                <a:gd name="T0" fmla="*/ 75 w 85"/>
                <a:gd name="T1" fmla="*/ 0 h 213"/>
                <a:gd name="T2" fmla="*/ 11 w 85"/>
                <a:gd name="T3" fmla="*/ 0 h 213"/>
                <a:gd name="T4" fmla="*/ 0 w 85"/>
                <a:gd name="T5" fmla="*/ 11 h 213"/>
                <a:gd name="T6" fmla="*/ 0 w 85"/>
                <a:gd name="T7" fmla="*/ 96 h 213"/>
                <a:gd name="T8" fmla="*/ 11 w 85"/>
                <a:gd name="T9" fmla="*/ 107 h 213"/>
                <a:gd name="T10" fmla="*/ 11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5 w 85"/>
                <a:gd name="T25" fmla="*/ 203 h 213"/>
                <a:gd name="T26" fmla="*/ 75 w 85"/>
                <a:gd name="T27" fmla="*/ 107 h 213"/>
                <a:gd name="T28" fmla="*/ 85 w 85"/>
                <a:gd name="T29" fmla="*/ 96 h 213"/>
                <a:gd name="T30" fmla="*/ 85 w 85"/>
                <a:gd name="T31" fmla="*/ 11 h 213"/>
                <a:gd name="T32" fmla="*/ 75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5" y="0"/>
                  </a:moveTo>
                  <a:cubicBezTo>
                    <a:pt x="11" y="0"/>
                    <a:pt x="11" y="0"/>
                    <a:pt x="11" y="0"/>
                  </a:cubicBezTo>
                  <a:cubicBezTo>
                    <a:pt x="5" y="0"/>
                    <a:pt x="0" y="5"/>
                    <a:pt x="0" y="11"/>
                  </a:cubicBezTo>
                  <a:cubicBezTo>
                    <a:pt x="0" y="96"/>
                    <a:pt x="0" y="96"/>
                    <a:pt x="0" y="96"/>
                  </a:cubicBezTo>
                  <a:cubicBezTo>
                    <a:pt x="0" y="102"/>
                    <a:pt x="5" y="107"/>
                    <a:pt x="11" y="107"/>
                  </a:cubicBezTo>
                  <a:cubicBezTo>
                    <a:pt x="11" y="203"/>
                    <a:pt x="11" y="203"/>
                    <a:pt x="11" y="203"/>
                  </a:cubicBezTo>
                  <a:cubicBezTo>
                    <a:pt x="11"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5" y="209"/>
                    <a:pt x="75" y="203"/>
                  </a:cubicBezTo>
                  <a:cubicBezTo>
                    <a:pt x="75" y="107"/>
                    <a:pt x="75" y="107"/>
                    <a:pt x="75" y="107"/>
                  </a:cubicBezTo>
                  <a:cubicBezTo>
                    <a:pt x="81" y="107"/>
                    <a:pt x="85" y="102"/>
                    <a:pt x="85" y="96"/>
                  </a:cubicBezTo>
                  <a:cubicBezTo>
                    <a:pt x="85" y="11"/>
                    <a:pt x="85" y="11"/>
                    <a:pt x="85" y="11"/>
                  </a:cubicBezTo>
                  <a:cubicBezTo>
                    <a:pt x="85" y="5"/>
                    <a:pt x="81" y="0"/>
                    <a:pt x="75"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58" tIns="68578" rIns="137158" bIns="68578" numCol="1" anchor="t" anchorCtr="0" compatLnSpc="1">
              <a:prstTxWarp prst="textNoShape">
                <a:avLst/>
              </a:prstTxWarp>
            </a:bodyPr>
            <a:lstStyle/>
            <a:p>
              <a:pPr defTabSz="1371610">
                <a:defRPr/>
              </a:pPr>
              <a:endParaRPr lang="fr-FR" sz="2100" dirty="0">
                <a:solidFill>
                  <a:prstClr val="black"/>
                </a:solidFill>
                <a:latin typeface="Calibri" panose="020F0502020204030204"/>
              </a:endParaRPr>
            </a:p>
          </p:txBody>
        </p:sp>
        <p:sp>
          <p:nvSpPr>
            <p:cNvPr id="112" name="Freeform 850">
              <a:extLst>
                <a:ext uri="{FF2B5EF4-FFF2-40B4-BE49-F238E27FC236}">
                  <a16:creationId xmlns:a16="http://schemas.microsoft.com/office/drawing/2014/main" id="{B9EA3AD7-B537-4B83-9BFA-8898F3C05CC6}"/>
                </a:ext>
              </a:extLst>
            </p:cNvPr>
            <p:cNvSpPr>
              <a:spLocks noEditPoints="1"/>
            </p:cNvSpPr>
            <p:nvPr/>
          </p:nvSpPr>
          <p:spPr bwMode="auto">
            <a:xfrm>
              <a:off x="4450"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58" tIns="68578" rIns="137158" bIns="68578" numCol="1" anchor="t" anchorCtr="0" compatLnSpc="1">
              <a:prstTxWarp prst="textNoShape">
                <a:avLst/>
              </a:prstTxWarp>
            </a:bodyPr>
            <a:lstStyle/>
            <a:p>
              <a:pPr defTabSz="1371610">
                <a:defRPr/>
              </a:pPr>
              <a:endParaRPr lang="fr-FR" sz="2100" dirty="0">
                <a:solidFill>
                  <a:prstClr val="black"/>
                </a:solidFill>
                <a:latin typeface="Calibri" panose="020F0502020204030204"/>
              </a:endParaRPr>
            </a:p>
          </p:txBody>
        </p:sp>
        <p:sp>
          <p:nvSpPr>
            <p:cNvPr id="113" name="Freeform 851">
              <a:extLst>
                <a:ext uri="{FF2B5EF4-FFF2-40B4-BE49-F238E27FC236}">
                  <a16:creationId xmlns:a16="http://schemas.microsoft.com/office/drawing/2014/main" id="{C5235C69-6F60-49C2-A8C1-96863589CCAE}"/>
                </a:ext>
              </a:extLst>
            </p:cNvPr>
            <p:cNvSpPr>
              <a:spLocks noEditPoints="1"/>
            </p:cNvSpPr>
            <p:nvPr/>
          </p:nvSpPr>
          <p:spPr bwMode="auto">
            <a:xfrm>
              <a:off x="4301" y="3046"/>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58" tIns="68578" rIns="137158" bIns="68578" numCol="1" anchor="t" anchorCtr="0" compatLnSpc="1">
              <a:prstTxWarp prst="textNoShape">
                <a:avLst/>
              </a:prstTxWarp>
            </a:bodyPr>
            <a:lstStyle/>
            <a:p>
              <a:pPr defTabSz="1371610">
                <a:defRPr/>
              </a:pPr>
              <a:endParaRPr lang="fr-FR" sz="2100" dirty="0">
                <a:solidFill>
                  <a:prstClr val="black"/>
                </a:solidFill>
                <a:latin typeface="Calibri" panose="020F0502020204030204"/>
              </a:endParaRPr>
            </a:p>
          </p:txBody>
        </p:sp>
      </p:grpSp>
      <p:grpSp>
        <p:nvGrpSpPr>
          <p:cNvPr id="114" name="Group 349">
            <a:extLst>
              <a:ext uri="{FF2B5EF4-FFF2-40B4-BE49-F238E27FC236}">
                <a16:creationId xmlns:a16="http://schemas.microsoft.com/office/drawing/2014/main" id="{983AA679-AC0C-47CB-843E-E2647EF0B91A}"/>
              </a:ext>
            </a:extLst>
          </p:cNvPr>
          <p:cNvGrpSpPr>
            <a:grpSpLocks noChangeAspect="1"/>
          </p:cNvGrpSpPr>
          <p:nvPr/>
        </p:nvGrpSpPr>
        <p:grpSpPr bwMode="auto">
          <a:xfrm>
            <a:off x="14602416" y="5953768"/>
            <a:ext cx="755980" cy="755980"/>
            <a:chOff x="5018" y="1229"/>
            <a:chExt cx="340" cy="340"/>
          </a:xfrm>
          <a:solidFill>
            <a:srgbClr val="00ABAB"/>
          </a:solidFill>
        </p:grpSpPr>
        <p:sp>
          <p:nvSpPr>
            <p:cNvPr id="115" name="Freeform 350">
              <a:extLst>
                <a:ext uri="{FF2B5EF4-FFF2-40B4-BE49-F238E27FC236}">
                  <a16:creationId xmlns:a16="http://schemas.microsoft.com/office/drawing/2014/main" id="{A8503961-A7E2-45AF-A3AD-A2EFC1851E09}"/>
                </a:ext>
              </a:extLst>
            </p:cNvPr>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58" tIns="68578" rIns="137158" bIns="68578" numCol="1" anchor="t" anchorCtr="0" compatLnSpc="1">
              <a:prstTxWarp prst="textNoShape">
                <a:avLst/>
              </a:prstTxWarp>
            </a:bodyPr>
            <a:lstStyle/>
            <a:p>
              <a:pPr defTabSz="1371610">
                <a:defRPr/>
              </a:pPr>
              <a:endParaRPr lang="fr-FR" sz="2100" dirty="0">
                <a:solidFill>
                  <a:prstClr val="black"/>
                </a:solidFill>
                <a:latin typeface="Calibri" panose="020F0502020204030204"/>
              </a:endParaRPr>
            </a:p>
          </p:txBody>
        </p:sp>
        <p:sp>
          <p:nvSpPr>
            <p:cNvPr id="116" name="Freeform 351">
              <a:extLst>
                <a:ext uri="{FF2B5EF4-FFF2-40B4-BE49-F238E27FC236}">
                  <a16:creationId xmlns:a16="http://schemas.microsoft.com/office/drawing/2014/main" id="{DC2BFE45-7A20-489C-A7DB-C40885E33BBE}"/>
                </a:ext>
              </a:extLst>
            </p:cNvPr>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58" tIns="68578" rIns="137158" bIns="68578" numCol="1" anchor="t" anchorCtr="0" compatLnSpc="1">
              <a:prstTxWarp prst="textNoShape">
                <a:avLst/>
              </a:prstTxWarp>
            </a:bodyPr>
            <a:lstStyle/>
            <a:p>
              <a:pPr defTabSz="1371610">
                <a:defRPr/>
              </a:pPr>
              <a:endParaRPr lang="fr-FR" sz="2100" dirty="0">
                <a:solidFill>
                  <a:prstClr val="black"/>
                </a:solidFill>
                <a:latin typeface="Calibri" panose="020F0502020204030204"/>
              </a:endParaRPr>
            </a:p>
          </p:txBody>
        </p:sp>
      </p:grpSp>
      <p:sp>
        <p:nvSpPr>
          <p:cNvPr id="118" name="object 25">
            <a:extLst>
              <a:ext uri="{FF2B5EF4-FFF2-40B4-BE49-F238E27FC236}">
                <a16:creationId xmlns:a16="http://schemas.microsoft.com/office/drawing/2014/main" id="{5CCFA886-285E-4A60-ABB3-F9149F0DB5F7}"/>
              </a:ext>
            </a:extLst>
          </p:cNvPr>
          <p:cNvSpPr/>
          <p:nvPr/>
        </p:nvSpPr>
        <p:spPr>
          <a:xfrm>
            <a:off x="949630" y="4713801"/>
            <a:ext cx="16401620" cy="1074034"/>
          </a:xfrm>
          <a:custGeom>
            <a:avLst/>
            <a:gdLst/>
            <a:ahLst/>
            <a:cxnLst/>
            <a:rect l="l" t="t" r="r" b="b"/>
            <a:pathLst>
              <a:path w="2286000" h="4166870">
                <a:moveTo>
                  <a:pt x="0" y="4166616"/>
                </a:moveTo>
                <a:lnTo>
                  <a:pt x="2286000" y="4166616"/>
                </a:lnTo>
                <a:lnTo>
                  <a:pt x="2286000" y="0"/>
                </a:lnTo>
                <a:lnTo>
                  <a:pt x="0" y="0"/>
                </a:lnTo>
                <a:lnTo>
                  <a:pt x="0" y="4166616"/>
                </a:lnTo>
                <a:close/>
              </a:path>
            </a:pathLst>
          </a:custGeom>
          <a:solidFill>
            <a:schemeClr val="accent1"/>
          </a:solidFill>
        </p:spPr>
        <p:txBody>
          <a:bodyPr wrap="square" lIns="0" tIns="0" rIns="0" bIns="0" rtlCol="0"/>
          <a:lstStyle/>
          <a:p>
            <a:pPr defTabSz="1371610">
              <a:defRPr/>
            </a:pPr>
            <a:endParaRPr lang="fr-FR" sz="2494" dirty="0">
              <a:solidFill>
                <a:prstClr val="black"/>
              </a:solidFill>
              <a:latin typeface="Verdana" panose="020B0604030504040204" pitchFamily="34" charset="0"/>
            </a:endParaRPr>
          </a:p>
        </p:txBody>
      </p:sp>
      <p:sp>
        <p:nvSpPr>
          <p:cNvPr id="119" name="TextBox 118">
            <a:extLst>
              <a:ext uri="{FF2B5EF4-FFF2-40B4-BE49-F238E27FC236}">
                <a16:creationId xmlns:a16="http://schemas.microsoft.com/office/drawing/2014/main" id="{3386F17B-8236-45AA-8C9A-D936121DF043}"/>
              </a:ext>
            </a:extLst>
          </p:cNvPr>
          <p:cNvSpPr txBox="1"/>
          <p:nvPr/>
        </p:nvSpPr>
        <p:spPr>
          <a:xfrm>
            <a:off x="1078214" y="4805495"/>
            <a:ext cx="16144452" cy="876838"/>
          </a:xfrm>
          <a:prstGeom prst="roundRect">
            <a:avLst>
              <a:gd name="adj" fmla="val 3220"/>
            </a:avLst>
          </a:prstGeom>
          <a:solidFill>
            <a:schemeClr val="bg1"/>
          </a:solidFill>
          <a:ln>
            <a:solidFill>
              <a:schemeClr val="bg1">
                <a:lumMod val="95000"/>
              </a:schemeClr>
            </a:solidFill>
          </a:ln>
        </p:spPr>
        <p:txBody>
          <a:bodyPr wrap="square" lIns="122466" tIns="97972" rIns="48988" bIns="48988" rtlCol="0" anchor="ctr" anchorCtr="0">
            <a:noAutofit/>
          </a:bodyPr>
          <a:lstStyle/>
          <a:p>
            <a:pPr marL="147640" lvl="1" defTabSz="1371610">
              <a:defRPr/>
            </a:pPr>
            <a:r>
              <a:rPr lang="fr-FR" dirty="0">
                <a:solidFill>
                  <a:prstClr val="black"/>
                </a:solidFill>
                <a:latin typeface="Calibri" panose="020F0502020204030204"/>
              </a:rPr>
              <a:t> Les modules seront structurés autour d’interventions d’experts issus des administrations et du secteur privé, de travaux de groupes et d’échanges entre participants. Les activités feront une large part aux études de cas et à des processus interactifs de mise en situation</a:t>
            </a:r>
          </a:p>
        </p:txBody>
      </p:sp>
      <p:sp>
        <p:nvSpPr>
          <p:cNvPr id="2" name="Rectangle 1">
            <a:extLst>
              <a:ext uri="{FF2B5EF4-FFF2-40B4-BE49-F238E27FC236}">
                <a16:creationId xmlns:a16="http://schemas.microsoft.com/office/drawing/2014/main" id="{3889CD2B-D24A-4376-A4C7-3A6167D1D013}"/>
              </a:ext>
            </a:extLst>
          </p:cNvPr>
          <p:cNvSpPr/>
          <p:nvPr/>
        </p:nvSpPr>
        <p:spPr bwMode="gray">
          <a:xfrm>
            <a:off x="2396711" y="9721664"/>
            <a:ext cx="2125170" cy="331588"/>
          </a:xfrm>
          <a:prstGeom prst="rect">
            <a:avLst/>
          </a:prstGeom>
          <a:solidFill>
            <a:schemeClr val="accent1"/>
          </a:solidFill>
          <a:ln w="19050" algn="ctr">
            <a:noFill/>
            <a:miter lim="800000"/>
            <a:headEnd/>
            <a:tailEnd/>
          </a:ln>
        </p:spPr>
        <p:txBody>
          <a:bodyPr wrap="square" lIns="133348" tIns="133348" rIns="133348" bIns="133348" rtlCol="0" anchor="ctr"/>
          <a:lstStyle/>
          <a:p>
            <a:pPr algn="ctr" defTabSz="1371610">
              <a:lnSpc>
                <a:spcPct val="106000"/>
              </a:lnSpc>
              <a:defRPr/>
            </a:pPr>
            <a:r>
              <a:rPr lang="fr-FR" b="1" dirty="0">
                <a:solidFill>
                  <a:prstClr val="white"/>
                </a:solidFill>
                <a:latin typeface="Calibri" panose="020F0502020204030204"/>
              </a:rPr>
              <a:t>20%</a:t>
            </a:r>
          </a:p>
        </p:txBody>
      </p:sp>
      <p:sp>
        <p:nvSpPr>
          <p:cNvPr id="57" name="Rectangle 56">
            <a:extLst>
              <a:ext uri="{FF2B5EF4-FFF2-40B4-BE49-F238E27FC236}">
                <a16:creationId xmlns:a16="http://schemas.microsoft.com/office/drawing/2014/main" id="{FD9C8BB2-F28F-4498-BEAE-7E1F7F0F4F48}"/>
              </a:ext>
            </a:extLst>
          </p:cNvPr>
          <p:cNvSpPr/>
          <p:nvPr/>
        </p:nvSpPr>
        <p:spPr bwMode="gray">
          <a:xfrm>
            <a:off x="8141705" y="9754320"/>
            <a:ext cx="2125170" cy="331588"/>
          </a:xfrm>
          <a:prstGeom prst="rect">
            <a:avLst/>
          </a:prstGeom>
          <a:solidFill>
            <a:schemeClr val="accent3"/>
          </a:solidFill>
          <a:ln w="19050" algn="ctr">
            <a:noFill/>
            <a:miter lim="800000"/>
            <a:headEnd/>
            <a:tailEnd/>
          </a:ln>
        </p:spPr>
        <p:txBody>
          <a:bodyPr wrap="square" lIns="133348" tIns="133348" rIns="133348" bIns="133348" rtlCol="0" anchor="ctr"/>
          <a:lstStyle/>
          <a:p>
            <a:pPr algn="ctr" defTabSz="1371610">
              <a:lnSpc>
                <a:spcPct val="106000"/>
              </a:lnSpc>
              <a:defRPr/>
            </a:pPr>
            <a:r>
              <a:rPr lang="fr-FR" b="1" dirty="0">
                <a:solidFill>
                  <a:prstClr val="white"/>
                </a:solidFill>
                <a:latin typeface="Calibri" panose="020F0502020204030204"/>
              </a:rPr>
              <a:t>60%</a:t>
            </a:r>
          </a:p>
        </p:txBody>
      </p:sp>
      <p:sp>
        <p:nvSpPr>
          <p:cNvPr id="58" name="Rectangle 57">
            <a:extLst>
              <a:ext uri="{FF2B5EF4-FFF2-40B4-BE49-F238E27FC236}">
                <a16:creationId xmlns:a16="http://schemas.microsoft.com/office/drawing/2014/main" id="{1C1BD11A-F81D-4047-85BD-0884970D989B}"/>
              </a:ext>
            </a:extLst>
          </p:cNvPr>
          <p:cNvSpPr/>
          <p:nvPr/>
        </p:nvSpPr>
        <p:spPr bwMode="gray">
          <a:xfrm>
            <a:off x="13962061" y="9726686"/>
            <a:ext cx="2125170" cy="331588"/>
          </a:xfrm>
          <a:prstGeom prst="rect">
            <a:avLst/>
          </a:prstGeom>
          <a:solidFill>
            <a:srgbClr val="00ABAB"/>
          </a:solidFill>
          <a:ln w="19050" algn="ctr">
            <a:noFill/>
            <a:miter lim="800000"/>
            <a:headEnd/>
            <a:tailEnd/>
          </a:ln>
        </p:spPr>
        <p:txBody>
          <a:bodyPr wrap="square" lIns="133348" tIns="133348" rIns="133348" bIns="133348" rtlCol="0" anchor="ctr"/>
          <a:lstStyle/>
          <a:p>
            <a:pPr algn="ctr" defTabSz="1371610">
              <a:lnSpc>
                <a:spcPct val="106000"/>
              </a:lnSpc>
              <a:defRPr/>
            </a:pPr>
            <a:r>
              <a:rPr lang="fr-FR" b="1" dirty="0">
                <a:solidFill>
                  <a:prstClr val="white"/>
                </a:solidFill>
                <a:latin typeface="Calibri" panose="020F0502020204030204"/>
              </a:rPr>
              <a:t>20%</a:t>
            </a:r>
          </a:p>
        </p:txBody>
      </p:sp>
      <p:grpSp>
        <p:nvGrpSpPr>
          <p:cNvPr id="16" name="Group 15">
            <a:extLst>
              <a:ext uri="{FF2B5EF4-FFF2-40B4-BE49-F238E27FC236}">
                <a16:creationId xmlns:a16="http://schemas.microsoft.com/office/drawing/2014/main" id="{A2CDE959-1EEC-ABCD-D58F-DD31534A88D5}"/>
              </a:ext>
            </a:extLst>
          </p:cNvPr>
          <p:cNvGrpSpPr/>
          <p:nvPr/>
        </p:nvGrpSpPr>
        <p:grpSpPr>
          <a:xfrm>
            <a:off x="752474" y="114300"/>
            <a:ext cx="17153176" cy="1583828"/>
            <a:chOff x="501649" y="290335"/>
            <a:chExt cx="11435450" cy="1055885"/>
          </a:xfrm>
        </p:grpSpPr>
        <p:sp>
          <p:nvSpPr>
            <p:cNvPr id="18" name="Title 2">
              <a:extLst>
                <a:ext uri="{FF2B5EF4-FFF2-40B4-BE49-F238E27FC236}">
                  <a16:creationId xmlns:a16="http://schemas.microsoft.com/office/drawing/2014/main" id="{75C66B4B-21B0-2D82-E6EC-AC0BC18F605E}"/>
                </a:ext>
              </a:extLst>
            </p:cNvPr>
            <p:cNvSpPr txBox="1">
              <a:spLocks/>
            </p:cNvSpPr>
            <p:nvPr/>
          </p:nvSpPr>
          <p:spPr bwMode="gray">
            <a:xfrm>
              <a:off x="501649" y="290335"/>
              <a:ext cx="11162350" cy="369332"/>
            </a:xfrm>
            <a:prstGeom prst="rect">
              <a:avLst/>
            </a:prstGeom>
          </p:spPr>
          <p:txBody>
            <a:bodyPr vert="horz" lIns="0" tIns="0" rIns="0" bIns="0" rtlCol="0" anchor="t" anchorCtr="0">
              <a:noAutofit/>
            </a:bodyPr>
            <a:lstStyle>
              <a:lvl1pPr algn="l" defTabSz="914383" rtl="0" eaLnBrk="1" latinLnBrk="0" hangingPunct="1">
                <a:spcBef>
                  <a:spcPct val="0"/>
                </a:spcBef>
                <a:buNone/>
                <a:defRPr sz="2000" kern="1200">
                  <a:solidFill>
                    <a:schemeClr val="tx1"/>
                  </a:solidFill>
                  <a:latin typeface="+mj-lt"/>
                  <a:ea typeface="+mj-ea"/>
                  <a:cs typeface="+mj-cs"/>
                </a:defRPr>
              </a:lvl1pPr>
            </a:lstStyle>
            <a:p>
              <a:r>
                <a:rPr lang="fr-FR" sz="3600" b="1" dirty="0">
                  <a:solidFill>
                    <a:schemeClr val="bg1"/>
                  </a:solidFill>
                  <a:latin typeface="Calibri" panose="020F0502020204030204"/>
                  <a:cs typeface="Calibri Light" panose="020F0302020204030204" pitchFamily="34" charset="0"/>
                </a:rPr>
                <a:t>Approche de la conception du programme de renforcement de capacités</a:t>
              </a:r>
              <a:endParaRPr lang="fr-FR" sz="3000" dirty="0">
                <a:solidFill>
                  <a:schemeClr val="bg1"/>
                </a:solidFill>
              </a:endParaRPr>
            </a:p>
          </p:txBody>
        </p:sp>
        <p:sp>
          <p:nvSpPr>
            <p:cNvPr id="19" name="Text Placeholder 1">
              <a:extLst>
                <a:ext uri="{FF2B5EF4-FFF2-40B4-BE49-F238E27FC236}">
                  <a16:creationId xmlns:a16="http://schemas.microsoft.com/office/drawing/2014/main" id="{3EAA4824-4CCB-C191-DF58-B852A7C10B84}"/>
                </a:ext>
              </a:extLst>
            </p:cNvPr>
            <p:cNvSpPr txBox="1">
              <a:spLocks/>
            </p:cNvSpPr>
            <p:nvPr/>
          </p:nvSpPr>
          <p:spPr>
            <a:xfrm>
              <a:off x="501649" y="588965"/>
              <a:ext cx="11435450" cy="757255"/>
            </a:xfrm>
            <a:prstGeom prst="rect">
              <a:avLst/>
            </a:prstGeom>
          </p:spPr>
          <p:txBody>
            <a:bodyPr vert="horz" lIns="0" tIns="0" rIns="0" bIns="0" rtlCol="0">
              <a:noAutofit/>
            </a:bodyPr>
            <a:lstStyle>
              <a:lvl1pPr marL="0" indent="0" algn="l" defTabSz="1069215" rtl="0" eaLnBrk="1" latinLnBrk="0" hangingPunct="1">
                <a:spcBef>
                  <a:spcPts val="0"/>
                </a:spcBef>
                <a:spcAft>
                  <a:spcPts val="1169"/>
                </a:spcAft>
                <a:buSzPct val="100000"/>
                <a:buFont typeface="Arial" panose="020B0604020202020204" pitchFamily="34" charset="0"/>
                <a:buNone/>
                <a:defRPr sz="1996" b="0" i="1" kern="1200">
                  <a:solidFill>
                    <a:schemeClr val="bg1">
                      <a:lumMod val="50000"/>
                    </a:schemeClr>
                  </a:solidFill>
                  <a:latin typeface="+mn-lt"/>
                  <a:ea typeface="+mn-ea"/>
                  <a:cs typeface="Calibri Light" panose="020F0302020204030204" pitchFamily="34" charset="0"/>
                </a:defRPr>
              </a:lvl1pPr>
              <a:lvl2pPr marL="0" indent="0" algn="l" defTabSz="1069215" rtl="0" eaLnBrk="1" latinLnBrk="0" hangingPunct="1">
                <a:spcBef>
                  <a:spcPts val="0"/>
                </a:spcBef>
                <a:spcAft>
                  <a:spcPts val="1169"/>
                </a:spcAft>
                <a:buClrTx/>
                <a:buSzPct val="100000"/>
                <a:buFont typeface="Arial"/>
                <a:buNone/>
                <a:defRPr lang="en-US" sz="1270" b="1" kern="1200" dirty="0" smtClean="0">
                  <a:solidFill>
                    <a:schemeClr val="tx1"/>
                  </a:solidFill>
                  <a:latin typeface="+mj-lt"/>
                  <a:ea typeface="+mn-ea"/>
                  <a:cs typeface="Calibri Light" panose="020F0302020204030204" pitchFamily="34" charset="0"/>
                </a:defRPr>
              </a:lvl2pPr>
              <a:lvl3pPr marL="206266" indent="-206266" algn="l" defTabSz="1069215" rtl="0" eaLnBrk="1" latinLnBrk="0" hangingPunct="1">
                <a:spcBef>
                  <a:spcPts val="0"/>
                </a:spcBef>
                <a:spcAft>
                  <a:spcPts val="1169"/>
                </a:spcAft>
                <a:buClrTx/>
                <a:buSzPct val="100000"/>
                <a:buFont typeface="Arial" panose="020B0604020202020204" pitchFamily="34" charset="0"/>
                <a:buChar char="•"/>
                <a:defRPr lang="en-US" sz="1270" kern="1200" dirty="0" smtClean="0">
                  <a:solidFill>
                    <a:schemeClr val="tx1"/>
                  </a:solidFill>
                  <a:latin typeface="+mn-lt"/>
                  <a:ea typeface="+mn-ea"/>
                  <a:cs typeface="Calibri Light" panose="020F0302020204030204" pitchFamily="34" charset="0"/>
                </a:defRPr>
              </a:lvl3pPr>
              <a:lvl4pPr marL="416741" indent="-206266" algn="l" defTabSz="1069215" rtl="0" eaLnBrk="1" latinLnBrk="0" hangingPunct="1">
                <a:spcBef>
                  <a:spcPts val="0"/>
                </a:spcBef>
                <a:spcAft>
                  <a:spcPts val="1169"/>
                </a:spcAft>
                <a:buClrTx/>
                <a:buSzPct val="100000"/>
                <a:buFont typeface="Verdana" panose="020B0604030504040204" pitchFamily="34" charset="0"/>
                <a:buChar char="−"/>
                <a:defRPr lang="en-US" sz="1270" kern="1200" baseline="0" dirty="0" smtClean="0">
                  <a:solidFill>
                    <a:schemeClr val="tx1"/>
                  </a:solidFill>
                  <a:latin typeface="+mn-lt"/>
                  <a:ea typeface="+mn-ea"/>
                  <a:cs typeface="Calibri Light" panose="020F0302020204030204" pitchFamily="34" charset="0"/>
                </a:defRPr>
              </a:lvl4pPr>
              <a:lvl5pPr marL="623007" indent="-206266" algn="l" defTabSz="933707" rtl="0" eaLnBrk="1" latinLnBrk="0" hangingPunct="1">
                <a:spcBef>
                  <a:spcPts val="0"/>
                </a:spcBef>
                <a:spcAft>
                  <a:spcPts val="1169"/>
                </a:spcAft>
                <a:buClrTx/>
                <a:buSzPct val="100000"/>
                <a:buFont typeface="Verdana" panose="020B0604030504040204" pitchFamily="34" charset="0"/>
                <a:buChar char="−"/>
                <a:tabLst/>
                <a:defRPr lang="en-US" sz="1270" kern="1200" baseline="0" dirty="0" smtClean="0">
                  <a:solidFill>
                    <a:schemeClr val="tx1"/>
                  </a:solidFill>
                  <a:latin typeface="+mn-lt"/>
                  <a:ea typeface="+mn-ea"/>
                  <a:cs typeface="Calibri Light" panose="020F0302020204030204" pitchFamily="34" charset="0"/>
                </a:defRPr>
              </a:lvl5pPr>
              <a:lvl6pPr marL="623007" indent="-206266" algn="l" defTabSz="1069215" rtl="0" eaLnBrk="1" latinLnBrk="0" hangingPunct="1">
                <a:spcBef>
                  <a:spcPts val="0"/>
                </a:spcBef>
                <a:spcAft>
                  <a:spcPts val="1169"/>
                </a:spcAft>
                <a:buFont typeface="Verdana" panose="020B0604030504040204" pitchFamily="34" charset="0"/>
                <a:buChar char="−"/>
                <a:defRPr sz="1403" kern="1200" baseline="0">
                  <a:solidFill>
                    <a:schemeClr val="tx1"/>
                  </a:solidFill>
                  <a:latin typeface="+mn-lt"/>
                  <a:ea typeface="+mn-ea"/>
                  <a:cs typeface="+mn-cs"/>
                </a:defRPr>
              </a:lvl6pPr>
              <a:lvl7pPr marL="623007" indent="-206266" algn="l" defTabSz="1069215" rtl="0" eaLnBrk="1" latinLnBrk="0" hangingPunct="1">
                <a:spcBef>
                  <a:spcPts val="0"/>
                </a:spcBef>
                <a:spcAft>
                  <a:spcPts val="1169"/>
                </a:spcAft>
                <a:buFont typeface="Verdana" panose="020B0604030504040204" pitchFamily="34" charset="0"/>
                <a:buChar char="−"/>
                <a:defRPr sz="1403" kern="1200">
                  <a:solidFill>
                    <a:schemeClr val="tx1"/>
                  </a:solidFill>
                  <a:latin typeface="+mn-lt"/>
                  <a:ea typeface="+mn-ea"/>
                  <a:cs typeface="+mn-cs"/>
                </a:defRPr>
              </a:lvl7pPr>
              <a:lvl8pPr marL="623007" indent="-206266" algn="l" defTabSz="1069215" rtl="0" eaLnBrk="1" latinLnBrk="0" hangingPunct="1">
                <a:spcBef>
                  <a:spcPts val="0"/>
                </a:spcBef>
                <a:spcAft>
                  <a:spcPts val="1169"/>
                </a:spcAft>
                <a:buFont typeface="Verdana" panose="020B0604030504040204" pitchFamily="34" charset="0"/>
                <a:buChar char="−"/>
                <a:defRPr sz="1403" kern="1200" baseline="0">
                  <a:solidFill>
                    <a:schemeClr val="tx1"/>
                  </a:solidFill>
                  <a:latin typeface="+mn-lt"/>
                  <a:ea typeface="+mn-ea"/>
                  <a:cs typeface="+mn-cs"/>
                </a:defRPr>
              </a:lvl8pPr>
              <a:lvl9pPr marL="623007" indent="-206266" algn="l" defTabSz="1069215" rtl="0" eaLnBrk="1" latinLnBrk="0" hangingPunct="1">
                <a:spcBef>
                  <a:spcPts val="0"/>
                </a:spcBef>
                <a:spcAft>
                  <a:spcPts val="1169"/>
                </a:spcAft>
                <a:buFont typeface="Verdana" panose="020B0604030504040204" pitchFamily="34" charset="0"/>
                <a:buChar char="−"/>
                <a:defRPr sz="1403" kern="1200" baseline="0">
                  <a:solidFill>
                    <a:schemeClr val="tx1"/>
                  </a:solidFill>
                  <a:latin typeface="+mn-lt"/>
                  <a:ea typeface="+mn-ea"/>
                  <a:cs typeface="+mn-cs"/>
                </a:defRPr>
              </a:lvl9pPr>
            </a:lstStyle>
            <a:p>
              <a:pPr defTabSz="1603822">
                <a:spcAft>
                  <a:spcPts val="1754"/>
                </a:spcAft>
                <a:defRPr/>
              </a:pPr>
              <a:r>
                <a:rPr lang="fr-FR" sz="2994" dirty="0">
                  <a:solidFill>
                    <a:schemeClr val="bg1"/>
                  </a:solidFill>
                  <a:latin typeface="Calibri" panose="020F0502020204030204"/>
                </a:rPr>
                <a:t>Après consultation avec des experts, un programme adapté a été conçu pour répondre aux différents besoins des municipalités</a:t>
              </a:r>
            </a:p>
          </p:txBody>
        </p:sp>
      </p:grpSp>
    </p:spTree>
    <p:extLst>
      <p:ext uri="{BB962C8B-B14F-4D97-AF65-F5344CB8AC3E}">
        <p14:creationId xmlns:p14="http://schemas.microsoft.com/office/powerpoint/2010/main" val="3771583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7BA2D305-5BA6-22A0-708A-016DCCFC5444}"/>
              </a:ext>
            </a:extLst>
          </p:cNvPr>
          <p:cNvSpPr/>
          <p:nvPr/>
        </p:nvSpPr>
        <p:spPr>
          <a:xfrm rot="10680873" flipH="1">
            <a:off x="-1660198" y="-419645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endParaRPr lang="fr-FR"/>
          </a:p>
        </p:txBody>
      </p:sp>
      <p:sp>
        <p:nvSpPr>
          <p:cNvPr id="6" name="Slide Number Placeholder 5">
            <a:extLst>
              <a:ext uri="{FF2B5EF4-FFF2-40B4-BE49-F238E27FC236}">
                <a16:creationId xmlns:a16="http://schemas.microsoft.com/office/drawing/2014/main" id="{C02F4EBD-7732-2BDD-82FE-ABBF17961492}"/>
              </a:ext>
            </a:extLst>
          </p:cNvPr>
          <p:cNvSpPr>
            <a:spLocks noGrp="1"/>
          </p:cNvSpPr>
          <p:nvPr>
            <p:ph type="sldNum" sz="quarter" idx="4"/>
          </p:nvPr>
        </p:nvSpPr>
        <p:spPr>
          <a:xfrm>
            <a:off x="17061659" y="9489975"/>
            <a:ext cx="461962" cy="188385"/>
          </a:xfrm>
        </p:spPr>
        <p:txBody>
          <a:bodyPr/>
          <a:lstStyle/>
          <a:p>
            <a:pPr defTabSz="1371600">
              <a:defRPr/>
            </a:pPr>
            <a:fld id="{277F0796-8F83-42F4-944E-927AA5AC5051}" type="slidenum">
              <a:rPr lang="fr-FR" b="0" kern="1200">
                <a:solidFill>
                  <a:prstClr val="black"/>
                </a:solidFill>
                <a:ea typeface="+mn-ea"/>
              </a:rPr>
              <a:pPr defTabSz="1371600">
                <a:defRPr/>
              </a:pPr>
              <a:t>18</a:t>
            </a:fld>
            <a:endParaRPr lang="fr-FR" b="0" kern="1200">
              <a:solidFill>
                <a:prstClr val="black"/>
              </a:solidFill>
              <a:ea typeface="+mn-ea"/>
            </a:endParaRPr>
          </a:p>
        </p:txBody>
      </p:sp>
      <p:graphicFrame>
        <p:nvGraphicFramePr>
          <p:cNvPr id="11" name="Table 25">
            <a:extLst>
              <a:ext uri="{FF2B5EF4-FFF2-40B4-BE49-F238E27FC236}">
                <a16:creationId xmlns:a16="http://schemas.microsoft.com/office/drawing/2014/main" id="{1CC1708C-3EF7-2B56-2D28-1E3C6B149307}"/>
              </a:ext>
            </a:extLst>
          </p:cNvPr>
          <p:cNvGraphicFramePr>
            <a:graphicFrameLocks noGrp="1"/>
          </p:cNvGraphicFramePr>
          <p:nvPr/>
        </p:nvGraphicFramePr>
        <p:xfrm>
          <a:off x="890589" y="2004872"/>
          <a:ext cx="16644942" cy="7329772"/>
        </p:xfrm>
        <a:graphic>
          <a:graphicData uri="http://schemas.openxmlformats.org/drawingml/2006/table">
            <a:tbl>
              <a:tblPr firstRow="1" bandRow="1">
                <a:tableStyleId>{5C22544A-7EE6-4342-B048-85BDC9FD1C3A}</a:tableStyleId>
              </a:tblPr>
              <a:tblGrid>
                <a:gridCol w="3249196">
                  <a:extLst>
                    <a:ext uri="{9D8B030D-6E8A-4147-A177-3AD203B41FA5}">
                      <a16:colId xmlns:a16="http://schemas.microsoft.com/office/drawing/2014/main" val="1082345971"/>
                    </a:ext>
                  </a:extLst>
                </a:gridCol>
                <a:gridCol w="5677972">
                  <a:extLst>
                    <a:ext uri="{9D8B030D-6E8A-4147-A177-3AD203B41FA5}">
                      <a16:colId xmlns:a16="http://schemas.microsoft.com/office/drawing/2014/main" val="1033168429"/>
                    </a:ext>
                  </a:extLst>
                </a:gridCol>
                <a:gridCol w="7717774">
                  <a:extLst>
                    <a:ext uri="{9D8B030D-6E8A-4147-A177-3AD203B41FA5}">
                      <a16:colId xmlns:a16="http://schemas.microsoft.com/office/drawing/2014/main" val="3360028944"/>
                    </a:ext>
                  </a:extLst>
                </a:gridCol>
              </a:tblGrid>
              <a:tr h="497816">
                <a:tc>
                  <a:txBody>
                    <a:bodyPr/>
                    <a:lstStyle/>
                    <a:p>
                      <a:pPr algn="ctr"/>
                      <a:r>
                        <a:rPr lang="fr-FR" sz="2200" dirty="0">
                          <a:latin typeface="Calibri" panose="020F0502020204030204" pitchFamily="34" charset="0"/>
                          <a:cs typeface="Calibri" panose="020F0502020204030204" pitchFamily="34" charset="0"/>
                        </a:rPr>
                        <a:t>Projet</a:t>
                      </a:r>
                    </a:p>
                  </a:txBody>
                  <a:tcPr marL="137160" marR="137160" marT="68580" marB="685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48D1C"/>
                    </a:solidFill>
                  </a:tcPr>
                </a:tc>
                <a:tc>
                  <a:txBody>
                    <a:bodyPr/>
                    <a:lstStyle/>
                    <a:p>
                      <a:pPr algn="ctr"/>
                      <a:r>
                        <a:rPr lang="fr-FR" sz="2200" dirty="0">
                          <a:latin typeface="Calibri" panose="020F0502020204030204" pitchFamily="34" charset="0"/>
                          <a:cs typeface="Calibri" panose="020F0502020204030204" pitchFamily="34" charset="0"/>
                        </a:rPr>
                        <a:t>Avantages</a:t>
                      </a:r>
                    </a:p>
                  </a:txBody>
                  <a:tcPr marL="137160" marR="137160" marT="68580" marB="685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48D1C"/>
                    </a:solidFill>
                  </a:tcPr>
                </a:tc>
                <a:tc>
                  <a:txBody>
                    <a:bodyPr/>
                    <a:lstStyle/>
                    <a:p>
                      <a:pPr algn="ctr"/>
                      <a:r>
                        <a:rPr lang="fr-FR" sz="2200" dirty="0">
                          <a:latin typeface="Calibri" panose="020F0502020204030204" pitchFamily="34" charset="0"/>
                          <a:cs typeface="Calibri" panose="020F0502020204030204" pitchFamily="34" charset="0"/>
                        </a:rPr>
                        <a:t>Défis</a:t>
                      </a:r>
                    </a:p>
                  </a:txBody>
                  <a:tcPr marL="137160" marR="137160" marT="68580" marB="685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48D1C"/>
                    </a:solidFill>
                  </a:tcPr>
                </a:tc>
                <a:extLst>
                  <a:ext uri="{0D108BD9-81ED-4DB2-BD59-A6C34878D82A}">
                    <a16:rowId xmlns:a16="http://schemas.microsoft.com/office/drawing/2014/main" val="4279604313"/>
                  </a:ext>
                </a:extLst>
              </a:tr>
              <a:tr h="1454588">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1800" dirty="0">
                          <a:solidFill>
                            <a:prstClr val="black"/>
                          </a:solidFill>
                          <a:latin typeface="Calibri" panose="020F0502020204030204" pitchFamily="34" charset="0"/>
                          <a:cs typeface="Calibri" panose="020F0502020204030204" pitchFamily="34" charset="0"/>
                        </a:rPr>
                        <a:t>Valorisation des Déchets et Recyclage </a:t>
                      </a:r>
                    </a:p>
                  </a:txBody>
                  <a:tcPr marL="137160" marR="137160" marT="68580" marB="685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gn="l">
                        <a:buFont typeface="Arial" panose="020B0604020202020204" pitchFamily="34" charset="0"/>
                        <a:buChar char="•"/>
                      </a:pPr>
                      <a:r>
                        <a:rPr lang="fr-FR" sz="1800" kern="1200" dirty="0">
                          <a:solidFill>
                            <a:prstClr val="black"/>
                          </a:solidFill>
                          <a:latin typeface="Calibri" panose="020F0502020204030204" pitchFamily="34" charset="0"/>
                          <a:ea typeface="+mn-ea"/>
                          <a:cs typeface="Calibri" panose="020F0502020204030204" pitchFamily="34" charset="0"/>
                        </a:rPr>
                        <a:t>Amélioration de la gestion des déchets et réduction de la pollution.</a:t>
                      </a:r>
                    </a:p>
                    <a:p>
                      <a:pPr marL="171450" indent="-171450" algn="l">
                        <a:buFont typeface="Arial" panose="020B0604020202020204" pitchFamily="34" charset="0"/>
                        <a:buChar char="•"/>
                      </a:pPr>
                      <a:r>
                        <a:rPr lang="fr-FR" sz="1800" kern="1200" dirty="0">
                          <a:solidFill>
                            <a:prstClr val="black"/>
                          </a:solidFill>
                          <a:latin typeface="Calibri" panose="020F0502020204030204" pitchFamily="34" charset="0"/>
                          <a:ea typeface="+mn-ea"/>
                          <a:cs typeface="Calibri" panose="020F0502020204030204" pitchFamily="34" charset="0"/>
                        </a:rPr>
                        <a:t>Potentiel pour générer des revenus grâce à la valorisation des déchets.</a:t>
                      </a:r>
                    </a:p>
                  </a:txBody>
                  <a:tcPr marL="137160" marR="137160" marT="68580" marB="685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gn="l" defTabSz="1069215" rtl="0" eaLnBrk="1" latinLnBrk="0" hangingPunct="1">
                        <a:buFont typeface="Arial" panose="020B0604020202020204" pitchFamily="34" charset="0"/>
                        <a:buChar char="•"/>
                      </a:pPr>
                      <a:r>
                        <a:rPr lang="fr-FR" sz="1800" kern="1200" dirty="0">
                          <a:solidFill>
                            <a:prstClr val="black"/>
                          </a:solidFill>
                          <a:latin typeface="Calibri" panose="020F0502020204030204" pitchFamily="34" charset="0"/>
                          <a:ea typeface="+mn-ea"/>
                          <a:cs typeface="Calibri" panose="020F0502020204030204" pitchFamily="34" charset="0"/>
                        </a:rPr>
                        <a:t>Limitations actuelles, car le recyclage relève de la compétence de l'Agence Nationale de Gestion des Déchets (ANGED).</a:t>
                      </a:r>
                    </a:p>
                    <a:p>
                      <a:pPr marL="171450" indent="-171450" algn="l" defTabSz="1069215" rtl="0" eaLnBrk="1" latinLnBrk="0" hangingPunct="1">
                        <a:buFont typeface="Arial" panose="020B0604020202020204" pitchFamily="34" charset="0"/>
                        <a:buChar char="•"/>
                      </a:pPr>
                      <a:r>
                        <a:rPr lang="fr-FR" sz="1800" kern="1200" dirty="0">
                          <a:solidFill>
                            <a:prstClr val="black"/>
                          </a:solidFill>
                          <a:latin typeface="Calibri" panose="020F0502020204030204" pitchFamily="34" charset="0"/>
                          <a:ea typeface="+mn-ea"/>
                          <a:cs typeface="Calibri" panose="020F0502020204030204" pitchFamily="34" charset="0"/>
                        </a:rPr>
                        <a:t>Risque sanitaire lié à la gestion inadéquate des déchets hospitaliers.</a:t>
                      </a:r>
                    </a:p>
                  </a:txBody>
                  <a:tcPr marL="137160" marR="137160" marT="68580" marB="685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76835414"/>
                  </a:ext>
                </a:extLst>
              </a:tr>
              <a:tr h="1829154">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1800" dirty="0">
                          <a:solidFill>
                            <a:prstClr val="black"/>
                          </a:solidFill>
                          <a:latin typeface="Calibri" panose="020F0502020204030204" pitchFamily="34" charset="0"/>
                          <a:cs typeface="Calibri" panose="020F0502020204030204" pitchFamily="34" charset="0"/>
                        </a:rPr>
                        <a:t>Éclairage Public et Intelligent </a:t>
                      </a:r>
                    </a:p>
                  </a:txBody>
                  <a:tcPr marL="137160" marR="137160" marT="68580" marB="685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lgn="l">
                        <a:buFont typeface="Arial" panose="020B0604020202020204" pitchFamily="34" charset="0"/>
                        <a:buChar char="•"/>
                      </a:pPr>
                      <a:r>
                        <a:rPr lang="fr-FR" sz="1800" kern="1200" dirty="0">
                          <a:solidFill>
                            <a:prstClr val="black"/>
                          </a:solidFill>
                          <a:latin typeface="Calibri" panose="020F0502020204030204" pitchFamily="34" charset="0"/>
                          <a:ea typeface="+mn-ea"/>
                          <a:cs typeface="Calibri" panose="020F0502020204030204" pitchFamily="34" charset="0"/>
                        </a:rPr>
                        <a:t>Réduction des coûts d'énergie et d'entretien grâce à l'éclairage intelligent.</a:t>
                      </a:r>
                    </a:p>
                    <a:p>
                      <a:pPr marL="171450" indent="-171450" algn="l">
                        <a:buFont typeface="Arial" panose="020B0604020202020204" pitchFamily="34" charset="0"/>
                        <a:buChar char="•"/>
                      </a:pPr>
                      <a:r>
                        <a:rPr lang="fr-FR" sz="1800" kern="1200" dirty="0">
                          <a:solidFill>
                            <a:prstClr val="black"/>
                          </a:solidFill>
                          <a:latin typeface="Calibri" panose="020F0502020204030204" pitchFamily="34" charset="0"/>
                          <a:ea typeface="+mn-ea"/>
                          <a:cs typeface="Calibri" panose="020F0502020204030204" pitchFamily="34" charset="0"/>
                        </a:rPr>
                        <a:t>Amélioration de l'efficacité énergétique et réduction de l'empreinte carbone.</a:t>
                      </a:r>
                    </a:p>
                  </a:txBody>
                  <a:tcPr marL="137160" marR="137160" marT="68580" marB="685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lgn="l" defTabSz="1069215" rtl="0" eaLnBrk="1" latinLnBrk="0" hangingPunct="1">
                        <a:buFont typeface="Arial" panose="020B0604020202020204" pitchFamily="34" charset="0"/>
                        <a:buChar char="•"/>
                      </a:pPr>
                      <a:r>
                        <a:rPr lang="fr-FR" sz="1800" kern="1200" dirty="0">
                          <a:solidFill>
                            <a:prstClr val="black"/>
                          </a:solidFill>
                          <a:latin typeface="Calibri" panose="020F0502020204030204" pitchFamily="34" charset="0"/>
                          <a:ea typeface="+mn-ea"/>
                          <a:cs typeface="Calibri" panose="020F0502020204030204" pitchFamily="34" charset="0"/>
                        </a:rPr>
                        <a:t>Absence de paiement à la Société Tunisienne de l'Électricité et du Gaz (STEG) complique la mise en œuvre.</a:t>
                      </a:r>
                    </a:p>
                    <a:p>
                      <a:pPr marL="171450" indent="-171450" algn="l" defTabSz="1069215" rtl="0" eaLnBrk="1" latinLnBrk="0" hangingPunct="1">
                        <a:buFont typeface="Arial" panose="020B0604020202020204" pitchFamily="34" charset="0"/>
                        <a:buChar char="•"/>
                      </a:pPr>
                      <a:r>
                        <a:rPr lang="fr-FR" sz="1800" kern="1200" dirty="0">
                          <a:solidFill>
                            <a:prstClr val="black"/>
                          </a:solidFill>
                          <a:latin typeface="Calibri" panose="020F0502020204030204" pitchFamily="34" charset="0"/>
                          <a:ea typeface="+mn-ea"/>
                          <a:cs typeface="Calibri" panose="020F0502020204030204" pitchFamily="34" charset="0"/>
                        </a:rPr>
                        <a:t>Besoin d'investissements initiaux pour la transition vers un éclairage intelligent.</a:t>
                      </a:r>
                    </a:p>
                  </a:txBody>
                  <a:tcPr marL="137160" marR="137160" marT="68580" marB="685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1130560"/>
                  </a:ext>
                </a:extLst>
              </a:tr>
              <a:tr h="1829154">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1800" dirty="0">
                          <a:solidFill>
                            <a:prstClr val="black"/>
                          </a:solidFill>
                          <a:latin typeface="Calibri" panose="020F0502020204030204" pitchFamily="34" charset="0"/>
                          <a:cs typeface="Calibri" panose="020F0502020204030204" pitchFamily="34" charset="0"/>
                        </a:rPr>
                        <a:t>Valorisation des Abattoirs </a:t>
                      </a:r>
                    </a:p>
                  </a:txBody>
                  <a:tcPr marL="137160" marR="137160" marT="68580" marB="685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9D9D9"/>
                    </a:solidFill>
                  </a:tcPr>
                </a:tc>
                <a:tc>
                  <a:txBody>
                    <a:bodyPr/>
                    <a:lstStyle/>
                    <a:p>
                      <a:pPr marL="171450" indent="-171450" algn="l">
                        <a:buFont typeface="Arial" panose="020B0604020202020204" pitchFamily="34" charset="0"/>
                        <a:buChar char="•"/>
                      </a:pPr>
                      <a:r>
                        <a:rPr lang="fr-FR" sz="1800" kern="1200" dirty="0">
                          <a:solidFill>
                            <a:prstClr val="black"/>
                          </a:solidFill>
                          <a:latin typeface="Calibri" panose="020F0502020204030204" pitchFamily="34" charset="0"/>
                          <a:ea typeface="+mn-ea"/>
                          <a:cs typeface="Calibri" panose="020F0502020204030204" pitchFamily="34" charset="0"/>
                        </a:rPr>
                        <a:t>Potentiel pour transformer les abattoirs en centres culturels attractifs.</a:t>
                      </a:r>
                    </a:p>
                    <a:p>
                      <a:pPr marL="171450" indent="-171450" algn="l">
                        <a:buFont typeface="Arial" panose="020B0604020202020204" pitchFamily="34" charset="0"/>
                        <a:buChar char="•"/>
                      </a:pPr>
                      <a:r>
                        <a:rPr lang="fr-FR" sz="1800" kern="1200" dirty="0">
                          <a:solidFill>
                            <a:prstClr val="black"/>
                          </a:solidFill>
                          <a:latin typeface="Calibri" panose="020F0502020204030204" pitchFamily="34" charset="0"/>
                          <a:ea typeface="+mn-ea"/>
                          <a:cs typeface="Calibri" panose="020F0502020204030204" pitchFamily="34" charset="0"/>
                        </a:rPr>
                        <a:t>Possibilité de générer des revenus grâce à des événements et des restaurants.</a:t>
                      </a:r>
                    </a:p>
                  </a:txBody>
                  <a:tcPr marL="137160" marR="137160" marT="68580" marB="685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9D9D9"/>
                    </a:solidFill>
                  </a:tcPr>
                </a:tc>
                <a:tc>
                  <a:txBody>
                    <a:bodyPr/>
                    <a:lstStyle/>
                    <a:p>
                      <a:pPr marL="171450" indent="-171450" algn="l" defTabSz="1069215" rtl="0" eaLnBrk="1" latinLnBrk="0" hangingPunct="1">
                        <a:buFont typeface="Arial" panose="020B0604020202020204" pitchFamily="34" charset="0"/>
                        <a:buChar char="•"/>
                      </a:pPr>
                      <a:r>
                        <a:rPr lang="fr-FR" sz="1800" kern="1200" dirty="0">
                          <a:solidFill>
                            <a:prstClr val="black"/>
                          </a:solidFill>
                          <a:latin typeface="Calibri" panose="020F0502020204030204" pitchFamily="34" charset="0"/>
                          <a:ea typeface="+mn-ea"/>
                          <a:cs typeface="Calibri" panose="020F0502020204030204" pitchFamily="34" charset="0"/>
                        </a:rPr>
                        <a:t>Problèmes de propriété des abattoirs retardant les projets.</a:t>
                      </a:r>
                    </a:p>
                    <a:p>
                      <a:pPr marL="171450" indent="-171450" algn="l" defTabSz="1069215" rtl="0" eaLnBrk="1" latinLnBrk="0" hangingPunct="1">
                        <a:buFont typeface="Arial" panose="020B0604020202020204" pitchFamily="34" charset="0"/>
                        <a:buChar char="•"/>
                      </a:pPr>
                      <a:r>
                        <a:rPr lang="fr-FR" sz="1800" kern="1200" dirty="0">
                          <a:solidFill>
                            <a:prstClr val="black"/>
                          </a:solidFill>
                          <a:latin typeface="Calibri" panose="020F0502020204030204" pitchFamily="34" charset="0"/>
                          <a:ea typeface="+mn-ea"/>
                          <a:cs typeface="Calibri" panose="020F0502020204030204" pitchFamily="34" charset="0"/>
                        </a:rPr>
                        <a:t>Nécessité d'une collaboration étroite avec les autorités pour obtenir l'accès aux installations.</a:t>
                      </a:r>
                    </a:p>
                  </a:txBody>
                  <a:tcPr marL="137160" marR="137160" marT="68580" marB="685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9D9D9"/>
                    </a:solidFill>
                  </a:tcPr>
                </a:tc>
                <a:extLst>
                  <a:ext uri="{0D108BD9-81ED-4DB2-BD59-A6C34878D82A}">
                    <a16:rowId xmlns:a16="http://schemas.microsoft.com/office/drawing/2014/main" val="2122513646"/>
                  </a:ext>
                </a:extLst>
              </a:tr>
              <a:tr h="1719060">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1800" dirty="0">
                          <a:solidFill>
                            <a:prstClr val="black"/>
                          </a:solidFill>
                          <a:latin typeface="Calibri" panose="020F0502020204030204" pitchFamily="34" charset="0"/>
                          <a:cs typeface="Calibri" panose="020F0502020204030204" pitchFamily="34" charset="0"/>
                        </a:rPr>
                        <a:t>Développements Immobiliers </a:t>
                      </a:r>
                    </a:p>
                  </a:txBody>
                  <a:tcPr marL="137160" marR="137160" marT="68580" marB="685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marL="171450" indent="-171450" algn="l">
                        <a:buFont typeface="Arial" panose="020B0604020202020204" pitchFamily="34" charset="0"/>
                        <a:buChar char="•"/>
                      </a:pPr>
                      <a:r>
                        <a:rPr lang="fr-FR" sz="1800" kern="1200" dirty="0">
                          <a:solidFill>
                            <a:prstClr val="black"/>
                          </a:solidFill>
                          <a:latin typeface="Calibri" panose="020F0502020204030204" pitchFamily="34" charset="0"/>
                          <a:ea typeface="+mn-ea"/>
                          <a:cs typeface="Calibri" panose="020F0502020204030204" pitchFamily="34" charset="0"/>
                        </a:rPr>
                        <a:t>Développement immobilier pouvant revitaliser les zones urbaines.</a:t>
                      </a:r>
                    </a:p>
                    <a:p>
                      <a:pPr marL="171450" indent="-171450" algn="l">
                        <a:buFont typeface="Arial" panose="020B0604020202020204" pitchFamily="34" charset="0"/>
                        <a:buChar char="•"/>
                      </a:pPr>
                      <a:r>
                        <a:rPr lang="fr-FR" sz="1800" kern="1200" dirty="0">
                          <a:solidFill>
                            <a:prstClr val="black"/>
                          </a:solidFill>
                          <a:latin typeface="Calibri" panose="020F0502020204030204" pitchFamily="34" charset="0"/>
                          <a:ea typeface="+mn-ea"/>
                          <a:cs typeface="Calibri" panose="020F0502020204030204" pitchFamily="34" charset="0"/>
                        </a:rPr>
                        <a:t>Amélioration de l'aspect social tout en développant des biens immobiliers.</a:t>
                      </a:r>
                    </a:p>
                  </a:txBody>
                  <a:tcPr marL="137160" marR="137160" marT="68580" marB="685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marL="171450" indent="-171450" algn="l" defTabSz="1069215" rtl="0" eaLnBrk="1" latinLnBrk="0" hangingPunct="1">
                        <a:buFont typeface="Arial" panose="020B0604020202020204" pitchFamily="34" charset="0"/>
                        <a:buChar char="•"/>
                      </a:pPr>
                      <a:r>
                        <a:rPr lang="fr-FR" sz="1800" kern="1200" dirty="0">
                          <a:solidFill>
                            <a:prstClr val="black"/>
                          </a:solidFill>
                          <a:latin typeface="Calibri" panose="020F0502020204030204" pitchFamily="34" charset="0"/>
                          <a:ea typeface="+mn-ea"/>
                          <a:cs typeface="Calibri" panose="020F0502020204030204" pitchFamily="34" charset="0"/>
                        </a:rPr>
                        <a:t>Nécessité d'acquérir des biens immobiliers, souvent confrontée à des problèmes de financement.</a:t>
                      </a:r>
                    </a:p>
                    <a:p>
                      <a:pPr marL="171450" indent="-171450" algn="l" defTabSz="1069215" rtl="0" eaLnBrk="1" latinLnBrk="0" hangingPunct="1">
                        <a:buFont typeface="Arial" panose="020B0604020202020204" pitchFamily="34" charset="0"/>
                        <a:buChar char="•"/>
                      </a:pPr>
                      <a:r>
                        <a:rPr lang="fr-FR" sz="1800" kern="1200" dirty="0">
                          <a:solidFill>
                            <a:prstClr val="black"/>
                          </a:solidFill>
                          <a:latin typeface="Calibri" panose="020F0502020204030204" pitchFamily="34" charset="0"/>
                          <a:ea typeface="+mn-ea"/>
                          <a:cs typeface="Calibri" panose="020F0502020204030204" pitchFamily="34" charset="0"/>
                        </a:rPr>
                        <a:t>Gestion délicate pour maintenir l'équilibre entre le développement immobilier et la préservation de l'aspect social.</a:t>
                      </a:r>
                    </a:p>
                  </a:txBody>
                  <a:tcPr marL="137160" marR="137160" marT="68580" marB="685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790250791"/>
                  </a:ext>
                </a:extLst>
              </a:tr>
            </a:tbl>
          </a:graphicData>
        </a:graphic>
      </p:graphicFrame>
      <p:pic>
        <p:nvPicPr>
          <p:cNvPr id="12" name="Graphic 11" descr="No Littering with solid fill">
            <a:extLst>
              <a:ext uri="{FF2B5EF4-FFF2-40B4-BE49-F238E27FC236}">
                <a16:creationId xmlns:a16="http://schemas.microsoft.com/office/drawing/2014/main" id="{207C3E04-002A-B492-9794-CF7950D496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403435" y="3151969"/>
            <a:ext cx="650138" cy="650138"/>
          </a:xfrm>
          <a:prstGeom prst="rect">
            <a:avLst/>
          </a:prstGeom>
        </p:spPr>
      </p:pic>
      <p:pic>
        <p:nvPicPr>
          <p:cNvPr id="13" name="Graphic 12" descr="Lightbulb with solid fill">
            <a:extLst>
              <a:ext uri="{FF2B5EF4-FFF2-40B4-BE49-F238E27FC236}">
                <a16:creationId xmlns:a16="http://schemas.microsoft.com/office/drawing/2014/main" id="{1C816545-EA03-000C-4CAA-BBDC08EC115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403434" y="5044446"/>
            <a:ext cx="650136" cy="650136"/>
          </a:xfrm>
          <a:prstGeom prst="rect">
            <a:avLst/>
          </a:prstGeom>
        </p:spPr>
      </p:pic>
      <p:pic>
        <p:nvPicPr>
          <p:cNvPr id="14" name="Graphic 13" descr="Sheep with solid fill">
            <a:extLst>
              <a:ext uri="{FF2B5EF4-FFF2-40B4-BE49-F238E27FC236}">
                <a16:creationId xmlns:a16="http://schemas.microsoft.com/office/drawing/2014/main" id="{5F8E3846-2DFA-4DCD-AAEB-C7C69AC8F9F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152775" y="6756365"/>
            <a:ext cx="859494" cy="859494"/>
          </a:xfrm>
          <a:prstGeom prst="rect">
            <a:avLst/>
          </a:prstGeom>
        </p:spPr>
      </p:pic>
      <p:pic>
        <p:nvPicPr>
          <p:cNvPr id="16" name="Graphic 15" descr="City with solid fill">
            <a:extLst>
              <a:ext uri="{FF2B5EF4-FFF2-40B4-BE49-F238E27FC236}">
                <a16:creationId xmlns:a16="http://schemas.microsoft.com/office/drawing/2014/main" id="{DD8C0170-D60F-625B-EBCB-3F82355777A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267758" y="8567884"/>
            <a:ext cx="800100" cy="800100"/>
          </a:xfrm>
          <a:prstGeom prst="rect">
            <a:avLst/>
          </a:prstGeom>
        </p:spPr>
      </p:pic>
      <p:grpSp>
        <p:nvGrpSpPr>
          <p:cNvPr id="17" name="Group 16">
            <a:extLst>
              <a:ext uri="{FF2B5EF4-FFF2-40B4-BE49-F238E27FC236}">
                <a16:creationId xmlns:a16="http://schemas.microsoft.com/office/drawing/2014/main" id="{349081C9-8AB3-F15F-FB99-0C26611AD85F}"/>
              </a:ext>
            </a:extLst>
          </p:cNvPr>
          <p:cNvGrpSpPr/>
          <p:nvPr/>
        </p:nvGrpSpPr>
        <p:grpSpPr>
          <a:xfrm>
            <a:off x="752475" y="435504"/>
            <a:ext cx="16783054" cy="1583828"/>
            <a:chOff x="501649" y="290335"/>
            <a:chExt cx="11188702" cy="1055885"/>
          </a:xfrm>
        </p:grpSpPr>
        <p:sp>
          <p:nvSpPr>
            <p:cNvPr id="18" name="Title 2">
              <a:extLst>
                <a:ext uri="{FF2B5EF4-FFF2-40B4-BE49-F238E27FC236}">
                  <a16:creationId xmlns:a16="http://schemas.microsoft.com/office/drawing/2014/main" id="{D15E8024-2F38-FBA6-A067-7BBE673F1B68}"/>
                </a:ext>
              </a:extLst>
            </p:cNvPr>
            <p:cNvSpPr txBox="1">
              <a:spLocks/>
            </p:cNvSpPr>
            <p:nvPr/>
          </p:nvSpPr>
          <p:spPr bwMode="gray">
            <a:xfrm>
              <a:off x="501649" y="290335"/>
              <a:ext cx="11162350" cy="369332"/>
            </a:xfrm>
            <a:prstGeom prst="rect">
              <a:avLst/>
            </a:prstGeom>
          </p:spPr>
          <p:txBody>
            <a:bodyPr vert="horz" lIns="0" tIns="0" rIns="0" bIns="0" rtlCol="0" anchor="t" anchorCtr="0">
              <a:noAutofit/>
            </a:bodyPr>
            <a:lstStyle>
              <a:lvl1pPr algn="l" defTabSz="914383" rtl="0" eaLnBrk="1" latinLnBrk="0" hangingPunct="1">
                <a:spcBef>
                  <a:spcPct val="0"/>
                </a:spcBef>
                <a:buNone/>
                <a:defRPr sz="2000" kern="1200">
                  <a:solidFill>
                    <a:schemeClr val="tx1"/>
                  </a:solidFill>
                  <a:latin typeface="+mj-lt"/>
                  <a:ea typeface="+mj-ea"/>
                  <a:cs typeface="+mj-cs"/>
                </a:defRPr>
              </a:lvl1pPr>
            </a:lstStyle>
            <a:p>
              <a:pPr>
                <a:defRPr/>
              </a:pPr>
              <a:r>
                <a:rPr lang="fr-FR" sz="3600" b="1" dirty="0">
                  <a:solidFill>
                    <a:schemeClr val="bg1"/>
                  </a:solidFill>
                  <a:latin typeface="Calibri" panose="020F0502020204030204"/>
                  <a:cs typeface="Calibri Light" panose="020F0302020204030204" pitchFamily="34" charset="0"/>
                </a:rPr>
                <a:t>Résultats issus du programme de renforcement de capacités</a:t>
              </a:r>
              <a:endParaRPr lang="fr-FR" sz="3000" dirty="0">
                <a:solidFill>
                  <a:schemeClr val="bg1"/>
                </a:solidFill>
                <a:latin typeface="Calibri" panose="020F0502020204030204"/>
              </a:endParaRPr>
            </a:p>
          </p:txBody>
        </p:sp>
        <p:sp>
          <p:nvSpPr>
            <p:cNvPr id="19" name="Text Placeholder 1">
              <a:extLst>
                <a:ext uri="{FF2B5EF4-FFF2-40B4-BE49-F238E27FC236}">
                  <a16:creationId xmlns:a16="http://schemas.microsoft.com/office/drawing/2014/main" id="{881589E0-993E-B578-DEBA-7FA03FC9D147}"/>
                </a:ext>
              </a:extLst>
            </p:cNvPr>
            <p:cNvSpPr txBox="1">
              <a:spLocks/>
            </p:cNvSpPr>
            <p:nvPr/>
          </p:nvSpPr>
          <p:spPr>
            <a:xfrm>
              <a:off x="501649" y="588965"/>
              <a:ext cx="11188702" cy="757255"/>
            </a:xfrm>
            <a:prstGeom prst="rect">
              <a:avLst/>
            </a:prstGeom>
          </p:spPr>
          <p:txBody>
            <a:bodyPr vert="horz" lIns="0" tIns="0" rIns="0" bIns="0" rtlCol="0">
              <a:noAutofit/>
            </a:bodyPr>
            <a:lstStyle>
              <a:lvl1pPr marL="0" indent="0" algn="l" defTabSz="1069215" rtl="0" eaLnBrk="1" latinLnBrk="0" hangingPunct="1">
                <a:spcBef>
                  <a:spcPts val="0"/>
                </a:spcBef>
                <a:spcAft>
                  <a:spcPts val="1169"/>
                </a:spcAft>
                <a:buSzPct val="100000"/>
                <a:buFont typeface="Arial" panose="020B0604020202020204" pitchFamily="34" charset="0"/>
                <a:buNone/>
                <a:defRPr sz="1996" b="0" i="1" kern="1200">
                  <a:solidFill>
                    <a:schemeClr val="bg1">
                      <a:lumMod val="50000"/>
                    </a:schemeClr>
                  </a:solidFill>
                  <a:latin typeface="+mn-lt"/>
                  <a:ea typeface="+mn-ea"/>
                  <a:cs typeface="Calibri Light" panose="020F0302020204030204" pitchFamily="34" charset="0"/>
                </a:defRPr>
              </a:lvl1pPr>
              <a:lvl2pPr marL="0" indent="0" algn="l" defTabSz="1069215" rtl="0" eaLnBrk="1" latinLnBrk="0" hangingPunct="1">
                <a:spcBef>
                  <a:spcPts val="0"/>
                </a:spcBef>
                <a:spcAft>
                  <a:spcPts val="1169"/>
                </a:spcAft>
                <a:buClrTx/>
                <a:buSzPct val="100000"/>
                <a:buFont typeface="Arial"/>
                <a:buNone/>
                <a:defRPr lang="en-US" sz="1270" b="1" kern="1200" dirty="0" smtClean="0">
                  <a:solidFill>
                    <a:schemeClr val="tx1"/>
                  </a:solidFill>
                  <a:latin typeface="+mj-lt"/>
                  <a:ea typeface="+mn-ea"/>
                  <a:cs typeface="Calibri Light" panose="020F0302020204030204" pitchFamily="34" charset="0"/>
                </a:defRPr>
              </a:lvl2pPr>
              <a:lvl3pPr marL="206266" indent="-206266" algn="l" defTabSz="1069215" rtl="0" eaLnBrk="1" latinLnBrk="0" hangingPunct="1">
                <a:spcBef>
                  <a:spcPts val="0"/>
                </a:spcBef>
                <a:spcAft>
                  <a:spcPts val="1169"/>
                </a:spcAft>
                <a:buClrTx/>
                <a:buSzPct val="100000"/>
                <a:buFont typeface="Arial" panose="020B0604020202020204" pitchFamily="34" charset="0"/>
                <a:buChar char="•"/>
                <a:defRPr lang="en-US" sz="1270" kern="1200" dirty="0" smtClean="0">
                  <a:solidFill>
                    <a:schemeClr val="tx1"/>
                  </a:solidFill>
                  <a:latin typeface="+mn-lt"/>
                  <a:ea typeface="+mn-ea"/>
                  <a:cs typeface="Calibri Light" panose="020F0302020204030204" pitchFamily="34" charset="0"/>
                </a:defRPr>
              </a:lvl3pPr>
              <a:lvl4pPr marL="416741" indent="-206266" algn="l" defTabSz="1069215" rtl="0" eaLnBrk="1" latinLnBrk="0" hangingPunct="1">
                <a:spcBef>
                  <a:spcPts val="0"/>
                </a:spcBef>
                <a:spcAft>
                  <a:spcPts val="1169"/>
                </a:spcAft>
                <a:buClrTx/>
                <a:buSzPct val="100000"/>
                <a:buFont typeface="Verdana" panose="020B0604030504040204" pitchFamily="34" charset="0"/>
                <a:buChar char="−"/>
                <a:defRPr lang="en-US" sz="1270" kern="1200" baseline="0" dirty="0" smtClean="0">
                  <a:solidFill>
                    <a:schemeClr val="tx1"/>
                  </a:solidFill>
                  <a:latin typeface="+mn-lt"/>
                  <a:ea typeface="+mn-ea"/>
                  <a:cs typeface="Calibri Light" panose="020F0302020204030204" pitchFamily="34" charset="0"/>
                </a:defRPr>
              </a:lvl4pPr>
              <a:lvl5pPr marL="623007" indent="-206266" algn="l" defTabSz="933707" rtl="0" eaLnBrk="1" latinLnBrk="0" hangingPunct="1">
                <a:spcBef>
                  <a:spcPts val="0"/>
                </a:spcBef>
                <a:spcAft>
                  <a:spcPts val="1169"/>
                </a:spcAft>
                <a:buClrTx/>
                <a:buSzPct val="100000"/>
                <a:buFont typeface="Verdana" panose="020B0604030504040204" pitchFamily="34" charset="0"/>
                <a:buChar char="−"/>
                <a:tabLst/>
                <a:defRPr lang="en-US" sz="1270" kern="1200" baseline="0" dirty="0" smtClean="0">
                  <a:solidFill>
                    <a:schemeClr val="tx1"/>
                  </a:solidFill>
                  <a:latin typeface="+mn-lt"/>
                  <a:ea typeface="+mn-ea"/>
                  <a:cs typeface="Calibri Light" panose="020F0302020204030204" pitchFamily="34" charset="0"/>
                </a:defRPr>
              </a:lvl5pPr>
              <a:lvl6pPr marL="623007" indent="-206266" algn="l" defTabSz="1069215" rtl="0" eaLnBrk="1" latinLnBrk="0" hangingPunct="1">
                <a:spcBef>
                  <a:spcPts val="0"/>
                </a:spcBef>
                <a:spcAft>
                  <a:spcPts val="1169"/>
                </a:spcAft>
                <a:buFont typeface="Verdana" panose="020B0604030504040204" pitchFamily="34" charset="0"/>
                <a:buChar char="−"/>
                <a:defRPr sz="1403" kern="1200" baseline="0">
                  <a:solidFill>
                    <a:schemeClr val="tx1"/>
                  </a:solidFill>
                  <a:latin typeface="+mn-lt"/>
                  <a:ea typeface="+mn-ea"/>
                  <a:cs typeface="+mn-cs"/>
                </a:defRPr>
              </a:lvl6pPr>
              <a:lvl7pPr marL="623007" indent="-206266" algn="l" defTabSz="1069215" rtl="0" eaLnBrk="1" latinLnBrk="0" hangingPunct="1">
                <a:spcBef>
                  <a:spcPts val="0"/>
                </a:spcBef>
                <a:spcAft>
                  <a:spcPts val="1169"/>
                </a:spcAft>
                <a:buFont typeface="Verdana" panose="020B0604030504040204" pitchFamily="34" charset="0"/>
                <a:buChar char="−"/>
                <a:defRPr sz="1403" kern="1200">
                  <a:solidFill>
                    <a:schemeClr val="tx1"/>
                  </a:solidFill>
                  <a:latin typeface="+mn-lt"/>
                  <a:ea typeface="+mn-ea"/>
                  <a:cs typeface="+mn-cs"/>
                </a:defRPr>
              </a:lvl7pPr>
              <a:lvl8pPr marL="623007" indent="-206266" algn="l" defTabSz="1069215" rtl="0" eaLnBrk="1" latinLnBrk="0" hangingPunct="1">
                <a:spcBef>
                  <a:spcPts val="0"/>
                </a:spcBef>
                <a:spcAft>
                  <a:spcPts val="1169"/>
                </a:spcAft>
                <a:buFont typeface="Verdana" panose="020B0604030504040204" pitchFamily="34" charset="0"/>
                <a:buChar char="−"/>
                <a:defRPr sz="1403" kern="1200" baseline="0">
                  <a:solidFill>
                    <a:schemeClr val="tx1"/>
                  </a:solidFill>
                  <a:latin typeface="+mn-lt"/>
                  <a:ea typeface="+mn-ea"/>
                  <a:cs typeface="+mn-cs"/>
                </a:defRPr>
              </a:lvl8pPr>
              <a:lvl9pPr marL="623007" indent="-206266" algn="l" defTabSz="1069215" rtl="0" eaLnBrk="1" latinLnBrk="0" hangingPunct="1">
                <a:spcBef>
                  <a:spcPts val="0"/>
                </a:spcBef>
                <a:spcAft>
                  <a:spcPts val="1169"/>
                </a:spcAft>
                <a:buFont typeface="Verdana" panose="020B0604030504040204" pitchFamily="34" charset="0"/>
                <a:buChar char="−"/>
                <a:defRPr sz="1403" kern="1200" baseline="0">
                  <a:solidFill>
                    <a:schemeClr val="tx1"/>
                  </a:solidFill>
                  <a:latin typeface="+mn-lt"/>
                  <a:ea typeface="+mn-ea"/>
                  <a:cs typeface="+mn-cs"/>
                </a:defRPr>
              </a:lvl9pPr>
            </a:lstStyle>
            <a:p>
              <a:pPr>
                <a:defRPr/>
              </a:pPr>
              <a:r>
                <a:rPr lang="fr-FR" sz="3000" dirty="0">
                  <a:solidFill>
                    <a:schemeClr val="bg1"/>
                  </a:solidFill>
                  <a:latin typeface="Calibri" panose="020F0502020204030204"/>
                </a:rPr>
                <a:t>L'étude de cas concrets de projets PPP a permis de prioriser les projets pouvant être appliqués au niveau municipal en Tunisie, tout en clarifiant les avantages de chaque projet et les défis à relever.</a:t>
              </a:r>
            </a:p>
          </p:txBody>
        </p:sp>
      </p:grpSp>
    </p:spTree>
    <p:extLst>
      <p:ext uri="{BB962C8B-B14F-4D97-AF65-F5344CB8AC3E}">
        <p14:creationId xmlns:p14="http://schemas.microsoft.com/office/powerpoint/2010/main" val="191912233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endParaRPr lang="fr-F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sp>
        <p:nvSpPr>
          <p:cNvPr id="12" name="TextBox 12"/>
          <p:cNvSpPr txBox="1"/>
          <p:nvPr/>
        </p:nvSpPr>
        <p:spPr>
          <a:xfrm>
            <a:off x="1524000" y="374770"/>
            <a:ext cx="8915400" cy="1051570"/>
          </a:xfrm>
          <a:prstGeom prst="rect">
            <a:avLst/>
          </a:prstGeom>
        </p:spPr>
        <p:txBody>
          <a:bodyPr wrap="square" lIns="0" tIns="0" rIns="0" bIns="0" rtlCol="0" anchor="t">
            <a:spAutoFit/>
          </a:bodyPr>
          <a:lstStyle/>
          <a:p>
            <a:pPr algn="just">
              <a:lnSpc>
                <a:spcPts val="4146"/>
              </a:lnSpc>
              <a:spcBef>
                <a:spcPct val="0"/>
              </a:spcBef>
            </a:pPr>
            <a:r>
              <a:rPr lang="en-US" sz="2962" dirty="0">
                <a:solidFill>
                  <a:srgbClr val="FFFFFF"/>
                </a:solidFill>
                <a:latin typeface="Montserrat Bold"/>
              </a:rPr>
              <a:t>SUR LE PLAN FINANCEMENT </a:t>
            </a:r>
          </a:p>
          <a:p>
            <a:pPr algn="just">
              <a:lnSpc>
                <a:spcPts val="4146"/>
              </a:lnSpc>
              <a:spcBef>
                <a:spcPct val="0"/>
              </a:spcBef>
            </a:pPr>
            <a:r>
              <a:rPr lang="en-US" sz="2962" dirty="0" smtClean="0">
                <a:solidFill>
                  <a:srgbClr val="FFFFFF"/>
                </a:solidFill>
                <a:latin typeface="Montserrat Bold"/>
              </a:rPr>
              <a:t> </a:t>
            </a:r>
            <a:endParaRPr lang="en-US" sz="2962" dirty="0">
              <a:solidFill>
                <a:srgbClr val="FFFFFF"/>
              </a:solidFill>
              <a:latin typeface="Montserrat Bold"/>
            </a:endParaRPr>
          </a:p>
        </p:txBody>
      </p:sp>
      <p:sp>
        <p:nvSpPr>
          <p:cNvPr id="14" name="TextBox 14">
            <a:extLst>
              <a:ext uri="{FF2B5EF4-FFF2-40B4-BE49-F238E27FC236}">
                <a16:creationId xmlns:a16="http://schemas.microsoft.com/office/drawing/2014/main" id="{FF249B53-4EA1-BD5C-AFB7-7BD003A6D9A3}"/>
              </a:ext>
            </a:extLst>
          </p:cNvPr>
          <p:cNvSpPr txBox="1"/>
          <p:nvPr/>
        </p:nvSpPr>
        <p:spPr>
          <a:xfrm>
            <a:off x="269776" y="3710541"/>
            <a:ext cx="17748448" cy="5755422"/>
          </a:xfrm>
          <a:prstGeom prst="rect">
            <a:avLst/>
          </a:prstGeom>
          <a:noFill/>
        </p:spPr>
        <p:txBody>
          <a:bodyPr wrap="square" rtlCol="0">
            <a:spAutoFit/>
          </a:bodyPr>
          <a:lstStyle/>
          <a:p>
            <a:pPr algn="just" defTabSz="685800">
              <a:buClrTx/>
              <a:defRPr/>
            </a:pPr>
            <a:r>
              <a:rPr lang="fr-FR" sz="3200" dirty="0">
                <a:latin typeface="Times" panose="02020603050405020304" pitchFamily="18" charset="0"/>
                <a:cs typeface="Times" panose="02020603050405020304" pitchFamily="18" charset="0"/>
              </a:rPr>
              <a:t>Mise en œuvre du </a:t>
            </a:r>
            <a:r>
              <a:rPr lang="fr-FR" sz="3200" b="1" dirty="0">
                <a:latin typeface="Times" panose="02020603050405020304" pitchFamily="18" charset="0"/>
                <a:cs typeface="Times" panose="02020603050405020304" pitchFamily="18" charset="0"/>
              </a:rPr>
              <a:t>PDF</a:t>
            </a:r>
            <a:r>
              <a:rPr lang="fr-FR" sz="3200" dirty="0">
                <a:latin typeface="Times" panose="02020603050405020304" pitchFamily="18" charset="0"/>
                <a:cs typeface="Times" panose="02020603050405020304" pitchFamily="18" charset="0"/>
              </a:rPr>
              <a:t> </a:t>
            </a:r>
            <a:r>
              <a:rPr lang="en-US" sz="3200" kern="1200" dirty="0" err="1">
                <a:solidFill>
                  <a:schemeClr val="tx1"/>
                </a:solidFill>
                <a:latin typeface="Times" panose="02020603050405020304" pitchFamily="18" charset="0"/>
                <a:ea typeface="Noto Sans" panose="020B0502040504020204" pitchFamily="34"/>
                <a:cs typeface="Times" panose="02020603050405020304" pitchFamily="18" charset="0"/>
              </a:rPr>
              <a:t>créé</a:t>
            </a:r>
            <a:r>
              <a:rPr lang="en-US" sz="3200" kern="1200" dirty="0">
                <a:solidFill>
                  <a:schemeClr val="tx1"/>
                </a:solidFill>
                <a:latin typeface="Times" panose="02020603050405020304" pitchFamily="18" charset="0"/>
                <a:ea typeface="Noto Sans" panose="020B0502040504020204" pitchFamily="34"/>
                <a:cs typeface="Times" panose="02020603050405020304" pitchFamily="18" charset="0"/>
              </a:rPr>
              <a:t> par article 13 de la </a:t>
            </a:r>
            <a:r>
              <a:rPr lang="en-US" sz="3200" kern="1200" dirty="0" err="1">
                <a:solidFill>
                  <a:schemeClr val="tx1"/>
                </a:solidFill>
                <a:latin typeface="Times" panose="02020603050405020304" pitchFamily="18" charset="0"/>
                <a:ea typeface="Noto Sans" panose="020B0502040504020204" pitchFamily="34"/>
                <a:cs typeface="Times" panose="02020603050405020304" pitchFamily="18" charset="0"/>
              </a:rPr>
              <a:t>Loi</a:t>
            </a:r>
            <a:r>
              <a:rPr lang="en-US" sz="3200" kern="1200" dirty="0">
                <a:solidFill>
                  <a:schemeClr val="tx1"/>
                </a:solidFill>
                <a:latin typeface="Times" panose="02020603050405020304" pitchFamily="18" charset="0"/>
                <a:ea typeface="Noto Sans" panose="020B0502040504020204" pitchFamily="34"/>
                <a:cs typeface="Times" panose="02020603050405020304" pitchFamily="18" charset="0"/>
              </a:rPr>
              <a:t> des finances  2022</a:t>
            </a:r>
          </a:p>
          <a:p>
            <a:pPr algn="just" defTabSz="685800">
              <a:buClrTx/>
              <a:defRPr/>
            </a:pPr>
            <a:endParaRPr lang="en-US" sz="3200" kern="1200" dirty="0">
              <a:solidFill>
                <a:schemeClr val="tx1"/>
              </a:solidFill>
              <a:latin typeface="Times" panose="02020603050405020304" pitchFamily="18" charset="0"/>
              <a:ea typeface="Noto Sans" panose="020B0502040504020204" pitchFamily="34"/>
              <a:cs typeface="Times" panose="02020603050405020304" pitchFamily="18" charset="0"/>
            </a:endParaRPr>
          </a:p>
          <a:p>
            <a:pPr marL="171450" indent="-171450" algn="just" defTabSz="685800">
              <a:buClrTx/>
              <a:buFont typeface="Arial" panose="020B0604020202020204" pitchFamily="34" charset="0"/>
              <a:buChar char="•"/>
              <a:defRPr/>
            </a:pPr>
            <a:r>
              <a:rPr lang="fr-FR" sz="3200" dirty="0">
                <a:latin typeface="Times" panose="02020603050405020304" pitchFamily="18" charset="0"/>
                <a:cs typeface="Times" panose="02020603050405020304" pitchFamily="18" charset="0"/>
              </a:rPr>
              <a:t>Financé par une contribution de la Caisse des Dépôts et Consignations (CDC) ainsi que par les contributions et les dons qui lui seront destinés dans le cadre de coopération bilatérale ou multilatérale</a:t>
            </a:r>
          </a:p>
          <a:p>
            <a:pPr marL="171450" indent="-171450" algn="just" defTabSz="685800">
              <a:buClrTx/>
              <a:buFont typeface="Arial" panose="020B0604020202020204" pitchFamily="34" charset="0"/>
              <a:buChar char="•"/>
              <a:defRPr/>
            </a:pPr>
            <a:r>
              <a:rPr lang="fr-FR" sz="3200" dirty="0">
                <a:latin typeface="Times" panose="02020603050405020304" pitchFamily="18" charset="0"/>
                <a:cs typeface="Times" panose="02020603050405020304" pitchFamily="18" charset="0"/>
              </a:rPr>
              <a:t>Vise à soutenir tout le processus de développement d’un projet PPP en termes d’études nécessaires et mobilisation des expertises qui s’imposent</a:t>
            </a:r>
          </a:p>
          <a:p>
            <a:pPr marL="171450" indent="-171450" algn="just" defTabSz="685800">
              <a:buClrTx/>
              <a:buFont typeface="Arial" panose="020B0604020202020204" pitchFamily="34" charset="0"/>
              <a:buChar char="•"/>
              <a:defRPr/>
            </a:pPr>
            <a:r>
              <a:rPr lang="fr-FR" sz="3200" dirty="0">
                <a:latin typeface="Times" panose="02020603050405020304" pitchFamily="18" charset="0"/>
                <a:cs typeface="Times" panose="02020603050405020304" pitchFamily="18" charset="0"/>
              </a:rPr>
              <a:t>Ce fonds financera notamment les études, services d’appui et d’accompagnement assurés par des experts et des bureaux d’études</a:t>
            </a:r>
            <a:endParaRPr lang="en-GB" sz="3200" kern="1200" dirty="0">
              <a:solidFill>
                <a:schemeClr val="tx1"/>
              </a:solidFill>
              <a:latin typeface="Times" panose="02020603050405020304" pitchFamily="18" charset="0"/>
              <a:cs typeface="Times" panose="02020603050405020304" pitchFamily="18" charset="0"/>
            </a:endParaRPr>
          </a:p>
          <a:p>
            <a:pPr marL="171450" indent="-171450" algn="just" defTabSz="685800">
              <a:buClrTx/>
              <a:buFont typeface="Arial" panose="020B0604020202020204" pitchFamily="34" charset="0"/>
              <a:buChar char="•"/>
              <a:defRPr/>
            </a:pPr>
            <a:r>
              <a:rPr lang="fr-FR" sz="3200" dirty="0">
                <a:latin typeface="Times" panose="02020603050405020304" pitchFamily="18" charset="0"/>
                <a:cs typeface="Times" panose="02020603050405020304" pitchFamily="18" charset="0"/>
              </a:rPr>
              <a:t>Son décret est en cours de validation et les actions à mettre en œuvre pour son démarrage sont mis en place dont notamment les critères de priorisation des projets</a:t>
            </a:r>
          </a:p>
          <a:p>
            <a:pPr marL="171450" indent="-171450" algn="just" defTabSz="685800">
              <a:buClrTx/>
              <a:buFont typeface="Arial" panose="020B0604020202020204" pitchFamily="34" charset="0"/>
              <a:buChar char="•"/>
              <a:defRPr/>
            </a:pPr>
            <a:r>
              <a:rPr lang="fr-FR" sz="3200" dirty="0">
                <a:latin typeface="Times" panose="02020603050405020304" pitchFamily="18" charset="0"/>
                <a:cs typeface="Times" panose="02020603050405020304" pitchFamily="18" charset="0"/>
              </a:rPr>
              <a:t>Au stade de prospection de fonds</a:t>
            </a:r>
          </a:p>
          <a:p>
            <a:pPr algn="just" defTabSz="685800">
              <a:buClrTx/>
              <a:defRPr/>
            </a:pPr>
            <a:endParaRPr lang="en-GB" kern="1200" dirty="0">
              <a:solidFill>
                <a:schemeClr val="tx1"/>
              </a:solidFill>
              <a:latin typeface="Times" panose="02020603050405020304" pitchFamily="18" charset="0"/>
              <a:ea typeface="Noto Sans" panose="020B0502040504020204" pitchFamily="34"/>
              <a:cs typeface="Times" panose="02020603050405020304" pitchFamily="18" charset="0"/>
            </a:endParaRPr>
          </a:p>
        </p:txBody>
      </p:sp>
    </p:spTree>
    <p:extLst>
      <p:ext uri="{BB962C8B-B14F-4D97-AF65-F5344CB8AC3E}">
        <p14:creationId xmlns:p14="http://schemas.microsoft.com/office/powerpoint/2010/main" val="1014839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endParaRPr lang="fr-FR"/>
          </a:p>
        </p:txBody>
      </p:sp>
      <p:sp>
        <p:nvSpPr>
          <p:cNvPr id="3" name="TextBox 3"/>
          <p:cNvSpPr txBox="1"/>
          <p:nvPr/>
        </p:nvSpPr>
        <p:spPr>
          <a:xfrm>
            <a:off x="1745572" y="3268493"/>
            <a:ext cx="8160428" cy="1345368"/>
          </a:xfrm>
          <a:prstGeom prst="rect">
            <a:avLst/>
          </a:prstGeom>
        </p:spPr>
        <p:txBody>
          <a:bodyPr wrap="square" lIns="0" tIns="0" rIns="0" bIns="0" rtlCol="0" anchor="t">
            <a:spAutoFit/>
          </a:bodyPr>
          <a:lstStyle/>
          <a:p>
            <a:pPr>
              <a:lnSpc>
                <a:spcPts val="5232"/>
              </a:lnSpc>
            </a:pPr>
            <a:r>
              <a:rPr lang="en-US" sz="5566" dirty="0">
                <a:solidFill>
                  <a:srgbClr val="243569"/>
                </a:solidFill>
                <a:latin typeface="Roboto Bold"/>
              </a:rPr>
              <a:t>CADRES EXISTANTS</a:t>
            </a:r>
          </a:p>
          <a:p>
            <a:pPr>
              <a:lnSpc>
                <a:spcPts val="5232"/>
              </a:lnSpc>
            </a:pPr>
            <a:endParaRPr lang="en-US" sz="5566" dirty="0">
              <a:solidFill>
                <a:srgbClr val="243569"/>
              </a:solidFill>
              <a:latin typeface="Roboto Bold"/>
            </a:endParaRP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dirty="0">
                  <a:solidFill>
                    <a:srgbClr val="FFFFFF"/>
                  </a:solidFill>
                  <a:latin typeface="Montserrat"/>
                </a:rPr>
                <a:t>28 </a:t>
              </a:r>
              <a:r>
                <a:rPr lang="en-US" sz="1992" dirty="0" err="1">
                  <a:solidFill>
                    <a:srgbClr val="FFFFFF"/>
                  </a:solidFill>
                  <a:latin typeface="Montserrat"/>
                </a:rPr>
                <a:t>janvier</a:t>
              </a:r>
              <a:r>
                <a:rPr lang="en-US" sz="1992" dirty="0">
                  <a:solidFill>
                    <a:srgbClr val="FFFFFF"/>
                  </a:solidFill>
                  <a:latin typeface="Montserrat"/>
                </a:rPr>
                <a:t> - 1er </a:t>
              </a:r>
              <a:r>
                <a:rPr lang="en-US" sz="1992" dirty="0" err="1">
                  <a:solidFill>
                    <a:srgbClr val="FFFFFF"/>
                  </a:solidFill>
                  <a:latin typeface="Montserrat"/>
                </a:rPr>
                <a:t>février</a:t>
              </a:r>
              <a:r>
                <a:rPr lang="en-US" sz="1992" dirty="0">
                  <a:solidFill>
                    <a:srgbClr val="FFFFFF"/>
                  </a:solidFill>
                  <a:latin typeface="Montserrat"/>
                </a:rPr>
                <a:t>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dirty="0">
                  <a:solidFill>
                    <a:srgbClr val="FFFFFF"/>
                  </a:solidFill>
                  <a:latin typeface="Montserrat Bold"/>
                </a:rPr>
                <a:t>NOUAKCHOTT </a:t>
              </a:r>
            </a:p>
          </p:txBody>
        </p:sp>
      </p:grpSp>
      <p:sp>
        <p:nvSpPr>
          <p:cNvPr id="13" name="TextBox 13"/>
          <p:cNvSpPr txBox="1"/>
          <p:nvPr/>
        </p:nvSpPr>
        <p:spPr>
          <a:xfrm>
            <a:off x="1745572" y="4324289"/>
            <a:ext cx="5882840" cy="604896"/>
          </a:xfrm>
          <a:prstGeom prst="rect">
            <a:avLst/>
          </a:prstGeom>
        </p:spPr>
        <p:txBody>
          <a:bodyPr lIns="0" tIns="0" rIns="0" bIns="0" rtlCol="0" anchor="t">
            <a:spAutoFit/>
          </a:bodyPr>
          <a:lstStyle/>
          <a:p>
            <a:pPr>
              <a:lnSpc>
                <a:spcPts val="4476"/>
              </a:lnSpc>
            </a:pPr>
            <a:r>
              <a:rPr lang="en-US" sz="4762" dirty="0">
                <a:solidFill>
                  <a:srgbClr val="1E9F6C"/>
                </a:solidFill>
                <a:latin typeface="Roboto Bold"/>
              </a:rPr>
              <a:t>WWW.IGPPP</a:t>
            </a:r>
            <a:r>
              <a:rPr lang="en-US" sz="4762">
                <a:solidFill>
                  <a:srgbClr val="1E9F6C"/>
                </a:solidFill>
                <a:latin typeface="Roboto Bold"/>
              </a:rPr>
              <a:t>.TN</a:t>
            </a:r>
            <a:r>
              <a:rPr lang="en-US" sz="4762" dirty="0">
                <a:solidFill>
                  <a:srgbClr val="1E9F6C"/>
                </a:solidFill>
                <a:latin typeface="Roboto Bold"/>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endParaRPr lang="fr-F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sp>
        <p:nvSpPr>
          <p:cNvPr id="3" name="ZoneTexte 2">
            <a:extLst>
              <a:ext uri="{FF2B5EF4-FFF2-40B4-BE49-F238E27FC236}">
                <a16:creationId xmlns:a16="http://schemas.microsoft.com/office/drawing/2014/main" id="{A89254A4-6084-6D5D-C6DA-436D513006B9}"/>
              </a:ext>
            </a:extLst>
          </p:cNvPr>
          <p:cNvSpPr txBox="1"/>
          <p:nvPr/>
        </p:nvSpPr>
        <p:spPr>
          <a:xfrm>
            <a:off x="133558" y="392557"/>
            <a:ext cx="11016208" cy="1077218"/>
          </a:xfrm>
          <a:prstGeom prst="rect">
            <a:avLst/>
          </a:prstGeom>
          <a:noFill/>
        </p:spPr>
        <p:txBody>
          <a:bodyPr wrap="square">
            <a:spAutoFit/>
          </a:bodyPr>
          <a:lstStyle/>
          <a:p>
            <a:pPr algn="ctr" defTabSz="685800" rtl="1">
              <a:buClr>
                <a:srgbClr val="000000"/>
              </a:buClr>
              <a:defRPr/>
            </a:pPr>
            <a:r>
              <a:rPr lang="fr-FR" sz="3200" b="1" kern="0" dirty="0">
                <a:solidFill>
                  <a:prstClr val="white"/>
                </a:solidFill>
                <a:latin typeface="Times" panose="02020603050405020304" pitchFamily="18" charset="0"/>
                <a:cs typeface="Arial"/>
                <a:sym typeface="Arial"/>
              </a:rPr>
              <a:t>Démarchage /visites terrain au niveau d’un certain nombre de collectivités</a:t>
            </a:r>
          </a:p>
        </p:txBody>
      </p:sp>
      <p:grpSp>
        <p:nvGrpSpPr>
          <p:cNvPr id="13" name="Group 3">
            <a:extLst>
              <a:ext uri="{FF2B5EF4-FFF2-40B4-BE49-F238E27FC236}">
                <a16:creationId xmlns:a16="http://schemas.microsoft.com/office/drawing/2014/main" id="{E8397926-D8DC-BE42-D5DC-6741041427DB}"/>
              </a:ext>
            </a:extLst>
          </p:cNvPr>
          <p:cNvGrpSpPr/>
          <p:nvPr/>
        </p:nvGrpSpPr>
        <p:grpSpPr>
          <a:xfrm>
            <a:off x="899348" y="8686214"/>
            <a:ext cx="5045936" cy="1531770"/>
            <a:chOff x="4137226" y="4377856"/>
            <a:chExt cx="3565005" cy="1301781"/>
          </a:xfrm>
        </p:grpSpPr>
        <p:sp>
          <p:nvSpPr>
            <p:cNvPr id="14" name="Flowchart: Decision 1">
              <a:extLst>
                <a:ext uri="{FF2B5EF4-FFF2-40B4-BE49-F238E27FC236}">
                  <a16:creationId xmlns:a16="http://schemas.microsoft.com/office/drawing/2014/main" id="{9E4803BE-3B03-11B0-0E09-CD81C117C828}"/>
                </a:ext>
              </a:extLst>
            </p:cNvPr>
            <p:cNvSpPr/>
            <p:nvPr/>
          </p:nvSpPr>
          <p:spPr>
            <a:xfrm>
              <a:off x="4137226" y="4377856"/>
              <a:ext cx="3565002" cy="587495"/>
            </a:xfrm>
            <a:prstGeom prst="flowChartDecisi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sym typeface="Arial"/>
              </a:endParaRPr>
            </a:p>
          </p:txBody>
        </p:sp>
        <p:sp>
          <p:nvSpPr>
            <p:cNvPr id="15" name="Parallelogram 13">
              <a:extLst>
                <a:ext uri="{FF2B5EF4-FFF2-40B4-BE49-F238E27FC236}">
                  <a16:creationId xmlns:a16="http://schemas.microsoft.com/office/drawing/2014/main" id="{2AF7299F-2E2F-DCDA-CA36-D5693C9FF91E}"/>
                </a:ext>
              </a:extLst>
            </p:cNvPr>
            <p:cNvSpPr/>
            <p:nvPr/>
          </p:nvSpPr>
          <p:spPr>
            <a:xfrm rot="5400000">
              <a:off x="4524461" y="4284371"/>
              <a:ext cx="1008031" cy="1782501"/>
            </a:xfrm>
            <a:prstGeom prst="parallelogram">
              <a:avLst>
                <a:gd name="adj" fmla="val 2913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sym typeface="Arial"/>
              </a:endParaRPr>
            </a:p>
          </p:txBody>
        </p:sp>
        <p:sp>
          <p:nvSpPr>
            <p:cNvPr id="16" name="Parallelogram 14">
              <a:extLst>
                <a:ext uri="{FF2B5EF4-FFF2-40B4-BE49-F238E27FC236}">
                  <a16:creationId xmlns:a16="http://schemas.microsoft.com/office/drawing/2014/main" id="{E396651C-4B89-9335-89B6-6113398C9E9A}"/>
                </a:ext>
              </a:extLst>
            </p:cNvPr>
            <p:cNvSpPr/>
            <p:nvPr/>
          </p:nvSpPr>
          <p:spPr>
            <a:xfrm rot="5400000" flipV="1">
              <a:off x="6306965" y="4284371"/>
              <a:ext cx="1008032" cy="1782500"/>
            </a:xfrm>
            <a:prstGeom prst="parallelogram">
              <a:avLst>
                <a:gd name="adj" fmla="val 2917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srgbClr val="FFFFFF"/>
                </a:solidFill>
                <a:latin typeface="Calibri" panose="020F0502020204030204"/>
                <a:sym typeface="Arial"/>
              </a:endParaRPr>
            </a:p>
          </p:txBody>
        </p:sp>
      </p:grpSp>
      <p:grpSp>
        <p:nvGrpSpPr>
          <p:cNvPr id="17" name="Group 21">
            <a:extLst>
              <a:ext uri="{FF2B5EF4-FFF2-40B4-BE49-F238E27FC236}">
                <a16:creationId xmlns:a16="http://schemas.microsoft.com/office/drawing/2014/main" id="{D0EE8091-D2A3-EE66-C4B5-5473FD8E4F06}"/>
              </a:ext>
            </a:extLst>
          </p:cNvPr>
          <p:cNvGrpSpPr/>
          <p:nvPr/>
        </p:nvGrpSpPr>
        <p:grpSpPr>
          <a:xfrm>
            <a:off x="1197623" y="7221873"/>
            <a:ext cx="4557394" cy="1664156"/>
            <a:chOff x="4137226" y="4377856"/>
            <a:chExt cx="3565005" cy="1301781"/>
          </a:xfrm>
        </p:grpSpPr>
        <p:sp>
          <p:nvSpPr>
            <p:cNvPr id="18" name="Flowchart: Decision 22">
              <a:extLst>
                <a:ext uri="{FF2B5EF4-FFF2-40B4-BE49-F238E27FC236}">
                  <a16:creationId xmlns:a16="http://schemas.microsoft.com/office/drawing/2014/main" id="{288DB45C-34CE-85CD-76A2-A1EDDE625BD9}"/>
                </a:ext>
              </a:extLst>
            </p:cNvPr>
            <p:cNvSpPr/>
            <p:nvPr/>
          </p:nvSpPr>
          <p:spPr>
            <a:xfrm>
              <a:off x="4137226" y="4377856"/>
              <a:ext cx="3565002" cy="587495"/>
            </a:xfrm>
            <a:prstGeom prst="flowChartDecisi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sym typeface="Arial"/>
              </a:endParaRPr>
            </a:p>
          </p:txBody>
        </p:sp>
        <p:sp>
          <p:nvSpPr>
            <p:cNvPr id="19" name="Parallelogram 23">
              <a:extLst>
                <a:ext uri="{FF2B5EF4-FFF2-40B4-BE49-F238E27FC236}">
                  <a16:creationId xmlns:a16="http://schemas.microsoft.com/office/drawing/2014/main" id="{97360A99-9BC1-1FC8-2B86-690A2357E77A}"/>
                </a:ext>
              </a:extLst>
            </p:cNvPr>
            <p:cNvSpPr/>
            <p:nvPr/>
          </p:nvSpPr>
          <p:spPr>
            <a:xfrm rot="5400000">
              <a:off x="4524461" y="4284371"/>
              <a:ext cx="1008031" cy="1782501"/>
            </a:xfrm>
            <a:prstGeom prst="parallelogram">
              <a:avLst>
                <a:gd name="adj" fmla="val 2913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sym typeface="Arial"/>
              </a:endParaRPr>
            </a:p>
          </p:txBody>
        </p:sp>
        <p:sp>
          <p:nvSpPr>
            <p:cNvPr id="20" name="Parallelogram 24">
              <a:extLst>
                <a:ext uri="{FF2B5EF4-FFF2-40B4-BE49-F238E27FC236}">
                  <a16:creationId xmlns:a16="http://schemas.microsoft.com/office/drawing/2014/main" id="{59055362-AFFB-4143-D440-C3A27B54D65E}"/>
                </a:ext>
              </a:extLst>
            </p:cNvPr>
            <p:cNvSpPr/>
            <p:nvPr/>
          </p:nvSpPr>
          <p:spPr>
            <a:xfrm rot="5400000" flipV="1">
              <a:off x="6306965" y="4284371"/>
              <a:ext cx="1008032" cy="1782500"/>
            </a:xfrm>
            <a:prstGeom prst="parallelogram">
              <a:avLst>
                <a:gd name="adj" fmla="val 291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srgbClr val="FFFFFF"/>
                </a:solidFill>
                <a:latin typeface="Calibri" panose="020F0502020204030204"/>
                <a:sym typeface="Arial"/>
              </a:endParaRPr>
            </a:p>
          </p:txBody>
        </p:sp>
      </p:grpSp>
      <p:grpSp>
        <p:nvGrpSpPr>
          <p:cNvPr id="21" name="Group 25">
            <a:extLst>
              <a:ext uri="{FF2B5EF4-FFF2-40B4-BE49-F238E27FC236}">
                <a16:creationId xmlns:a16="http://schemas.microsoft.com/office/drawing/2014/main" id="{117B6AD5-7681-8F4E-DB92-F7D7CD4A16D0}"/>
              </a:ext>
            </a:extLst>
          </p:cNvPr>
          <p:cNvGrpSpPr/>
          <p:nvPr/>
        </p:nvGrpSpPr>
        <p:grpSpPr>
          <a:xfrm>
            <a:off x="1680211" y="5927531"/>
            <a:ext cx="3592210" cy="1311712"/>
            <a:chOff x="4137226" y="4377856"/>
            <a:chExt cx="3565005" cy="1301781"/>
          </a:xfrm>
        </p:grpSpPr>
        <p:sp>
          <p:nvSpPr>
            <p:cNvPr id="22" name="Flowchart: Decision 26">
              <a:extLst>
                <a:ext uri="{FF2B5EF4-FFF2-40B4-BE49-F238E27FC236}">
                  <a16:creationId xmlns:a16="http://schemas.microsoft.com/office/drawing/2014/main" id="{129DD58D-8462-EA5B-89E4-3909F03C5CEA}"/>
                </a:ext>
              </a:extLst>
            </p:cNvPr>
            <p:cNvSpPr/>
            <p:nvPr/>
          </p:nvSpPr>
          <p:spPr>
            <a:xfrm>
              <a:off x="4137226" y="4377856"/>
              <a:ext cx="3565002" cy="587495"/>
            </a:xfrm>
            <a:prstGeom prst="flowChartDecisi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sym typeface="Arial"/>
              </a:endParaRPr>
            </a:p>
          </p:txBody>
        </p:sp>
        <p:sp>
          <p:nvSpPr>
            <p:cNvPr id="23" name="Parallelogram 27">
              <a:extLst>
                <a:ext uri="{FF2B5EF4-FFF2-40B4-BE49-F238E27FC236}">
                  <a16:creationId xmlns:a16="http://schemas.microsoft.com/office/drawing/2014/main" id="{CB652DC9-E154-A4E2-E69B-2C341E4DE107}"/>
                </a:ext>
              </a:extLst>
            </p:cNvPr>
            <p:cNvSpPr/>
            <p:nvPr/>
          </p:nvSpPr>
          <p:spPr>
            <a:xfrm rot="5400000">
              <a:off x="4524461" y="4284371"/>
              <a:ext cx="1008031" cy="1782501"/>
            </a:xfrm>
            <a:prstGeom prst="parallelogram">
              <a:avLst>
                <a:gd name="adj" fmla="val 29132"/>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sym typeface="Arial"/>
              </a:endParaRPr>
            </a:p>
          </p:txBody>
        </p:sp>
        <p:sp>
          <p:nvSpPr>
            <p:cNvPr id="24" name="Parallelogram 28">
              <a:extLst>
                <a:ext uri="{FF2B5EF4-FFF2-40B4-BE49-F238E27FC236}">
                  <a16:creationId xmlns:a16="http://schemas.microsoft.com/office/drawing/2014/main" id="{DCF068D1-8545-E417-3246-959E170C7AC9}"/>
                </a:ext>
              </a:extLst>
            </p:cNvPr>
            <p:cNvSpPr/>
            <p:nvPr/>
          </p:nvSpPr>
          <p:spPr>
            <a:xfrm rot="5400000" flipV="1">
              <a:off x="6306965" y="4284371"/>
              <a:ext cx="1008032" cy="1782500"/>
            </a:xfrm>
            <a:prstGeom prst="parallelogram">
              <a:avLst>
                <a:gd name="adj" fmla="val 291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srgbClr val="FFFFFF"/>
                </a:solidFill>
                <a:latin typeface="Calibri" panose="020F0502020204030204"/>
                <a:sym typeface="Arial"/>
              </a:endParaRPr>
            </a:p>
          </p:txBody>
        </p:sp>
      </p:grpSp>
      <p:grpSp>
        <p:nvGrpSpPr>
          <p:cNvPr id="25" name="Group 29">
            <a:extLst>
              <a:ext uri="{FF2B5EF4-FFF2-40B4-BE49-F238E27FC236}">
                <a16:creationId xmlns:a16="http://schemas.microsoft.com/office/drawing/2014/main" id="{7331F1F1-135E-6B5A-7547-B74FA7B04F25}"/>
              </a:ext>
            </a:extLst>
          </p:cNvPr>
          <p:cNvGrpSpPr/>
          <p:nvPr/>
        </p:nvGrpSpPr>
        <p:grpSpPr>
          <a:xfrm>
            <a:off x="2079324" y="4653610"/>
            <a:ext cx="2793976" cy="1020234"/>
            <a:chOff x="4137226" y="4377856"/>
            <a:chExt cx="3565005" cy="1301781"/>
          </a:xfrm>
        </p:grpSpPr>
        <p:sp>
          <p:nvSpPr>
            <p:cNvPr id="26" name="Flowchart: Decision 30">
              <a:extLst>
                <a:ext uri="{FF2B5EF4-FFF2-40B4-BE49-F238E27FC236}">
                  <a16:creationId xmlns:a16="http://schemas.microsoft.com/office/drawing/2014/main" id="{846B7C35-AB56-5B46-39F3-299E65B1C161}"/>
                </a:ext>
              </a:extLst>
            </p:cNvPr>
            <p:cNvSpPr/>
            <p:nvPr/>
          </p:nvSpPr>
          <p:spPr>
            <a:xfrm>
              <a:off x="4137226" y="4377856"/>
              <a:ext cx="3565002" cy="587495"/>
            </a:xfrm>
            <a:prstGeom prst="flowChartDecisi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sym typeface="Arial"/>
              </a:endParaRPr>
            </a:p>
          </p:txBody>
        </p:sp>
        <p:sp>
          <p:nvSpPr>
            <p:cNvPr id="27" name="Parallelogram 31">
              <a:extLst>
                <a:ext uri="{FF2B5EF4-FFF2-40B4-BE49-F238E27FC236}">
                  <a16:creationId xmlns:a16="http://schemas.microsoft.com/office/drawing/2014/main" id="{7B6F659E-7760-AAFD-97E1-3C69C299FDC0}"/>
                </a:ext>
              </a:extLst>
            </p:cNvPr>
            <p:cNvSpPr/>
            <p:nvPr/>
          </p:nvSpPr>
          <p:spPr>
            <a:xfrm rot="5400000">
              <a:off x="4524461" y="4284371"/>
              <a:ext cx="1008031" cy="1782501"/>
            </a:xfrm>
            <a:prstGeom prst="parallelogram">
              <a:avLst>
                <a:gd name="adj" fmla="val 29132"/>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sym typeface="Arial"/>
              </a:endParaRPr>
            </a:p>
          </p:txBody>
        </p:sp>
        <p:sp>
          <p:nvSpPr>
            <p:cNvPr id="28" name="Parallelogram 32">
              <a:extLst>
                <a:ext uri="{FF2B5EF4-FFF2-40B4-BE49-F238E27FC236}">
                  <a16:creationId xmlns:a16="http://schemas.microsoft.com/office/drawing/2014/main" id="{A6CB04D9-A07E-74AC-BA07-92FC259DF0D0}"/>
                </a:ext>
              </a:extLst>
            </p:cNvPr>
            <p:cNvSpPr/>
            <p:nvPr/>
          </p:nvSpPr>
          <p:spPr>
            <a:xfrm rot="5400000" flipV="1">
              <a:off x="6306965" y="4284371"/>
              <a:ext cx="1008032" cy="1782500"/>
            </a:xfrm>
            <a:prstGeom prst="parallelogram">
              <a:avLst>
                <a:gd name="adj" fmla="val 2917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srgbClr val="FFFFFF"/>
                </a:solidFill>
                <a:latin typeface="Calibri" panose="020F0502020204030204"/>
                <a:sym typeface="Arial"/>
              </a:endParaRPr>
            </a:p>
          </p:txBody>
        </p:sp>
      </p:grpSp>
      <p:grpSp>
        <p:nvGrpSpPr>
          <p:cNvPr id="29" name="Group 33">
            <a:extLst>
              <a:ext uri="{FF2B5EF4-FFF2-40B4-BE49-F238E27FC236}">
                <a16:creationId xmlns:a16="http://schemas.microsoft.com/office/drawing/2014/main" id="{C18E9C52-EA7E-768E-6CEC-7DD6E26E23F1}"/>
              </a:ext>
            </a:extLst>
          </p:cNvPr>
          <p:cNvGrpSpPr/>
          <p:nvPr/>
        </p:nvGrpSpPr>
        <p:grpSpPr>
          <a:xfrm>
            <a:off x="2696716" y="3867595"/>
            <a:ext cx="1617976" cy="590812"/>
            <a:chOff x="4137226" y="4377856"/>
            <a:chExt cx="3565005" cy="1301781"/>
          </a:xfrm>
        </p:grpSpPr>
        <p:sp>
          <p:nvSpPr>
            <p:cNvPr id="30" name="Flowchart: Decision 34">
              <a:extLst>
                <a:ext uri="{FF2B5EF4-FFF2-40B4-BE49-F238E27FC236}">
                  <a16:creationId xmlns:a16="http://schemas.microsoft.com/office/drawing/2014/main" id="{09FB1DF3-0AF9-8621-AE4E-2FD02905B2C7}"/>
                </a:ext>
              </a:extLst>
            </p:cNvPr>
            <p:cNvSpPr/>
            <p:nvPr/>
          </p:nvSpPr>
          <p:spPr>
            <a:xfrm>
              <a:off x="4137226" y="4377856"/>
              <a:ext cx="3565002" cy="587495"/>
            </a:xfrm>
            <a:prstGeom prst="flowChartDecisi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srgbClr val="FFFFFF"/>
                </a:solidFill>
                <a:latin typeface="Calibri" panose="020F0502020204030204"/>
                <a:sym typeface="Arial"/>
              </a:endParaRPr>
            </a:p>
          </p:txBody>
        </p:sp>
        <p:sp>
          <p:nvSpPr>
            <p:cNvPr id="31" name="Parallelogram 37">
              <a:extLst>
                <a:ext uri="{FF2B5EF4-FFF2-40B4-BE49-F238E27FC236}">
                  <a16:creationId xmlns:a16="http://schemas.microsoft.com/office/drawing/2014/main" id="{E758346C-CD9E-0CFA-51EF-B4699CDBB5A1}"/>
                </a:ext>
              </a:extLst>
            </p:cNvPr>
            <p:cNvSpPr/>
            <p:nvPr/>
          </p:nvSpPr>
          <p:spPr>
            <a:xfrm rot="5400000">
              <a:off x="4524461" y="4284371"/>
              <a:ext cx="1008031" cy="1782501"/>
            </a:xfrm>
            <a:prstGeom prst="parallelogram">
              <a:avLst>
                <a:gd name="adj" fmla="val 29132"/>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srgbClr val="FFFFFF"/>
                </a:solidFill>
                <a:latin typeface="Calibri" panose="020F0502020204030204"/>
                <a:sym typeface="Arial"/>
              </a:endParaRPr>
            </a:p>
          </p:txBody>
        </p:sp>
        <p:sp>
          <p:nvSpPr>
            <p:cNvPr id="32" name="Parallelogram 38">
              <a:extLst>
                <a:ext uri="{FF2B5EF4-FFF2-40B4-BE49-F238E27FC236}">
                  <a16:creationId xmlns:a16="http://schemas.microsoft.com/office/drawing/2014/main" id="{85CC160C-9436-2ED3-B63D-3633768DEC60}"/>
                </a:ext>
              </a:extLst>
            </p:cNvPr>
            <p:cNvSpPr/>
            <p:nvPr/>
          </p:nvSpPr>
          <p:spPr>
            <a:xfrm rot="5400000" flipV="1">
              <a:off x="6306965" y="4284371"/>
              <a:ext cx="1008032" cy="1782500"/>
            </a:xfrm>
            <a:prstGeom prst="parallelogram">
              <a:avLst>
                <a:gd name="adj" fmla="val 291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srgbClr val="FFFFFF"/>
                </a:solidFill>
                <a:latin typeface="Calibri" panose="020F0502020204030204"/>
                <a:sym typeface="Arial"/>
              </a:endParaRPr>
            </a:p>
          </p:txBody>
        </p:sp>
      </p:grpSp>
      <p:sp>
        <p:nvSpPr>
          <p:cNvPr id="33" name="TextBox 39">
            <a:extLst>
              <a:ext uri="{FF2B5EF4-FFF2-40B4-BE49-F238E27FC236}">
                <a16:creationId xmlns:a16="http://schemas.microsoft.com/office/drawing/2014/main" id="{8380DF54-F8B1-A847-1300-A7B32D117117}"/>
              </a:ext>
            </a:extLst>
          </p:cNvPr>
          <p:cNvSpPr txBox="1"/>
          <p:nvPr/>
        </p:nvSpPr>
        <p:spPr>
          <a:xfrm>
            <a:off x="7051027" y="2178655"/>
            <a:ext cx="10812726" cy="830997"/>
          </a:xfrm>
          <a:prstGeom prst="rect">
            <a:avLst/>
          </a:prstGeom>
          <a:noFill/>
        </p:spPr>
        <p:txBody>
          <a:bodyPr wrap="square" rtlCol="0">
            <a:spAutoFit/>
          </a:bodyPr>
          <a:lstStyle/>
          <a:p>
            <a:pPr algn="just" defTabSz="1371600">
              <a:defRPr/>
            </a:pPr>
            <a:r>
              <a:rPr lang="fr-FR" sz="2400" b="1" dirty="0">
                <a:solidFill>
                  <a:prstClr val="black"/>
                </a:solidFill>
                <a:latin typeface="Times" panose="02020603050405020304" pitchFamily="18" charset="0"/>
                <a:ea typeface="Noto Sans" panose="020B0502040504020204" pitchFamily="34"/>
                <a:cs typeface="Noto Sans" panose="020B0502040504020204" pitchFamily="34"/>
                <a:sym typeface="Arial"/>
              </a:rPr>
              <a:t>Réunions ad-hoc au sein des collectivités en présence d’experts juridiques et financiers mobilisés par l’IGPPP </a:t>
            </a:r>
            <a:endParaRPr lang="fr-FR" sz="2400" dirty="0">
              <a:solidFill>
                <a:srgbClr val="000000"/>
              </a:solidFill>
              <a:latin typeface="Times" panose="02020603050405020304" pitchFamily="18" charset="0"/>
              <a:ea typeface="Noto Sans" panose="020B0502040504020204" pitchFamily="34"/>
              <a:cs typeface="Noto Sans" panose="020B0502040504020204" pitchFamily="34"/>
              <a:sym typeface="Arial"/>
            </a:endParaRPr>
          </a:p>
        </p:txBody>
      </p:sp>
      <p:sp>
        <p:nvSpPr>
          <p:cNvPr id="34" name="Oval 40">
            <a:extLst>
              <a:ext uri="{FF2B5EF4-FFF2-40B4-BE49-F238E27FC236}">
                <a16:creationId xmlns:a16="http://schemas.microsoft.com/office/drawing/2014/main" id="{4464A499-E4AA-D030-8AC8-802310725358}"/>
              </a:ext>
            </a:extLst>
          </p:cNvPr>
          <p:cNvSpPr/>
          <p:nvPr/>
        </p:nvSpPr>
        <p:spPr>
          <a:xfrm>
            <a:off x="6242039" y="2406620"/>
            <a:ext cx="759550" cy="7595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b="1" dirty="0">
              <a:solidFill>
                <a:srgbClr val="FFFFFF"/>
              </a:solidFill>
              <a:latin typeface="Calibri" panose="020F0502020204030204"/>
              <a:sym typeface="Arial"/>
            </a:endParaRPr>
          </a:p>
        </p:txBody>
      </p:sp>
      <p:sp>
        <p:nvSpPr>
          <p:cNvPr id="35" name="Oval 41">
            <a:extLst>
              <a:ext uri="{FF2B5EF4-FFF2-40B4-BE49-F238E27FC236}">
                <a16:creationId xmlns:a16="http://schemas.microsoft.com/office/drawing/2014/main" id="{DE906255-721F-5CEC-7888-84F2B1494FE1}"/>
              </a:ext>
            </a:extLst>
          </p:cNvPr>
          <p:cNvSpPr/>
          <p:nvPr/>
        </p:nvSpPr>
        <p:spPr>
          <a:xfrm>
            <a:off x="6291477" y="3691328"/>
            <a:ext cx="759550" cy="759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b="1" dirty="0">
              <a:solidFill>
                <a:srgbClr val="FFFFFF"/>
              </a:solidFill>
              <a:latin typeface="Calibri" panose="020F0502020204030204"/>
              <a:sym typeface="Arial"/>
            </a:endParaRPr>
          </a:p>
        </p:txBody>
      </p:sp>
      <p:sp>
        <p:nvSpPr>
          <p:cNvPr id="36" name="Oval 42">
            <a:extLst>
              <a:ext uri="{FF2B5EF4-FFF2-40B4-BE49-F238E27FC236}">
                <a16:creationId xmlns:a16="http://schemas.microsoft.com/office/drawing/2014/main" id="{008D683B-98A9-15B9-CB04-ED86C934D477}"/>
              </a:ext>
            </a:extLst>
          </p:cNvPr>
          <p:cNvSpPr/>
          <p:nvPr/>
        </p:nvSpPr>
        <p:spPr>
          <a:xfrm>
            <a:off x="6348255" y="4967610"/>
            <a:ext cx="759550" cy="7595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b="1" dirty="0">
              <a:solidFill>
                <a:srgbClr val="FFFFFF"/>
              </a:solidFill>
              <a:latin typeface="Calibri" panose="020F0502020204030204"/>
              <a:sym typeface="Arial"/>
            </a:endParaRPr>
          </a:p>
        </p:txBody>
      </p:sp>
      <p:sp>
        <p:nvSpPr>
          <p:cNvPr id="37" name="Oval 47">
            <a:extLst>
              <a:ext uri="{FF2B5EF4-FFF2-40B4-BE49-F238E27FC236}">
                <a16:creationId xmlns:a16="http://schemas.microsoft.com/office/drawing/2014/main" id="{803FA83C-1809-4785-6863-EA4BA36B3F97}"/>
              </a:ext>
            </a:extLst>
          </p:cNvPr>
          <p:cNvSpPr/>
          <p:nvPr/>
        </p:nvSpPr>
        <p:spPr>
          <a:xfrm>
            <a:off x="6428223" y="7479980"/>
            <a:ext cx="759550" cy="759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b="1" dirty="0">
              <a:solidFill>
                <a:srgbClr val="FFFFFF"/>
              </a:solidFill>
              <a:latin typeface="Calibri" panose="020F0502020204030204"/>
              <a:sym typeface="Arial"/>
            </a:endParaRPr>
          </a:p>
        </p:txBody>
      </p:sp>
      <p:sp>
        <p:nvSpPr>
          <p:cNvPr id="38" name="TextBox 48">
            <a:extLst>
              <a:ext uri="{FF2B5EF4-FFF2-40B4-BE49-F238E27FC236}">
                <a16:creationId xmlns:a16="http://schemas.microsoft.com/office/drawing/2014/main" id="{2BAA02BC-E3E1-76AA-AFA9-63067EAB2262}"/>
              </a:ext>
            </a:extLst>
          </p:cNvPr>
          <p:cNvSpPr txBox="1"/>
          <p:nvPr/>
        </p:nvSpPr>
        <p:spPr>
          <a:xfrm>
            <a:off x="7285339" y="7505415"/>
            <a:ext cx="10550818" cy="830997"/>
          </a:xfrm>
          <a:prstGeom prst="rect">
            <a:avLst/>
          </a:prstGeom>
          <a:noFill/>
        </p:spPr>
        <p:txBody>
          <a:bodyPr wrap="square" rtlCol="0">
            <a:spAutoFit/>
          </a:bodyPr>
          <a:lstStyle/>
          <a:p>
            <a:pPr algn="just" defTabSz="1371600">
              <a:defRPr/>
            </a:pPr>
            <a:r>
              <a:rPr lang="fr-FR" sz="2400" b="1" dirty="0">
                <a:solidFill>
                  <a:prstClr val="black"/>
                </a:solidFill>
                <a:latin typeface="Times" panose="02020603050405020304" pitchFamily="18" charset="0"/>
                <a:cs typeface="Arial"/>
                <a:sym typeface="Arial"/>
              </a:rPr>
              <a:t>Identifier individuellement pour chacun des projets les données qualitatives et quantitatives détaillées manquantes pour établir une fiche projet détaillée.</a:t>
            </a:r>
          </a:p>
        </p:txBody>
      </p:sp>
      <p:grpSp>
        <p:nvGrpSpPr>
          <p:cNvPr id="39" name="Group 33">
            <a:extLst>
              <a:ext uri="{FF2B5EF4-FFF2-40B4-BE49-F238E27FC236}">
                <a16:creationId xmlns:a16="http://schemas.microsoft.com/office/drawing/2014/main" id="{1A17026E-FD77-BD29-0BE2-818A6B93A708}"/>
              </a:ext>
            </a:extLst>
          </p:cNvPr>
          <p:cNvGrpSpPr/>
          <p:nvPr/>
        </p:nvGrpSpPr>
        <p:grpSpPr>
          <a:xfrm>
            <a:off x="2756392" y="2786395"/>
            <a:ext cx="1617976" cy="590812"/>
            <a:chOff x="4137226" y="4377856"/>
            <a:chExt cx="3565005" cy="1301781"/>
          </a:xfrm>
          <a:solidFill>
            <a:schemeClr val="accent2">
              <a:lumMod val="75000"/>
            </a:schemeClr>
          </a:solidFill>
        </p:grpSpPr>
        <p:sp>
          <p:nvSpPr>
            <p:cNvPr id="40" name="Flowchart: Decision 34">
              <a:extLst>
                <a:ext uri="{FF2B5EF4-FFF2-40B4-BE49-F238E27FC236}">
                  <a16:creationId xmlns:a16="http://schemas.microsoft.com/office/drawing/2014/main" id="{D20BC045-BD2F-58E8-85A5-D92FF9656EF5}"/>
                </a:ext>
              </a:extLst>
            </p:cNvPr>
            <p:cNvSpPr/>
            <p:nvPr/>
          </p:nvSpPr>
          <p:spPr>
            <a:xfrm>
              <a:off x="4137226" y="4377856"/>
              <a:ext cx="3565002" cy="587495"/>
            </a:xfrm>
            <a:prstGeom prst="flowChartDecisi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srgbClr val="FFFFFF"/>
                </a:solidFill>
                <a:latin typeface="Calibri" panose="020F0502020204030204"/>
                <a:sym typeface="Arial"/>
              </a:endParaRPr>
            </a:p>
          </p:txBody>
        </p:sp>
        <p:sp>
          <p:nvSpPr>
            <p:cNvPr id="41" name="Parallelogram 37">
              <a:extLst>
                <a:ext uri="{FF2B5EF4-FFF2-40B4-BE49-F238E27FC236}">
                  <a16:creationId xmlns:a16="http://schemas.microsoft.com/office/drawing/2014/main" id="{EA6201D2-B3FD-F2C2-A4A0-E471DDC6B542}"/>
                </a:ext>
              </a:extLst>
            </p:cNvPr>
            <p:cNvSpPr/>
            <p:nvPr/>
          </p:nvSpPr>
          <p:spPr>
            <a:xfrm rot="5400000">
              <a:off x="4524461" y="4284371"/>
              <a:ext cx="1008031" cy="1782501"/>
            </a:xfrm>
            <a:prstGeom prst="parallelogram">
              <a:avLst>
                <a:gd name="adj" fmla="val 29132"/>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srgbClr val="FFFFFF"/>
                </a:solidFill>
                <a:latin typeface="Calibri" panose="020F0502020204030204"/>
                <a:sym typeface="Arial"/>
              </a:endParaRPr>
            </a:p>
          </p:txBody>
        </p:sp>
        <p:sp>
          <p:nvSpPr>
            <p:cNvPr id="42" name="Parallelogram 38">
              <a:extLst>
                <a:ext uri="{FF2B5EF4-FFF2-40B4-BE49-F238E27FC236}">
                  <a16:creationId xmlns:a16="http://schemas.microsoft.com/office/drawing/2014/main" id="{C166CFDF-1619-9EA0-41CB-310AE5C8A9F8}"/>
                </a:ext>
              </a:extLst>
            </p:cNvPr>
            <p:cNvSpPr/>
            <p:nvPr/>
          </p:nvSpPr>
          <p:spPr>
            <a:xfrm rot="5400000" flipV="1">
              <a:off x="6306965" y="4284371"/>
              <a:ext cx="1008032" cy="1782500"/>
            </a:xfrm>
            <a:prstGeom prst="parallelogram">
              <a:avLst>
                <a:gd name="adj" fmla="val 29179"/>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srgbClr val="FFFFFF"/>
                </a:solidFill>
                <a:latin typeface="Calibri" panose="020F0502020204030204"/>
                <a:sym typeface="Arial"/>
              </a:endParaRPr>
            </a:p>
          </p:txBody>
        </p:sp>
      </p:grpSp>
      <p:sp>
        <p:nvSpPr>
          <p:cNvPr id="43" name="ZoneTexte 42">
            <a:extLst>
              <a:ext uri="{FF2B5EF4-FFF2-40B4-BE49-F238E27FC236}">
                <a16:creationId xmlns:a16="http://schemas.microsoft.com/office/drawing/2014/main" id="{556CA835-22CF-AA65-0DFC-6F5DA5CFB5CE}"/>
              </a:ext>
            </a:extLst>
          </p:cNvPr>
          <p:cNvSpPr txBox="1"/>
          <p:nvPr/>
        </p:nvSpPr>
        <p:spPr>
          <a:xfrm>
            <a:off x="7100464" y="3787472"/>
            <a:ext cx="11102968" cy="461665"/>
          </a:xfrm>
          <a:prstGeom prst="rect">
            <a:avLst/>
          </a:prstGeom>
          <a:noFill/>
        </p:spPr>
        <p:txBody>
          <a:bodyPr wrap="square" rtlCol="0">
            <a:spAutoFit/>
          </a:bodyPr>
          <a:lstStyle/>
          <a:p>
            <a:pPr defTabSz="1828800">
              <a:buClr>
                <a:srgbClr val="000000"/>
              </a:buClr>
              <a:defRPr/>
            </a:pPr>
            <a:r>
              <a:rPr lang="fr-FR" sz="2400" b="1" kern="0" dirty="0">
                <a:solidFill>
                  <a:srgbClr val="000000"/>
                </a:solidFill>
                <a:latin typeface="Times New Roman" panose="02020603050405020304" pitchFamily="18" charset="0"/>
                <a:cs typeface="Times New Roman" panose="02020603050405020304" pitchFamily="18" charset="0"/>
                <a:sym typeface="Arial"/>
              </a:rPr>
              <a:t>Brainstorming avec les maires concernés</a:t>
            </a:r>
          </a:p>
        </p:txBody>
      </p:sp>
      <p:sp>
        <p:nvSpPr>
          <p:cNvPr id="44" name="ZoneTexte 43">
            <a:extLst>
              <a:ext uri="{FF2B5EF4-FFF2-40B4-BE49-F238E27FC236}">
                <a16:creationId xmlns:a16="http://schemas.microsoft.com/office/drawing/2014/main" id="{1AFA5D9D-27CD-0AFF-9158-BE21DABB2A89}"/>
              </a:ext>
            </a:extLst>
          </p:cNvPr>
          <p:cNvSpPr txBox="1"/>
          <p:nvPr/>
        </p:nvSpPr>
        <p:spPr>
          <a:xfrm>
            <a:off x="7100464" y="4673872"/>
            <a:ext cx="10262788" cy="2739211"/>
          </a:xfrm>
          <a:prstGeom prst="rect">
            <a:avLst/>
          </a:prstGeom>
          <a:noFill/>
        </p:spPr>
        <p:txBody>
          <a:bodyPr wrap="square" rtlCol="0">
            <a:spAutoFit/>
          </a:bodyPr>
          <a:lstStyle/>
          <a:p>
            <a:pPr defTabSz="1828800">
              <a:buClr>
                <a:srgbClr val="000000"/>
              </a:buClr>
              <a:defRPr/>
            </a:pPr>
            <a:r>
              <a:rPr lang="fr-FR" sz="2400" b="1" kern="0" dirty="0">
                <a:solidFill>
                  <a:srgbClr val="000000"/>
                </a:solidFill>
                <a:latin typeface="Times New Roman" panose="02020603050405020304" pitchFamily="18" charset="0"/>
                <a:cs typeface="Times New Roman" panose="02020603050405020304" pitchFamily="18" charset="0"/>
                <a:sym typeface="Arial"/>
              </a:rPr>
              <a:t>Identification d’un pipeline de projets:</a:t>
            </a:r>
          </a:p>
          <a:p>
            <a:pPr marL="342900" indent="-342900" defTabSz="1828800">
              <a:buClr>
                <a:srgbClr val="000000"/>
              </a:buClr>
              <a:buFont typeface="Arial" panose="020B0604020202020204" pitchFamily="34" charset="0"/>
              <a:buChar char="•"/>
              <a:defRPr/>
            </a:pPr>
            <a:r>
              <a:rPr lang="fr-FR" sz="2400" b="1" kern="0" dirty="0">
                <a:solidFill>
                  <a:srgbClr val="000000"/>
                </a:solidFill>
                <a:latin typeface="Times New Roman" panose="02020603050405020304" pitchFamily="18" charset="0"/>
                <a:cs typeface="Times New Roman" panose="02020603050405020304" pitchFamily="18" charset="0"/>
                <a:sym typeface="Arial"/>
              </a:rPr>
              <a:t>Le  Bardo: Parking intelligent, Centre de compostage Déchets verts, Aménagement du souk municipal, développement d’ouvrages par le club de foot </a:t>
            </a:r>
          </a:p>
          <a:p>
            <a:pPr marL="342900" indent="-342900" defTabSz="1828800">
              <a:buClr>
                <a:srgbClr val="000000"/>
              </a:buClr>
              <a:buFont typeface="Arial" panose="020B0604020202020204" pitchFamily="34" charset="0"/>
              <a:buChar char="•"/>
              <a:defRPr/>
            </a:pPr>
            <a:r>
              <a:rPr lang="fr-FR" sz="2400" b="1" kern="0" dirty="0">
                <a:solidFill>
                  <a:srgbClr val="000000"/>
                </a:solidFill>
                <a:latin typeface="Times New Roman" panose="02020603050405020304" pitchFamily="18" charset="0"/>
                <a:cs typeface="Times New Roman" panose="02020603050405020304" pitchFamily="18" charset="0"/>
                <a:sym typeface="Arial"/>
              </a:rPr>
              <a:t>A Tunis: Déchets ménagers / déchets solides, les Parcs d’El </a:t>
            </a:r>
            <a:r>
              <a:rPr lang="fr-FR" sz="2400" b="1" kern="0" dirty="0" err="1">
                <a:solidFill>
                  <a:srgbClr val="000000"/>
                </a:solidFill>
                <a:latin typeface="Times New Roman" panose="02020603050405020304" pitchFamily="18" charset="0"/>
                <a:cs typeface="Times New Roman" panose="02020603050405020304" pitchFamily="18" charset="0"/>
                <a:sym typeface="Arial"/>
              </a:rPr>
              <a:t>Mourouj</a:t>
            </a:r>
            <a:r>
              <a:rPr lang="fr-FR" sz="2400" b="1" kern="0" dirty="0">
                <a:solidFill>
                  <a:srgbClr val="000000"/>
                </a:solidFill>
                <a:latin typeface="Times New Roman" panose="02020603050405020304" pitchFamily="18" charset="0"/>
                <a:cs typeface="Times New Roman" panose="02020603050405020304" pitchFamily="18" charset="0"/>
                <a:sym typeface="Arial"/>
              </a:rPr>
              <a:t>, le Belvédère, Rénovation Eclairage public</a:t>
            </a:r>
          </a:p>
          <a:p>
            <a:pPr defTabSz="1828800">
              <a:buClr>
                <a:srgbClr val="000000"/>
              </a:buClr>
              <a:defRPr/>
            </a:pPr>
            <a:endParaRPr lang="fr-FR" sz="2800" kern="0" dirty="0">
              <a:solidFill>
                <a:srgbClr val="000000"/>
              </a:solidFill>
              <a:latin typeface="Arial"/>
              <a:cs typeface="Arial"/>
              <a:sym typeface="Arial"/>
            </a:endParaRPr>
          </a:p>
        </p:txBody>
      </p:sp>
      <p:pic>
        <p:nvPicPr>
          <p:cNvPr id="45" name="Image 44">
            <a:extLst>
              <a:ext uri="{FF2B5EF4-FFF2-40B4-BE49-F238E27FC236}">
                <a16:creationId xmlns:a16="http://schemas.microsoft.com/office/drawing/2014/main" id="{DFD51639-9EEE-D6E9-8AA9-8D57E551E3D5}"/>
              </a:ext>
            </a:extLst>
          </p:cNvPr>
          <p:cNvPicPr>
            <a:picLocks noChangeAspect="1"/>
          </p:cNvPicPr>
          <p:nvPr/>
        </p:nvPicPr>
        <p:blipFill>
          <a:blip r:embed="rId8"/>
          <a:stretch>
            <a:fillRect/>
          </a:stretch>
        </p:blipFill>
        <p:spPr>
          <a:xfrm>
            <a:off x="6428223" y="8993054"/>
            <a:ext cx="755970" cy="755970"/>
          </a:xfrm>
          <a:prstGeom prst="rect">
            <a:avLst/>
          </a:prstGeom>
        </p:spPr>
      </p:pic>
      <p:sp>
        <p:nvSpPr>
          <p:cNvPr id="46" name="ZoneTexte 45">
            <a:extLst>
              <a:ext uri="{FF2B5EF4-FFF2-40B4-BE49-F238E27FC236}">
                <a16:creationId xmlns:a16="http://schemas.microsoft.com/office/drawing/2014/main" id="{994C0B12-58BD-407C-624A-6A8247672FC1}"/>
              </a:ext>
            </a:extLst>
          </p:cNvPr>
          <p:cNvSpPr txBox="1"/>
          <p:nvPr/>
        </p:nvSpPr>
        <p:spPr>
          <a:xfrm>
            <a:off x="7322636" y="8909371"/>
            <a:ext cx="10040616" cy="830997"/>
          </a:xfrm>
          <a:prstGeom prst="rect">
            <a:avLst/>
          </a:prstGeom>
          <a:noFill/>
        </p:spPr>
        <p:txBody>
          <a:bodyPr wrap="square" rtlCol="0">
            <a:spAutoFit/>
          </a:bodyPr>
          <a:lstStyle/>
          <a:p>
            <a:pPr defTabSz="1828800">
              <a:buClr>
                <a:srgbClr val="000000"/>
              </a:buClr>
              <a:defRPr/>
            </a:pPr>
            <a:r>
              <a:rPr lang="fr-FR" sz="2400" b="1" kern="0" dirty="0">
                <a:solidFill>
                  <a:srgbClr val="000000"/>
                </a:solidFill>
                <a:latin typeface="Times New Roman" panose="02020603050405020304" pitchFamily="18" charset="0"/>
                <a:cs typeface="Times New Roman" panose="02020603050405020304" pitchFamily="18" charset="0"/>
                <a:sym typeface="Arial"/>
              </a:rPr>
              <a:t>Prioriser les projets en fonction des informations recueillies au niveau de chaque cas visité puis au niveau de l’ensemble des cas visités</a:t>
            </a:r>
          </a:p>
        </p:txBody>
      </p:sp>
    </p:spTree>
    <p:extLst>
      <p:ext uri="{BB962C8B-B14F-4D97-AF65-F5344CB8AC3E}">
        <p14:creationId xmlns:p14="http://schemas.microsoft.com/office/powerpoint/2010/main" val="3916687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4A3960E0-CCE1-B6A0-4839-3BED06FD15F1}"/>
              </a:ext>
            </a:extLst>
          </p:cNvPr>
          <p:cNvSpPr/>
          <p:nvPr/>
        </p:nvSpPr>
        <p:spPr>
          <a:xfrm rot="10680873" flipH="1">
            <a:off x="-1396897" y="-3861201"/>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endParaRPr lang="fr-FR"/>
          </a:p>
        </p:txBody>
      </p:sp>
      <p:sp>
        <p:nvSpPr>
          <p:cNvPr id="5" name="Rectangle 4"/>
          <p:cNvSpPr/>
          <p:nvPr/>
        </p:nvSpPr>
        <p:spPr>
          <a:xfrm>
            <a:off x="687470" y="1039702"/>
            <a:ext cx="16859572" cy="1569660"/>
          </a:xfrm>
          <a:prstGeom prst="rect">
            <a:avLst/>
          </a:prstGeom>
        </p:spPr>
        <p:txBody>
          <a:bodyPr wrap="square">
            <a:spAutoFit/>
          </a:bodyPr>
          <a:lstStyle/>
          <a:p>
            <a:pPr algn="ctr" defTabSz="1371600" rtl="1"/>
            <a:r>
              <a:rPr lang="fr-FR" sz="2400" b="1" dirty="0">
                <a:solidFill>
                  <a:schemeClr val="bg1"/>
                </a:solidFill>
                <a:latin typeface="Times New Roman" panose="02020603050405020304" pitchFamily="18" charset="0"/>
                <a:ea typeface="+mj-ea"/>
                <a:cs typeface="Times New Roman" panose="02020603050405020304" pitchFamily="18" charset="0"/>
              </a:rPr>
              <a:t>D’autres programmes de coopération dans des domaines spécifiques :</a:t>
            </a:r>
          </a:p>
          <a:p>
            <a:pPr algn="ctr" defTabSz="1371600" rtl="1"/>
            <a:r>
              <a:rPr lang="fr-FR" sz="2400" b="1" dirty="0">
                <a:solidFill>
                  <a:schemeClr val="bg1"/>
                </a:solidFill>
                <a:latin typeface="Times New Roman" panose="02020603050405020304" pitchFamily="18" charset="0"/>
                <a:ea typeface="+mj-ea"/>
                <a:cs typeface="Times New Roman" panose="02020603050405020304" pitchFamily="18" charset="0"/>
              </a:rPr>
              <a:t>Le programme Patrimoine </a:t>
            </a:r>
          </a:p>
          <a:p>
            <a:pPr algn="ctr" defTabSz="1371600" rtl="1"/>
            <a:r>
              <a:rPr lang="fr-FR" sz="2400" b="1" dirty="0">
                <a:solidFill>
                  <a:schemeClr val="bg1"/>
                </a:solidFill>
                <a:latin typeface="Times New Roman" panose="02020603050405020304" pitchFamily="18" charset="0"/>
                <a:ea typeface="+mj-ea"/>
                <a:cs typeface="Times New Roman" panose="02020603050405020304" pitchFamily="18" charset="0"/>
              </a:rPr>
              <a:t> de concessions des bâtiments à intérêt historique </a:t>
            </a:r>
          </a:p>
          <a:p>
            <a:pPr algn="ctr" defTabSz="1371600" rtl="1"/>
            <a:r>
              <a:rPr lang="fr-FR" sz="2400" b="1" dirty="0" smtClean="0">
                <a:solidFill>
                  <a:schemeClr val="bg1"/>
                </a:solidFill>
                <a:latin typeface="Times New Roman" panose="02020603050405020304" pitchFamily="18" charset="0"/>
                <a:ea typeface="+mj-ea"/>
                <a:cs typeface="Times New Roman" panose="02020603050405020304" pitchFamily="18" charset="0"/>
              </a:rPr>
              <a:t>e </a:t>
            </a:r>
            <a:endParaRPr lang="fr-FR" sz="2400" b="1" dirty="0">
              <a:solidFill>
                <a:schemeClr val="bg1"/>
              </a:solidFill>
              <a:latin typeface="Times New Roman" panose="02020603050405020304" pitchFamily="18" charset="0"/>
              <a:ea typeface="+mj-ea"/>
              <a:cs typeface="Times New Roman" panose="02020603050405020304" pitchFamily="18" charset="0"/>
            </a:endParaRPr>
          </a:p>
        </p:txBody>
      </p:sp>
      <p:pic>
        <p:nvPicPr>
          <p:cNvPr id="8" name="Picture 12"/>
          <p:cNvPicPr>
            <a:picLocks noChangeAspect="1"/>
          </p:cNvPicPr>
          <p:nvPr/>
        </p:nvPicPr>
        <p:blipFill rotWithShape="1">
          <a:blip r:embed="rId4">
            <a:extLst>
              <a:ext uri="{28A0092B-C50C-407E-A947-70E740481C1C}">
                <a14:useLocalDpi xmlns:a14="http://schemas.microsoft.com/office/drawing/2010/main" val="0"/>
              </a:ext>
            </a:extLst>
          </a:blip>
          <a:srcRect b="11542"/>
          <a:stretch/>
        </p:blipFill>
        <p:spPr>
          <a:xfrm>
            <a:off x="13410997" y="7349321"/>
            <a:ext cx="3922426" cy="1824394"/>
          </a:xfrm>
          <a:prstGeom prst="rect">
            <a:avLst/>
          </a:prstGeom>
        </p:spPr>
      </p:pic>
      <p:pic>
        <p:nvPicPr>
          <p:cNvPr id="9"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8530" r="23235"/>
          <a:stretch/>
        </p:blipFill>
        <p:spPr>
          <a:xfrm>
            <a:off x="8211638" y="7043836"/>
            <a:ext cx="1953776" cy="1973512"/>
          </a:xfrm>
          <a:prstGeom prst="rect">
            <a:avLst/>
          </a:prstGeom>
        </p:spPr>
      </p:pic>
      <p:pic>
        <p:nvPicPr>
          <p:cNvPr id="10" name="Picture 4"/>
          <p:cNvPicPr>
            <a:picLocks noChangeAspect="1"/>
          </p:cNvPicPr>
          <p:nvPr/>
        </p:nvPicPr>
        <p:blipFill rotWithShape="1">
          <a:blip r:embed="rId6" cstate="print">
            <a:extLst>
              <a:ext uri="{28A0092B-C50C-407E-A947-70E740481C1C}">
                <a14:useLocalDpi xmlns:a14="http://schemas.microsoft.com/office/drawing/2010/main" val="0"/>
              </a:ext>
            </a:extLst>
          </a:blip>
          <a:srcRect r="8168" b="6421"/>
          <a:stretch/>
        </p:blipFill>
        <p:spPr>
          <a:xfrm>
            <a:off x="10568226" y="6947402"/>
            <a:ext cx="2256940" cy="2299896"/>
          </a:xfrm>
          <a:prstGeom prst="rect">
            <a:avLst/>
          </a:prstGeom>
        </p:spPr>
      </p:pic>
      <p:sp>
        <p:nvSpPr>
          <p:cNvPr id="12" name="Rectangle 11"/>
          <p:cNvSpPr/>
          <p:nvPr/>
        </p:nvSpPr>
        <p:spPr>
          <a:xfrm>
            <a:off x="4823521" y="5923952"/>
            <a:ext cx="8587474" cy="6924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defTabSz="1371600"/>
            <a:r>
              <a:rPr lang="fr-FR" sz="3900" b="1" u="sng" dirty="0">
                <a:solidFill>
                  <a:srgbClr val="002060"/>
                </a:solidFill>
                <a:latin typeface="Times" panose="02020603050405020304" pitchFamily="18" charset="0"/>
                <a:cs typeface="Arial" panose="020B0604020202020204" pitchFamily="34" charset="0"/>
              </a:rPr>
              <a:t>Les parties impliquées dans le projet </a:t>
            </a:r>
            <a:endParaRPr lang="fr-FR" sz="3900" b="1" dirty="0">
              <a:solidFill>
                <a:prstClr val="black"/>
              </a:solidFill>
              <a:latin typeface="Times" panose="02020603050405020304" pitchFamily="18" charset="0"/>
            </a:endParaRPr>
          </a:p>
        </p:txBody>
      </p:sp>
      <p:pic>
        <p:nvPicPr>
          <p:cNvPr id="13" name="Imag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373" y="7753250"/>
            <a:ext cx="2801166" cy="974808"/>
          </a:xfrm>
          <a:prstGeom prst="rect">
            <a:avLst/>
          </a:prstGeom>
        </p:spPr>
      </p:pic>
      <p:sp>
        <p:nvSpPr>
          <p:cNvPr id="14" name="Rectangle 13"/>
          <p:cNvSpPr/>
          <p:nvPr/>
        </p:nvSpPr>
        <p:spPr>
          <a:xfrm>
            <a:off x="781372" y="3415318"/>
            <a:ext cx="16397832" cy="3093154"/>
          </a:xfrm>
          <a:prstGeom prst="rect">
            <a:avLst/>
          </a:prstGeom>
        </p:spPr>
        <p:txBody>
          <a:bodyPr wrap="square">
            <a:spAutoFit/>
          </a:bodyPr>
          <a:lstStyle/>
          <a:p>
            <a:pPr marL="571500" indent="-571500" algn="just" defTabSz="1371600">
              <a:spcAft>
                <a:spcPts val="1800"/>
              </a:spcAft>
              <a:buFont typeface="Wingdings" panose="05000000000000000000" pitchFamily="2" charset="2"/>
              <a:buChar char="§"/>
            </a:pPr>
            <a:r>
              <a:rPr lang="fr-FR" sz="3600" b="1" dirty="0">
                <a:solidFill>
                  <a:prstClr val="black"/>
                </a:solidFill>
                <a:latin typeface="Times" panose="02020603050405020304" pitchFamily="18" charset="0"/>
                <a:cs typeface="+mj-cs"/>
              </a:rPr>
              <a:t>Le projet de concessions des bâtiments à intérêt historique vise à protéger et à valoriser le patrimoine architectural ainsi qu’à diversifier l’offre </a:t>
            </a:r>
            <a:r>
              <a:rPr lang="fr-FR" sz="3600" b="1" dirty="0" err="1">
                <a:solidFill>
                  <a:prstClr val="black"/>
                </a:solidFill>
                <a:latin typeface="Times" panose="02020603050405020304" pitchFamily="18" charset="0"/>
                <a:cs typeface="+mj-cs"/>
              </a:rPr>
              <a:t>culturo</a:t>
            </a:r>
            <a:r>
              <a:rPr lang="fr-FR" sz="3600" b="1" dirty="0">
                <a:solidFill>
                  <a:prstClr val="black"/>
                </a:solidFill>
                <a:latin typeface="Times" panose="02020603050405020304" pitchFamily="18" charset="0"/>
                <a:cs typeface="+mj-cs"/>
              </a:rPr>
              <a:t>-touristique.</a:t>
            </a:r>
          </a:p>
          <a:p>
            <a:pPr marL="571500" indent="-571500" algn="just" defTabSz="1371600">
              <a:spcAft>
                <a:spcPts val="1800"/>
              </a:spcAft>
              <a:buFont typeface="Wingdings" panose="05000000000000000000" pitchFamily="2" charset="2"/>
              <a:buChar char="§"/>
            </a:pPr>
            <a:r>
              <a:rPr lang="fr-FR" sz="3600" b="1" dirty="0">
                <a:solidFill>
                  <a:prstClr val="black"/>
                </a:solidFill>
                <a:latin typeface="Times" panose="02020603050405020304" pitchFamily="18" charset="0"/>
                <a:cs typeface="+mj-cs"/>
              </a:rPr>
              <a:t>Le projet s’inscrit dans le cadre ‘’ </a:t>
            </a:r>
            <a:r>
              <a:rPr lang="fr-FR" sz="3600" b="1" dirty="0" err="1">
                <a:solidFill>
                  <a:prstClr val="black"/>
                </a:solidFill>
                <a:latin typeface="Times" panose="02020603050405020304" pitchFamily="18" charset="0"/>
                <a:cs typeface="+mj-cs"/>
              </a:rPr>
              <a:t>tounes</a:t>
            </a:r>
            <a:r>
              <a:rPr lang="fr-FR" sz="3600" b="1" dirty="0">
                <a:solidFill>
                  <a:prstClr val="black"/>
                </a:solidFill>
                <a:latin typeface="Times" panose="02020603050405020304" pitchFamily="18" charset="0"/>
                <a:cs typeface="+mj-cs"/>
              </a:rPr>
              <a:t> </a:t>
            </a:r>
            <a:r>
              <a:rPr lang="fr-FR" sz="3600" b="1" dirty="0" err="1">
                <a:solidFill>
                  <a:prstClr val="black"/>
                </a:solidFill>
                <a:latin typeface="Times" panose="02020603050405020304" pitchFamily="18" charset="0"/>
                <a:cs typeface="+mj-cs"/>
              </a:rPr>
              <a:t>wejhetouna</a:t>
            </a:r>
            <a:r>
              <a:rPr lang="fr-FR" sz="3600" b="1" dirty="0">
                <a:solidFill>
                  <a:prstClr val="black"/>
                </a:solidFill>
                <a:latin typeface="Times" panose="02020603050405020304" pitchFamily="18" charset="0"/>
                <a:cs typeface="+mj-cs"/>
              </a:rPr>
              <a:t> ’’ financé par l’Union Européenne. </a:t>
            </a:r>
            <a:endParaRPr lang="ar-TN" sz="3600" b="1" dirty="0">
              <a:solidFill>
                <a:prstClr val="black"/>
              </a:solidFill>
              <a:latin typeface="Times" panose="02020603050405020304" pitchFamily="18" charset="0"/>
              <a:cs typeface="+mj-cs"/>
            </a:endParaRPr>
          </a:p>
        </p:txBody>
      </p:sp>
      <p:pic>
        <p:nvPicPr>
          <p:cNvPr id="15" name="Picture 17"/>
          <p:cNvPicPr>
            <a:picLocks noChangeAspect="1"/>
          </p:cNvPicPr>
          <p:nvPr/>
        </p:nvPicPr>
        <p:blipFill rotWithShape="1">
          <a:blip r:embed="rId8">
            <a:grayscl/>
            <a:extLst>
              <a:ext uri="{28A0092B-C50C-407E-A947-70E740481C1C}">
                <a14:useLocalDpi xmlns:a14="http://schemas.microsoft.com/office/drawing/2010/main" val="0"/>
              </a:ext>
            </a:extLst>
          </a:blip>
          <a:srcRect l="9672" t="17709" r="33540" b="43804"/>
          <a:stretch/>
        </p:blipFill>
        <p:spPr>
          <a:xfrm>
            <a:off x="4333464" y="7548763"/>
            <a:ext cx="3138688" cy="13978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 name="Image 6">
            <a:extLst>
              <a:ext uri="{FF2B5EF4-FFF2-40B4-BE49-F238E27FC236}">
                <a16:creationId xmlns:a16="http://schemas.microsoft.com/office/drawing/2014/main" id="{29B4F0C9-616F-DFC0-7600-CE0A71508DB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92341" y="1544171"/>
            <a:ext cx="1149465" cy="28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173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8C689CAD-AA7D-1518-F581-CFD21D59E7D0}"/>
              </a:ext>
            </a:extLst>
          </p:cNvPr>
          <p:cNvSpPr/>
          <p:nvPr/>
        </p:nvSpPr>
        <p:spPr>
          <a:xfrm rot="10680873" flipH="1">
            <a:off x="-882176" y="-4161496"/>
            <a:ext cx="21611551" cy="6562897"/>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3">
              <a:alphaModFix amt="71000"/>
              <a:extLst>
                <a:ext uri="{96DAC541-7B7A-43D3-8B79-37D633B846F1}">
                  <asvg:svgBlip xmlns:asvg="http://schemas.microsoft.com/office/drawing/2016/SVG/main" xmlns="" r:embed="rId4"/>
                </a:ext>
              </a:extLst>
            </a:blip>
            <a:stretch>
              <a:fillRect/>
            </a:stretch>
          </a:blipFill>
        </p:spPr>
        <p:txBody>
          <a:bodyPr/>
          <a:lstStyle/>
          <a:p>
            <a:endParaRPr lang="fr-FR"/>
          </a:p>
        </p:txBody>
      </p:sp>
      <p:pic>
        <p:nvPicPr>
          <p:cNvPr id="10" name="Image 9"/>
          <p:cNvPicPr>
            <a:picLocks noChangeAspect="1"/>
          </p:cNvPicPr>
          <p:nvPr/>
        </p:nvPicPr>
        <p:blipFill rotWithShape="1">
          <a:blip r:embed="rId5">
            <a:extLst>
              <a:ext uri="{28A0092B-C50C-407E-A947-70E740481C1C}">
                <a14:useLocalDpi xmlns:a14="http://schemas.microsoft.com/office/drawing/2010/main" val="0"/>
              </a:ext>
            </a:extLst>
          </a:blip>
          <a:srcRect t="11118" r="35552" b="27109"/>
          <a:stretch/>
        </p:blipFill>
        <p:spPr>
          <a:xfrm>
            <a:off x="298726" y="1640913"/>
            <a:ext cx="2500400" cy="1665622"/>
          </a:xfrm>
          <a:prstGeom prst="rect">
            <a:avLst/>
          </a:prstGeom>
        </p:spPr>
      </p:pic>
      <p:sp>
        <p:nvSpPr>
          <p:cNvPr id="11" name="Rectangle 10"/>
          <p:cNvSpPr/>
          <p:nvPr/>
        </p:nvSpPr>
        <p:spPr>
          <a:xfrm>
            <a:off x="3527376" y="289298"/>
            <a:ext cx="11665296" cy="1077218"/>
          </a:xfrm>
          <a:prstGeom prst="rect">
            <a:avLst/>
          </a:prstGeom>
        </p:spPr>
        <p:txBody>
          <a:bodyPr wrap="square">
            <a:spAutoFit/>
          </a:bodyPr>
          <a:lstStyle/>
          <a:p>
            <a:pPr algn="ctr" defTabSz="1371600" rtl="1"/>
            <a:r>
              <a:rPr lang="fr-FR" sz="3200" b="1" dirty="0">
                <a:solidFill>
                  <a:schemeClr val="bg1">
                    <a:lumMod val="95000"/>
                  </a:schemeClr>
                </a:solidFill>
                <a:latin typeface="Times New Roman" panose="02020603050405020304" pitchFamily="18" charset="0"/>
                <a:ea typeface="+mj-ea"/>
                <a:cs typeface="Times New Roman" panose="02020603050405020304" pitchFamily="18" charset="0"/>
              </a:rPr>
              <a:t>Le projet de concessions des bâtiments à intérêt historique </a:t>
            </a:r>
          </a:p>
          <a:p>
            <a:pPr algn="ctr" defTabSz="1371600">
              <a:defRPr/>
            </a:pPr>
            <a:r>
              <a:rPr lang="fr-FR" sz="3200" b="1" i="1" dirty="0">
                <a:solidFill>
                  <a:schemeClr val="bg1">
                    <a:lumMod val="95000"/>
                  </a:schemeClr>
                </a:solidFill>
                <a:latin typeface="Times New Roman" panose="02020603050405020304" pitchFamily="18" charset="0"/>
                <a:ea typeface="+mj-ea"/>
                <a:cs typeface="Times New Roman" panose="02020603050405020304" pitchFamily="18" charset="0"/>
              </a:rPr>
              <a:t>Patrimoine</a:t>
            </a:r>
          </a:p>
        </p:txBody>
      </p:sp>
      <p:sp>
        <p:nvSpPr>
          <p:cNvPr id="12" name="Rectangle 11"/>
          <p:cNvSpPr/>
          <p:nvPr/>
        </p:nvSpPr>
        <p:spPr>
          <a:xfrm>
            <a:off x="3239344" y="1597728"/>
            <a:ext cx="14375440" cy="2500685"/>
          </a:xfrm>
          <a:prstGeom prst="rect">
            <a:avLst/>
          </a:prstGeom>
        </p:spPr>
        <p:txBody>
          <a:bodyPr wrap="square">
            <a:spAutoFit/>
          </a:bodyPr>
          <a:lstStyle/>
          <a:p>
            <a:pPr algn="just" defTabSz="1371600">
              <a:spcAft>
                <a:spcPts val="900"/>
              </a:spcAft>
              <a:defRPr/>
            </a:pPr>
            <a:r>
              <a:rPr lang="fr-FR" sz="3000" b="1" dirty="0">
                <a:solidFill>
                  <a:schemeClr val="accent1">
                    <a:lumMod val="75000"/>
                  </a:schemeClr>
                </a:solidFill>
                <a:highlight>
                  <a:srgbClr val="FFFF00"/>
                </a:highlight>
                <a:latin typeface="Times" panose="02020603050405020304" pitchFamily="18" charset="0"/>
                <a:cs typeface="Times New Roman" panose="02020603050405020304" pitchFamily="18" charset="0"/>
              </a:rPr>
              <a:t> </a:t>
            </a:r>
          </a:p>
          <a:p>
            <a:pPr marL="38100" indent="-38100" algn="just" defTabSz="1371600">
              <a:spcAft>
                <a:spcPts val="900"/>
              </a:spcAft>
              <a:buFont typeface="Wingdings" panose="05000000000000000000" pitchFamily="2" charset="2"/>
              <a:buChar char="§"/>
              <a:defRPr/>
            </a:pPr>
            <a:r>
              <a:rPr lang="fr-FR" sz="2000" dirty="0" smtClean="0">
                <a:solidFill>
                  <a:prstClr val="black"/>
                </a:solidFill>
                <a:latin typeface="Times" panose="02020603050405020304" pitchFamily="18" charset="0"/>
                <a:cs typeface="Times New Roman" panose="02020603050405020304" pitchFamily="18" charset="0"/>
              </a:rPr>
              <a:t>le bâtiment historique ‘’ </a:t>
            </a:r>
            <a:r>
              <a:rPr lang="fr-FR" sz="2000" b="1" dirty="0" smtClean="0">
                <a:solidFill>
                  <a:prstClr val="black"/>
                </a:solidFill>
                <a:latin typeface="Times" panose="02020603050405020304" pitchFamily="18" charset="0"/>
                <a:cs typeface="Times New Roman" panose="02020603050405020304" pitchFamily="18" charset="0"/>
              </a:rPr>
              <a:t>El </a:t>
            </a:r>
            <a:r>
              <a:rPr lang="fr-FR" sz="2000" b="1" dirty="0" err="1" smtClean="0">
                <a:solidFill>
                  <a:prstClr val="black"/>
                </a:solidFill>
                <a:latin typeface="Times" panose="02020603050405020304" pitchFamily="18" charset="0"/>
                <a:cs typeface="Times New Roman" panose="02020603050405020304" pitchFamily="18" charset="0"/>
              </a:rPr>
              <a:t>Karraka</a:t>
            </a:r>
            <a:r>
              <a:rPr lang="fr-FR" sz="2000" dirty="0" smtClean="0">
                <a:solidFill>
                  <a:prstClr val="black"/>
                </a:solidFill>
                <a:latin typeface="Times" panose="02020603050405020304" pitchFamily="18" charset="0"/>
                <a:cs typeface="Times New Roman" panose="02020603050405020304" pitchFamily="18" charset="0"/>
              </a:rPr>
              <a:t> ’’ à la commune de la Goulette: </a:t>
            </a:r>
            <a:r>
              <a:rPr lang="fr-FR" sz="2000" dirty="0" smtClean="0"/>
              <a:t>projet </a:t>
            </a:r>
            <a:r>
              <a:rPr lang="fr-FR" sz="2000" dirty="0"/>
              <a:t>de restauration et de valorisation d’El </a:t>
            </a:r>
            <a:r>
              <a:rPr lang="fr-FR" sz="2000" dirty="0" err="1"/>
              <a:t>Karaka</a:t>
            </a:r>
            <a:r>
              <a:rPr lang="fr-FR" sz="2000" dirty="0"/>
              <a:t> à la </a:t>
            </a:r>
            <a:r>
              <a:rPr lang="fr-FR" sz="2000" dirty="0" smtClean="0"/>
              <a:t>Goulette</a:t>
            </a:r>
            <a:endParaRPr lang="fr-FR" sz="2000" dirty="0" smtClean="0">
              <a:solidFill>
                <a:prstClr val="black"/>
              </a:solidFill>
              <a:latin typeface="Times" panose="02020603050405020304" pitchFamily="18" charset="0"/>
              <a:cs typeface="Times New Roman" panose="02020603050405020304" pitchFamily="18" charset="0"/>
            </a:endParaRPr>
          </a:p>
          <a:p>
            <a:pPr marL="38100" indent="-38100" algn="just" defTabSz="1371600">
              <a:spcAft>
                <a:spcPts val="900"/>
              </a:spcAft>
              <a:buFont typeface="Wingdings" panose="05000000000000000000" pitchFamily="2" charset="2"/>
              <a:buChar char="§"/>
              <a:defRPr/>
            </a:pPr>
            <a:r>
              <a:rPr lang="fr-FR" sz="2000" dirty="0" smtClean="0">
                <a:solidFill>
                  <a:prstClr val="black"/>
                </a:solidFill>
                <a:latin typeface="Times" panose="02020603050405020304" pitchFamily="18" charset="0"/>
                <a:cs typeface="Times New Roman" panose="02020603050405020304" pitchFamily="18" charset="0"/>
              </a:rPr>
              <a:t>Le premier contrat de concession signé entre l’Agence de Mise en Valeur du Patrimoine et de Promotion Culturelle et un investisseur privé en date du 07 décembre </a:t>
            </a:r>
            <a:r>
              <a:rPr lang="fr-FR" sz="2000" dirty="0">
                <a:solidFill>
                  <a:prstClr val="black"/>
                </a:solidFill>
                <a:latin typeface="Times" panose="02020603050405020304" pitchFamily="18" charset="0"/>
                <a:cs typeface="Times New Roman" panose="02020603050405020304" pitchFamily="18" charset="0"/>
              </a:rPr>
              <a:t>2021 pour une durée de 30 ans; projet de musée de céramique avec un développement indéniable pour la mairie de la goulette ainsi que les mairies avoisinantes</a:t>
            </a:r>
          </a:p>
          <a:p>
            <a:pPr marL="38100" indent="-38100" algn="just" defTabSz="1371600">
              <a:spcAft>
                <a:spcPts val="900"/>
              </a:spcAft>
              <a:buFont typeface="Wingdings" panose="05000000000000000000" pitchFamily="2" charset="2"/>
              <a:buChar char="§"/>
              <a:defRPr/>
            </a:pPr>
            <a:endParaRPr lang="ar-TN" sz="2400" b="1" dirty="0">
              <a:solidFill>
                <a:prstClr val="black"/>
              </a:solidFill>
              <a:highlight>
                <a:srgbClr val="FF0000"/>
              </a:highlight>
              <a:latin typeface="Times" panose="02020603050405020304" pitchFamily="18" charset="0"/>
              <a:cs typeface="Times New Roman" panose="02020603050405020304" pitchFamily="18" charset="0"/>
            </a:endParaRPr>
          </a:p>
        </p:txBody>
      </p:sp>
      <p:sp>
        <p:nvSpPr>
          <p:cNvPr id="9" name="Titre 4">
            <a:extLst>
              <a:ext uri="{FF2B5EF4-FFF2-40B4-BE49-F238E27FC236}">
                <a16:creationId xmlns:a16="http://schemas.microsoft.com/office/drawing/2014/main" id="{02BB710D-D40D-6832-CF35-FF27A7182864}"/>
              </a:ext>
            </a:extLst>
          </p:cNvPr>
          <p:cNvSpPr>
            <a:spLocks noGrp="1"/>
          </p:cNvSpPr>
          <p:nvPr>
            <p:ph type="ctrTitle"/>
          </p:nvPr>
        </p:nvSpPr>
        <p:spPr>
          <a:xfrm>
            <a:off x="3358891" y="3537747"/>
            <a:ext cx="2890471" cy="523220"/>
          </a:xfrm>
          <a:prstGeom prst="rect">
            <a:avLst/>
          </a:prstGeom>
        </p:spPr>
        <p:txBody>
          <a:bodyPr wrap="none">
            <a:spAutoFit/>
          </a:bodyPr>
          <a:lstStyle/>
          <a:p>
            <a:pPr algn="l" defTabSz="1371600">
              <a:spcBef>
                <a:spcPts val="0"/>
              </a:spcBef>
              <a:defRPr/>
            </a:pPr>
            <a:r>
              <a:rPr lang="fr-FR" sz="2800" b="1" u="sng" dirty="0">
                <a:solidFill>
                  <a:srgbClr val="002060"/>
                </a:solidFill>
                <a:latin typeface="Times" panose="02020603050405020304" pitchFamily="18" charset="0"/>
                <a:ea typeface="+mn-ea"/>
                <a:cs typeface="Arial" panose="020B0604020202020204" pitchFamily="34" charset="0"/>
              </a:rPr>
              <a:t>D’autres en cours</a:t>
            </a:r>
            <a:endParaRPr lang="fr-FR" sz="2800" u="sng" dirty="0">
              <a:solidFill>
                <a:srgbClr val="002060"/>
              </a:solidFill>
              <a:latin typeface="Times" panose="02020603050405020304" pitchFamily="18" charset="0"/>
              <a:ea typeface="+mn-ea"/>
              <a:sym typeface="Arial"/>
            </a:endParaRPr>
          </a:p>
        </p:txBody>
      </p:sp>
      <p:sp>
        <p:nvSpPr>
          <p:cNvPr id="18" name="Sous-titre 2">
            <a:extLst>
              <a:ext uri="{FF2B5EF4-FFF2-40B4-BE49-F238E27FC236}">
                <a16:creationId xmlns:a16="http://schemas.microsoft.com/office/drawing/2014/main" id="{56D7595C-F91C-9601-D572-14167A2EA0D6}"/>
              </a:ext>
            </a:extLst>
          </p:cNvPr>
          <p:cNvSpPr>
            <a:spLocks noGrp="1"/>
          </p:cNvSpPr>
          <p:nvPr>
            <p:ph type="subTitle" idx="1"/>
          </p:nvPr>
        </p:nvSpPr>
        <p:spPr>
          <a:xfrm>
            <a:off x="3297992" y="4137533"/>
            <a:ext cx="13770808" cy="4762820"/>
          </a:xfrm>
        </p:spPr>
        <p:txBody>
          <a:bodyPr>
            <a:normAutofit lnSpcReduction="10000"/>
          </a:bodyPr>
          <a:lstStyle/>
          <a:p>
            <a:pPr algn="just"/>
            <a:r>
              <a:rPr lang="fr-FR" sz="2800" b="1" dirty="0">
                <a:solidFill>
                  <a:schemeClr val="tx1"/>
                </a:solidFill>
                <a:latin typeface="Times" panose="02020603050405020304" pitchFamily="18" charset="0"/>
                <a:cs typeface="Times" panose="02020603050405020304" pitchFamily="18" charset="0"/>
                <a:sym typeface="Arial"/>
              </a:rPr>
              <a:t>Hammam </a:t>
            </a:r>
            <a:r>
              <a:rPr lang="fr-FR" sz="2800" b="1" dirty="0" err="1">
                <a:solidFill>
                  <a:schemeClr val="tx1"/>
                </a:solidFill>
                <a:latin typeface="Times" panose="02020603050405020304" pitchFamily="18" charset="0"/>
                <a:cs typeface="Times" panose="02020603050405020304" pitchFamily="18" charset="0"/>
                <a:sym typeface="Arial"/>
              </a:rPr>
              <a:t>Lif</a:t>
            </a:r>
            <a:r>
              <a:rPr lang="fr-FR" sz="2800" b="1" dirty="0">
                <a:solidFill>
                  <a:schemeClr val="tx1"/>
                </a:solidFill>
                <a:latin typeface="Times" panose="02020603050405020304" pitchFamily="18" charset="0"/>
                <a:cs typeface="Times" panose="02020603050405020304" pitchFamily="18" charset="0"/>
                <a:sym typeface="Arial"/>
              </a:rPr>
              <a:t> </a:t>
            </a:r>
            <a:r>
              <a:rPr lang="ar-TN" sz="2800" b="1" dirty="0">
                <a:solidFill>
                  <a:schemeClr val="tx1"/>
                </a:solidFill>
                <a:latin typeface="Times" panose="02020603050405020304" pitchFamily="18" charset="0"/>
                <a:cs typeface="Times" panose="02020603050405020304" pitchFamily="18" charset="0"/>
                <a:sym typeface="Arial"/>
              </a:rPr>
              <a:t> </a:t>
            </a:r>
            <a:r>
              <a:rPr lang="ar-TN" sz="2800" b="1" dirty="0" smtClean="0">
                <a:solidFill>
                  <a:schemeClr val="tx1"/>
                </a:solidFill>
                <a:latin typeface="Times" panose="02020603050405020304" pitchFamily="18" charset="0"/>
                <a:cs typeface="Times" panose="02020603050405020304" pitchFamily="18" charset="0"/>
                <a:sym typeface="Arial"/>
              </a:rPr>
              <a:t>الكازينو</a:t>
            </a:r>
            <a:r>
              <a:rPr lang="fr-FR" sz="2800" dirty="0" smtClean="0">
                <a:solidFill>
                  <a:schemeClr val="tx1"/>
                </a:solidFill>
                <a:latin typeface="Times" panose="02020603050405020304" pitchFamily="18" charset="0"/>
                <a:cs typeface="Times" panose="02020603050405020304" pitchFamily="18" charset="0"/>
                <a:sym typeface="Arial"/>
              </a:rPr>
              <a:t>(</a:t>
            </a:r>
            <a:r>
              <a:rPr lang="fr-FR" sz="2800" dirty="0" smtClean="0">
                <a:solidFill>
                  <a:schemeClr val="tx1"/>
                </a:solidFill>
                <a:latin typeface="Times" panose="02020603050405020304" pitchFamily="18" charset="0"/>
                <a:cs typeface="Times" panose="02020603050405020304" pitchFamily="18" charset="0"/>
              </a:rPr>
              <a:t>Projet </a:t>
            </a:r>
            <a:r>
              <a:rPr lang="fr-FR" sz="2800" dirty="0">
                <a:solidFill>
                  <a:schemeClr val="tx1"/>
                </a:solidFill>
                <a:latin typeface="Times" panose="02020603050405020304" pitchFamily="18" charset="0"/>
                <a:cs typeface="Times" panose="02020603050405020304" pitchFamily="18" charset="0"/>
              </a:rPr>
              <a:t>relevant de la commune d’</a:t>
            </a:r>
            <a:r>
              <a:rPr lang="fr-FR" sz="2800" dirty="0" err="1">
                <a:solidFill>
                  <a:schemeClr val="tx1"/>
                </a:solidFill>
                <a:latin typeface="Times" panose="02020603050405020304" pitchFamily="18" charset="0"/>
                <a:cs typeface="Times" panose="02020603050405020304" pitchFamily="18" charset="0"/>
              </a:rPr>
              <a:t>hamam</a:t>
            </a:r>
            <a:r>
              <a:rPr lang="fr-FR" sz="2800" dirty="0">
                <a:solidFill>
                  <a:schemeClr val="tx1"/>
                </a:solidFill>
                <a:latin typeface="Times" panose="02020603050405020304" pitchFamily="18" charset="0"/>
                <a:cs typeface="Times" panose="02020603050405020304" pitchFamily="18" charset="0"/>
              </a:rPr>
              <a:t> </a:t>
            </a:r>
            <a:r>
              <a:rPr lang="fr-FR" sz="2800" dirty="0" err="1" smtClean="0">
                <a:solidFill>
                  <a:schemeClr val="tx1"/>
                </a:solidFill>
                <a:latin typeface="Times" panose="02020603050405020304" pitchFamily="18" charset="0"/>
                <a:cs typeface="Times" panose="02020603050405020304" pitchFamily="18" charset="0"/>
              </a:rPr>
              <a:t>lif</a:t>
            </a:r>
            <a:r>
              <a:rPr lang="fr-FR" sz="2800" dirty="0" smtClean="0">
                <a:solidFill>
                  <a:schemeClr val="tx1"/>
                </a:solidFill>
                <a:latin typeface="Times" panose="02020603050405020304" pitchFamily="18" charset="0"/>
                <a:cs typeface="Times" panose="02020603050405020304" pitchFamily="18" charset="0"/>
              </a:rPr>
              <a:t>, 1</a:t>
            </a:r>
            <a:r>
              <a:rPr lang="fr-FR" sz="2800" baseline="30000" dirty="0" smtClean="0">
                <a:solidFill>
                  <a:schemeClr val="tx1"/>
                </a:solidFill>
                <a:latin typeface="Times" panose="02020603050405020304" pitchFamily="18" charset="0"/>
                <a:cs typeface="Times" panose="02020603050405020304" pitchFamily="18" charset="0"/>
              </a:rPr>
              <a:t>er</a:t>
            </a:r>
            <a:r>
              <a:rPr lang="fr-FR" sz="2800" dirty="0" smtClean="0">
                <a:solidFill>
                  <a:schemeClr val="tx1"/>
                </a:solidFill>
                <a:latin typeface="Times" panose="02020603050405020304" pitchFamily="18" charset="0"/>
                <a:cs typeface="Times" panose="02020603050405020304" pitchFamily="18" charset="0"/>
              </a:rPr>
              <a:t> </a:t>
            </a:r>
            <a:r>
              <a:rPr lang="fr-FR" sz="2800" dirty="0">
                <a:solidFill>
                  <a:schemeClr val="tx1"/>
                </a:solidFill>
                <a:latin typeface="Times" panose="02020603050405020304" pitchFamily="18" charset="0"/>
                <a:cs typeface="Times" panose="02020603050405020304" pitchFamily="18" charset="0"/>
              </a:rPr>
              <a:t>APPEL D’offres </a:t>
            </a:r>
            <a:r>
              <a:rPr lang="fr-FR" sz="2800" dirty="0" smtClean="0">
                <a:solidFill>
                  <a:schemeClr val="tx1"/>
                </a:solidFill>
                <a:latin typeface="Times" panose="02020603050405020304" pitchFamily="18" charset="0"/>
                <a:cs typeface="Times" panose="02020603050405020304" pitchFamily="18" charset="0"/>
              </a:rPr>
              <a:t>infructueux, Revue </a:t>
            </a:r>
            <a:r>
              <a:rPr lang="fr-FR" sz="2800" dirty="0">
                <a:solidFill>
                  <a:schemeClr val="tx1"/>
                </a:solidFill>
                <a:latin typeface="Times" panose="02020603050405020304" pitchFamily="18" charset="0"/>
                <a:cs typeface="Times" panose="02020603050405020304" pitchFamily="18" charset="0"/>
              </a:rPr>
              <a:t>du scope de la concession et un appel d’offres sera lancé au courant de ce trimestre </a:t>
            </a:r>
            <a:r>
              <a:rPr lang="fr-FR" sz="2800" dirty="0" smtClean="0">
                <a:solidFill>
                  <a:schemeClr val="tx1"/>
                </a:solidFill>
                <a:latin typeface="Times" panose="02020603050405020304" pitchFamily="18" charset="0"/>
                <a:cs typeface="Times" panose="02020603050405020304" pitchFamily="18" charset="0"/>
              </a:rPr>
              <a:t>2024); </a:t>
            </a:r>
            <a:r>
              <a:rPr lang="fr-FR" sz="2800" b="1" dirty="0" smtClean="0">
                <a:solidFill>
                  <a:schemeClr val="tx1"/>
                </a:solidFill>
                <a:latin typeface="Times" panose="02020603050405020304" pitchFamily="18" charset="0"/>
                <a:cs typeface="Times" panose="02020603050405020304" pitchFamily="18" charset="0"/>
              </a:rPr>
              <a:t>Ferme </a:t>
            </a:r>
            <a:r>
              <a:rPr lang="fr-FR" sz="2800" b="1" dirty="0">
                <a:solidFill>
                  <a:schemeClr val="tx1"/>
                </a:solidFill>
                <a:latin typeface="Times" panose="02020603050405020304" pitchFamily="18" charset="0"/>
                <a:cs typeface="Times" panose="02020603050405020304" pitchFamily="18" charset="0"/>
              </a:rPr>
              <a:t>de </a:t>
            </a:r>
            <a:r>
              <a:rPr lang="fr-FR" sz="2800" b="1" dirty="0" err="1">
                <a:solidFill>
                  <a:schemeClr val="tx1"/>
                </a:solidFill>
                <a:latin typeface="Times" panose="02020603050405020304" pitchFamily="18" charset="0"/>
                <a:cs typeface="Times" panose="02020603050405020304" pitchFamily="18" charset="0"/>
              </a:rPr>
              <a:t>Bishka</a:t>
            </a:r>
            <a:r>
              <a:rPr lang="fr-FR" sz="2800" b="1" dirty="0">
                <a:solidFill>
                  <a:schemeClr val="tx1"/>
                </a:solidFill>
                <a:latin typeface="Times" panose="02020603050405020304" pitchFamily="18" charset="0"/>
                <a:cs typeface="Times" panose="02020603050405020304" pitchFamily="18" charset="0"/>
              </a:rPr>
              <a:t> à Sfax </a:t>
            </a:r>
            <a:r>
              <a:rPr lang="fr-FR" sz="2800" dirty="0">
                <a:solidFill>
                  <a:schemeClr val="tx1"/>
                </a:solidFill>
                <a:latin typeface="Times" panose="02020603050405020304" pitchFamily="18" charset="0"/>
                <a:cs typeface="Times" panose="02020603050405020304" pitchFamily="18" charset="0"/>
              </a:rPr>
              <a:t>(</a:t>
            </a:r>
            <a:r>
              <a:rPr lang="fr-FR" sz="2800" dirty="0" smtClean="0">
                <a:solidFill>
                  <a:schemeClr val="tx1"/>
                </a:solidFill>
                <a:latin typeface="Times" panose="02020603050405020304" pitchFamily="18" charset="0"/>
                <a:cs typeface="Times" panose="02020603050405020304" pitchFamily="18" charset="0"/>
              </a:rPr>
              <a:t>commune); </a:t>
            </a:r>
            <a:r>
              <a:rPr lang="fr-FR" sz="2800" b="1" dirty="0" err="1" smtClean="0">
                <a:solidFill>
                  <a:schemeClr val="tx1"/>
                </a:solidFill>
                <a:latin typeface="Times" panose="02020603050405020304" pitchFamily="18" charset="0"/>
                <a:cs typeface="Times" panose="02020603050405020304" pitchFamily="18" charset="0"/>
              </a:rPr>
              <a:t>Borj</a:t>
            </a:r>
            <a:r>
              <a:rPr lang="fr-FR" sz="2800" b="1" dirty="0" smtClean="0">
                <a:solidFill>
                  <a:schemeClr val="tx1"/>
                </a:solidFill>
                <a:latin typeface="Times" panose="02020603050405020304" pitchFamily="18" charset="0"/>
                <a:cs typeface="Times" panose="02020603050405020304" pitchFamily="18" charset="0"/>
              </a:rPr>
              <a:t> </a:t>
            </a:r>
            <a:r>
              <a:rPr lang="fr-FR" sz="2800" b="1" dirty="0" err="1">
                <a:solidFill>
                  <a:schemeClr val="tx1"/>
                </a:solidFill>
                <a:latin typeface="Times" panose="02020603050405020304" pitchFamily="18" charset="0"/>
                <a:cs typeface="Times" panose="02020603050405020304" pitchFamily="18" charset="0"/>
              </a:rPr>
              <a:t>Boukhris</a:t>
            </a:r>
            <a:r>
              <a:rPr lang="fr-FR" sz="2800" b="1" dirty="0">
                <a:solidFill>
                  <a:schemeClr val="tx1"/>
                </a:solidFill>
                <a:latin typeface="Times" panose="02020603050405020304" pitchFamily="18" charset="0"/>
                <a:cs typeface="Times" panose="02020603050405020304" pitchFamily="18" charset="0"/>
              </a:rPr>
              <a:t> à </a:t>
            </a:r>
            <a:r>
              <a:rPr lang="fr-FR" sz="2800" b="1" dirty="0" smtClean="0">
                <a:solidFill>
                  <a:schemeClr val="tx1"/>
                </a:solidFill>
                <a:latin typeface="Times" panose="02020603050405020304" pitchFamily="18" charset="0"/>
                <a:cs typeface="Times" panose="02020603050405020304" pitchFamily="18" charset="0"/>
              </a:rPr>
              <a:t>Carthage</a:t>
            </a:r>
          </a:p>
          <a:p>
            <a:pPr algn="just"/>
            <a:endParaRPr lang="fr-FR" sz="2800" b="1" dirty="0" smtClean="0">
              <a:solidFill>
                <a:schemeClr val="tx1"/>
              </a:solidFill>
              <a:latin typeface="Times" panose="02020603050405020304" pitchFamily="18" charset="0"/>
              <a:cs typeface="Times" panose="02020603050405020304" pitchFamily="18" charset="0"/>
            </a:endParaRPr>
          </a:p>
          <a:p>
            <a:pPr algn="just"/>
            <a:endParaRPr lang="fr-FR" sz="2800" b="1" dirty="0">
              <a:solidFill>
                <a:schemeClr val="tx1"/>
              </a:solidFill>
              <a:latin typeface="Times" panose="02020603050405020304" pitchFamily="18" charset="0"/>
              <a:cs typeface="Times" panose="02020603050405020304" pitchFamily="18" charset="0"/>
            </a:endParaRPr>
          </a:p>
          <a:p>
            <a:pPr marL="342900" indent="-342900" algn="just">
              <a:buFontTx/>
              <a:buChar char="-"/>
            </a:pPr>
            <a:r>
              <a:rPr lang="fr-FR" sz="2800" b="1" dirty="0">
                <a:solidFill>
                  <a:schemeClr val="tx1"/>
                </a:solidFill>
                <a:latin typeface="Times" panose="02020603050405020304" pitchFamily="18" charset="0"/>
                <a:cs typeface="Times" panose="02020603050405020304" pitchFamily="18" charset="0"/>
              </a:rPr>
              <a:t>Port aux princes </a:t>
            </a:r>
            <a:r>
              <a:rPr lang="fr-FR" sz="2800" b="1" dirty="0" err="1" smtClean="0">
                <a:solidFill>
                  <a:schemeClr val="tx1"/>
                </a:solidFill>
                <a:latin typeface="Times" panose="02020603050405020304" pitchFamily="18" charset="0"/>
                <a:cs typeface="Times" panose="02020603050405020304" pitchFamily="18" charset="0"/>
              </a:rPr>
              <a:t>takelsa</a:t>
            </a:r>
            <a:endParaRPr lang="fr-FR" sz="2800" b="1" dirty="0">
              <a:solidFill>
                <a:schemeClr val="tx1"/>
              </a:solidFill>
              <a:latin typeface="Times" panose="02020603050405020304" pitchFamily="18" charset="0"/>
              <a:cs typeface="Times" panose="02020603050405020304" pitchFamily="18" charset="0"/>
            </a:endParaRPr>
          </a:p>
          <a:p>
            <a:pPr marL="342900" indent="-342900" algn="just">
              <a:buFontTx/>
              <a:buChar char="-"/>
            </a:pPr>
            <a:endParaRPr lang="fr-FR" sz="2800" b="1" dirty="0" smtClean="0">
              <a:solidFill>
                <a:schemeClr val="tx1"/>
              </a:solidFill>
              <a:latin typeface="Times" panose="02020603050405020304" pitchFamily="18" charset="0"/>
              <a:cs typeface="Times" panose="02020603050405020304" pitchFamily="18" charset="0"/>
            </a:endParaRPr>
          </a:p>
          <a:p>
            <a:pPr algn="just"/>
            <a:r>
              <a:rPr lang="fr-FR" sz="2800" b="1" dirty="0" smtClean="0">
                <a:solidFill>
                  <a:schemeClr val="tx1"/>
                </a:solidFill>
                <a:latin typeface="Times" panose="02020603050405020304" pitchFamily="18" charset="0"/>
                <a:cs typeface="Times" panose="02020603050405020304" pitchFamily="18" charset="0"/>
              </a:rPr>
              <a:t>NB</a:t>
            </a:r>
            <a:r>
              <a:rPr lang="fr-FR" sz="2800" dirty="0" smtClean="0">
                <a:solidFill>
                  <a:schemeClr val="tx1"/>
                </a:solidFill>
                <a:latin typeface="Times" panose="02020603050405020304" pitchFamily="18" charset="0"/>
                <a:cs typeface="Times" panose="02020603050405020304" pitchFamily="18" charset="0"/>
              </a:rPr>
              <a:t> </a:t>
            </a:r>
            <a:r>
              <a:rPr lang="fr-FR" sz="2800" dirty="0">
                <a:solidFill>
                  <a:schemeClr val="tx1"/>
                </a:solidFill>
                <a:latin typeface="Times" panose="02020603050405020304" pitchFamily="18" charset="0"/>
                <a:cs typeface="Times" panose="02020603050405020304" pitchFamily="18" charset="0"/>
              </a:rPr>
              <a:t>même si dans certains de ces </a:t>
            </a:r>
            <a:r>
              <a:rPr lang="fr-FR" sz="2800" dirty="0" err="1">
                <a:solidFill>
                  <a:schemeClr val="tx1"/>
                </a:solidFill>
                <a:latin typeface="Times" panose="02020603050405020304" pitchFamily="18" charset="0"/>
                <a:cs typeface="Times" panose="02020603050405020304" pitchFamily="18" charset="0"/>
              </a:rPr>
              <a:t>qq</a:t>
            </a:r>
            <a:r>
              <a:rPr lang="fr-FR" sz="2800" dirty="0">
                <a:solidFill>
                  <a:schemeClr val="tx1"/>
                </a:solidFill>
                <a:latin typeface="Times" panose="02020603050405020304" pitchFamily="18" charset="0"/>
                <a:cs typeface="Times" panose="02020603050405020304" pitchFamily="18" charset="0"/>
              </a:rPr>
              <a:t> projets la municipalité n’est pas l’autorité </a:t>
            </a:r>
            <a:r>
              <a:rPr lang="fr-FR" sz="2800" dirty="0" err="1">
                <a:solidFill>
                  <a:schemeClr val="tx1"/>
                </a:solidFill>
                <a:latin typeface="Times" panose="02020603050405020304" pitchFamily="18" charset="0"/>
                <a:cs typeface="Times" panose="02020603050405020304" pitchFamily="18" charset="0"/>
              </a:rPr>
              <a:t>concédante</a:t>
            </a:r>
            <a:r>
              <a:rPr lang="fr-FR" sz="2800" dirty="0">
                <a:solidFill>
                  <a:schemeClr val="tx1"/>
                </a:solidFill>
                <a:latin typeface="Times" panose="02020603050405020304" pitchFamily="18" charset="0"/>
                <a:cs typeface="Times" panose="02020603050405020304" pitchFamily="18" charset="0"/>
              </a:rPr>
              <a:t> et ne signe donc pas le contrat de concession mais elle demeure une partie prenante dans le processus et l’impact économico socio financier demeure de loin </a:t>
            </a:r>
            <a:r>
              <a:rPr lang="fr-FR" sz="2800" dirty="0" smtClean="0">
                <a:solidFill>
                  <a:schemeClr val="tx1"/>
                </a:solidFill>
                <a:latin typeface="Times" panose="02020603050405020304" pitchFamily="18" charset="0"/>
                <a:cs typeface="Times" panose="02020603050405020304" pitchFamily="18" charset="0"/>
              </a:rPr>
              <a:t>inestimable</a:t>
            </a:r>
            <a:endParaRPr lang="x-none" sz="2800" dirty="0">
              <a:solidFill>
                <a:schemeClr val="tx1"/>
              </a:solidFill>
              <a:latin typeface="Times" panose="02020603050405020304" pitchFamily="18" charset="0"/>
              <a:cs typeface="Times" panose="02020603050405020304" pitchFamily="18" charset="0"/>
            </a:endParaRPr>
          </a:p>
        </p:txBody>
      </p:sp>
      <p:sp>
        <p:nvSpPr>
          <p:cNvPr id="15" name="Titre 4">
            <a:extLst>
              <a:ext uri="{FF2B5EF4-FFF2-40B4-BE49-F238E27FC236}">
                <a16:creationId xmlns:a16="http://schemas.microsoft.com/office/drawing/2014/main" id="{02BB710D-D40D-6832-CF35-FF27A7182864}"/>
              </a:ext>
            </a:extLst>
          </p:cNvPr>
          <p:cNvSpPr txBox="1">
            <a:spLocks/>
          </p:cNvSpPr>
          <p:nvPr/>
        </p:nvSpPr>
        <p:spPr>
          <a:xfrm>
            <a:off x="3239344" y="1386647"/>
            <a:ext cx="3310718" cy="800158"/>
          </a:xfrm>
          <a:prstGeom prst="rect">
            <a:avLst/>
          </a:prstGeom>
          <a:noFill/>
          <a:ln>
            <a:noFill/>
          </a:ln>
        </p:spPr>
        <p:txBody>
          <a:bodyPr spcFirstLastPara="1" wrap="none" lIns="182850" tIns="182850" rIns="182850" bIns="182850" anchor="b"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000"/>
              <a:buFont typeface="Roboto Condensed"/>
              <a:buNone/>
              <a:defRPr sz="45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l" defTabSz="1371600">
              <a:buClrTx/>
              <a:buSzTx/>
              <a:defRPr/>
            </a:pPr>
            <a:r>
              <a:rPr lang="fr-FR" sz="2800" u="sng" dirty="0">
                <a:solidFill>
                  <a:srgbClr val="002060"/>
                </a:solidFill>
                <a:latin typeface="Times" panose="02020603050405020304" pitchFamily="18" charset="0"/>
                <a:ea typeface="+mn-ea"/>
                <a:cs typeface="Arial" panose="020B0604020202020204" pitchFamily="34" charset="0"/>
              </a:rPr>
              <a:t>Des projets réalisés</a:t>
            </a:r>
            <a:endParaRPr lang="fr-FR" sz="2800" b="0" u="sng" dirty="0">
              <a:solidFill>
                <a:srgbClr val="002060"/>
              </a:solidFill>
              <a:latin typeface="Times" panose="02020603050405020304" pitchFamily="18" charset="0"/>
              <a:ea typeface="+mn-ea"/>
              <a:sym typeface="Arial"/>
            </a:endParaRPr>
          </a:p>
        </p:txBody>
      </p:sp>
      <p:pic>
        <p:nvPicPr>
          <p:cNvPr id="16" name="Image 15">
            <a:extLst>
              <a:ext uri="{FF2B5EF4-FFF2-40B4-BE49-F238E27FC236}">
                <a16:creationId xmlns:a16="http://schemas.microsoft.com/office/drawing/2014/main" id="{1E87E91D-E043-AB01-C8CB-CBE220EDCF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97" y="4007123"/>
            <a:ext cx="2296086" cy="1473066"/>
          </a:xfrm>
          <a:prstGeom prst="rect">
            <a:avLst/>
          </a:prstGeom>
        </p:spPr>
      </p:pic>
      <p:pic>
        <p:nvPicPr>
          <p:cNvPr id="19" name="Image 18">
            <a:extLst>
              <a:ext uri="{FF2B5EF4-FFF2-40B4-BE49-F238E27FC236}">
                <a16:creationId xmlns:a16="http://schemas.microsoft.com/office/drawing/2014/main" id="{870F0511-BCF3-CD21-43F1-3F42DD80B5A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286" t="28005" r="11122" b="13113"/>
          <a:stretch/>
        </p:blipFill>
        <p:spPr>
          <a:xfrm>
            <a:off x="425198" y="6152994"/>
            <a:ext cx="2373928" cy="1510132"/>
          </a:xfrm>
          <a:prstGeom prst="rect">
            <a:avLst/>
          </a:prstGeom>
        </p:spPr>
      </p:pic>
      <p:sp>
        <p:nvSpPr>
          <p:cNvPr id="20" name="Titre 4">
            <a:extLst>
              <a:ext uri="{FF2B5EF4-FFF2-40B4-BE49-F238E27FC236}">
                <a16:creationId xmlns:a16="http://schemas.microsoft.com/office/drawing/2014/main" id="{02BB710D-D40D-6832-CF35-FF27A7182864}"/>
              </a:ext>
            </a:extLst>
          </p:cNvPr>
          <p:cNvSpPr txBox="1">
            <a:spLocks/>
          </p:cNvSpPr>
          <p:nvPr/>
        </p:nvSpPr>
        <p:spPr>
          <a:xfrm>
            <a:off x="3216248" y="5352836"/>
            <a:ext cx="3060585" cy="800158"/>
          </a:xfrm>
          <a:prstGeom prst="rect">
            <a:avLst/>
          </a:prstGeom>
          <a:noFill/>
          <a:ln>
            <a:noFill/>
          </a:ln>
        </p:spPr>
        <p:txBody>
          <a:bodyPr spcFirstLastPara="1" wrap="none" lIns="182850" tIns="182850" rIns="182850" bIns="182850" anchor="b"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000"/>
              <a:buFont typeface="Roboto Condensed"/>
              <a:buNone/>
              <a:defRPr sz="45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l" defTabSz="1371600">
              <a:buClrTx/>
              <a:buSzTx/>
              <a:defRPr/>
            </a:pPr>
            <a:r>
              <a:rPr lang="fr-FR" sz="2800" u="sng" dirty="0" smtClean="0">
                <a:solidFill>
                  <a:srgbClr val="002060"/>
                </a:solidFill>
                <a:latin typeface="Times" panose="02020603050405020304" pitchFamily="18" charset="0"/>
                <a:ea typeface="+mn-ea"/>
                <a:cs typeface="Arial" panose="020B0604020202020204" pitchFamily="34" charset="0"/>
              </a:rPr>
              <a:t>D’autres </a:t>
            </a:r>
            <a:r>
              <a:rPr lang="fr-FR" sz="2800" u="sng" dirty="0">
                <a:solidFill>
                  <a:srgbClr val="002060"/>
                </a:solidFill>
                <a:latin typeface="Times" panose="02020603050405020304" pitchFamily="18" charset="0"/>
                <a:ea typeface="+mn-ea"/>
                <a:cs typeface="Arial" panose="020B0604020202020204" pitchFamily="34" charset="0"/>
              </a:rPr>
              <a:t>suivront</a:t>
            </a:r>
            <a:endParaRPr lang="fr-FR" sz="2800" b="0" u="sng" dirty="0">
              <a:solidFill>
                <a:srgbClr val="002060"/>
              </a:solidFill>
              <a:latin typeface="Times" panose="02020603050405020304" pitchFamily="18" charset="0"/>
              <a:ea typeface="+mn-ea"/>
              <a:sym typeface="Arial"/>
            </a:endParaRPr>
          </a:p>
        </p:txBody>
      </p:sp>
      <p:pic>
        <p:nvPicPr>
          <p:cNvPr id="21" name="Image 20">
            <a:extLst>
              <a:ext uri="{FF2B5EF4-FFF2-40B4-BE49-F238E27FC236}">
                <a16:creationId xmlns:a16="http://schemas.microsoft.com/office/drawing/2014/main" id="{E4D71C0E-CC07-387B-BEFC-0CE882D346F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538" t="-1" r="-1" b="3151"/>
          <a:stretch/>
        </p:blipFill>
        <p:spPr>
          <a:xfrm>
            <a:off x="423897" y="8069158"/>
            <a:ext cx="2376530" cy="1322172"/>
          </a:xfrm>
          <a:prstGeom prst="rect">
            <a:avLst/>
          </a:prstGeom>
        </p:spPr>
      </p:pic>
      <p:pic>
        <p:nvPicPr>
          <p:cNvPr id="3" name="Image 6">
            <a:extLst>
              <a:ext uri="{FF2B5EF4-FFF2-40B4-BE49-F238E27FC236}">
                <a16:creationId xmlns:a16="http://schemas.microsoft.com/office/drawing/2014/main" id="{1B68CE37-913B-67F2-D875-3835B768A64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661177" y="412520"/>
            <a:ext cx="1255223" cy="69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6">
            <a:extLst>
              <a:ext uri="{FF2B5EF4-FFF2-40B4-BE49-F238E27FC236}">
                <a16:creationId xmlns:a16="http://schemas.microsoft.com/office/drawing/2014/main" id="{D3D74FB4-FD6F-39B9-E4AA-2331DB04DF9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58419" y="412520"/>
            <a:ext cx="1255223" cy="69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752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680873" flipH="1">
            <a:off x="-1369643" y="-4860266"/>
            <a:ext cx="22222742" cy="7722404"/>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pPr defTabSz="1828800">
              <a:buClr>
                <a:srgbClr val="000000"/>
              </a:buClr>
            </a:pPr>
            <a:endParaRPr lang="fr-FR" sz="1400" kern="0" dirty="0">
              <a:solidFill>
                <a:srgbClr val="000000"/>
              </a:solidFill>
              <a:latin typeface="Arial"/>
              <a:cs typeface="Arial"/>
              <a:sym typeface="Arial"/>
            </a:endParaRPr>
          </a:p>
        </p:txBody>
      </p:sp>
      <p:sp>
        <p:nvSpPr>
          <p:cNvPr id="3" name="TextBox 3"/>
          <p:cNvSpPr txBox="1"/>
          <p:nvPr/>
        </p:nvSpPr>
        <p:spPr>
          <a:xfrm>
            <a:off x="762000" y="3009900"/>
            <a:ext cx="9677400" cy="4667945"/>
          </a:xfrm>
          <a:prstGeom prst="rect">
            <a:avLst/>
          </a:prstGeom>
        </p:spPr>
        <p:txBody>
          <a:bodyPr wrap="square" lIns="0" tIns="0" rIns="0" bIns="0" rtlCol="0" anchor="t">
            <a:spAutoFit/>
          </a:bodyPr>
          <a:lstStyle/>
          <a:p>
            <a:pPr defTabSz="1828800">
              <a:lnSpc>
                <a:spcPts val="5232"/>
              </a:lnSpc>
              <a:buClr>
                <a:srgbClr val="000000"/>
              </a:buClr>
            </a:pPr>
            <a:r>
              <a:rPr lang="fr-FR" sz="2800" kern="0" dirty="0" smtClean="0">
                <a:solidFill>
                  <a:srgbClr val="243569"/>
                </a:solidFill>
                <a:latin typeface="Roboto Bold"/>
                <a:cs typeface="Arial"/>
                <a:sym typeface="Arial"/>
              </a:rPr>
              <a:t>Lors de sa conception, nous l’avions imaginé comme une sorte de « GPS », pour une collectivité déterminée, qui va conduire, à travers une série de questions/réponses simples et faciles, à pouvoir retenir le projet approprié avec maitrise des divers aspects pouvant l’entraver dont notamment et surtout l’aspect foncier et de se forger de la modalité la plus opportune pour sa mise en œuvre,</a:t>
            </a:r>
            <a:endParaRPr lang="fr-FR" sz="5566" kern="0" dirty="0">
              <a:solidFill>
                <a:srgbClr val="243569"/>
              </a:solidFill>
              <a:highlight>
                <a:srgbClr val="FFFF00"/>
              </a:highlight>
              <a:latin typeface="Roboto Bold"/>
              <a:cs typeface="Arial"/>
              <a:sym typeface="Arial"/>
            </a:endParaRPr>
          </a:p>
        </p:txBody>
      </p:sp>
      <p:grpSp>
        <p:nvGrpSpPr>
          <p:cNvPr id="4" name="Group 4"/>
          <p:cNvGrpSpPr/>
          <p:nvPr/>
        </p:nvGrpSpPr>
        <p:grpSpPr>
          <a:xfrm>
            <a:off x="11420076" y="417634"/>
            <a:ext cx="6145736" cy="1243063"/>
            <a:chOff x="0" y="0"/>
            <a:chExt cx="8194313" cy="1657416"/>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pPr defTabSz="1828800">
                <a:buClr>
                  <a:srgbClr val="000000"/>
                </a:buClr>
              </a:pPr>
              <a:endParaRPr lang="fr-FR" sz="1400" kern="0">
                <a:solidFill>
                  <a:srgbClr val="000000"/>
                </a:solidFill>
                <a:latin typeface="Arial"/>
                <a:cs typeface="Arial"/>
                <a:sym typeface="Arial"/>
              </a:endParaRP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pPr defTabSz="1828800">
                <a:buClr>
                  <a:srgbClr val="000000"/>
                </a:buClr>
              </a:pPr>
              <a:endParaRPr lang="fr-FR" sz="1400" kern="0">
                <a:solidFill>
                  <a:srgbClr val="000000"/>
                </a:solidFill>
                <a:latin typeface="Arial"/>
                <a:cs typeface="Arial"/>
                <a:sym typeface="Arial"/>
              </a:endParaRP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pPr defTabSz="1828800">
                <a:buClr>
                  <a:srgbClr val="000000"/>
                </a:buClr>
              </a:pPr>
              <a:endParaRPr lang="fr-FR" sz="1400" kern="0">
                <a:solidFill>
                  <a:srgbClr val="000000"/>
                </a:solidFill>
                <a:latin typeface="Arial"/>
                <a:cs typeface="Arial"/>
                <a:sym typeface="Arial"/>
              </a:endParaRP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pPr defTabSz="1828800">
                <a:buClr>
                  <a:srgbClr val="000000"/>
                </a:buClr>
              </a:pPr>
              <a:endParaRPr lang="fr-FR" sz="1400" kern="0">
                <a:solidFill>
                  <a:srgbClr val="000000"/>
                </a:solidFill>
                <a:latin typeface="Arial"/>
                <a:cs typeface="Arial"/>
                <a:sym typeface="Arial"/>
              </a:endParaRPr>
            </a:p>
          </p:txBody>
        </p:sp>
        <p:sp>
          <p:nvSpPr>
            <p:cNvPr id="9" name="TextBox 9"/>
            <p:cNvSpPr txBox="1"/>
            <p:nvPr/>
          </p:nvSpPr>
          <p:spPr>
            <a:xfrm>
              <a:off x="6733321" y="1247047"/>
              <a:ext cx="1460992" cy="410369"/>
            </a:xfrm>
            <a:prstGeom prst="rect">
              <a:avLst/>
            </a:prstGeom>
          </p:spPr>
          <p:txBody>
            <a:bodyPr lIns="0" tIns="0" rIns="0" bIns="0" rtlCol="0" anchor="t">
              <a:spAutoFit/>
            </a:bodyPr>
            <a:lstStyle/>
            <a:p>
              <a:pPr defTabSz="1828800">
                <a:lnSpc>
                  <a:spcPts val="1188"/>
                </a:lnSpc>
                <a:spcBef>
                  <a:spcPct val="0"/>
                </a:spcBef>
                <a:buClr>
                  <a:srgbClr val="000000"/>
                </a:buClr>
              </a:pPr>
              <a:r>
                <a:rPr lang="en-US" sz="848" kern="0">
                  <a:solidFill>
                    <a:srgbClr val="FFFFFF"/>
                  </a:solidFill>
                  <a:latin typeface="Montserrat"/>
                  <a:cs typeface="Arial"/>
                  <a:sym typeface="Arial"/>
                </a:rPr>
                <a:t>Cofinancé par l’Union européenne</a:t>
              </a:r>
            </a:p>
          </p:txBody>
        </p:sp>
      </p:grpSp>
      <p:sp>
        <p:nvSpPr>
          <p:cNvPr id="12" name="TextBox 12"/>
          <p:cNvSpPr txBox="1"/>
          <p:nvPr/>
        </p:nvSpPr>
        <p:spPr>
          <a:xfrm>
            <a:off x="387000" y="374771"/>
            <a:ext cx="11033076" cy="1539780"/>
          </a:xfrm>
          <a:prstGeom prst="rect">
            <a:avLst/>
          </a:prstGeom>
        </p:spPr>
        <p:txBody>
          <a:bodyPr wrap="square" lIns="0" tIns="0" rIns="0" bIns="0" rtlCol="0" anchor="t">
            <a:spAutoFit/>
          </a:bodyPr>
          <a:lstStyle/>
          <a:p>
            <a:pPr algn="ctr" defTabSz="1828800">
              <a:lnSpc>
                <a:spcPts val="4146"/>
              </a:lnSpc>
              <a:spcBef>
                <a:spcPct val="0"/>
              </a:spcBef>
              <a:buClr>
                <a:srgbClr val="000000"/>
              </a:buClr>
            </a:pPr>
            <a:r>
              <a:rPr lang="fr-FR" sz="2800" kern="0" dirty="0">
                <a:solidFill>
                  <a:srgbClr val="FFFFFF"/>
                </a:solidFill>
                <a:latin typeface="Montserrat Bold"/>
                <a:cs typeface="Arial"/>
                <a:sym typeface="Arial"/>
              </a:rPr>
              <a:t>Mise en place d'un </a:t>
            </a:r>
            <a:r>
              <a:rPr lang="fr-FR" sz="2800" kern="0" dirty="0" err="1">
                <a:solidFill>
                  <a:srgbClr val="FFFFFF"/>
                </a:solidFill>
                <a:latin typeface="Montserrat Bold"/>
                <a:cs typeface="Arial"/>
                <a:sym typeface="Arial"/>
              </a:rPr>
              <a:t>toolkit</a:t>
            </a:r>
            <a:r>
              <a:rPr lang="fr-FR" sz="2800" kern="0" dirty="0">
                <a:solidFill>
                  <a:srgbClr val="FFFFFF"/>
                </a:solidFill>
                <a:latin typeface="Montserrat Bold"/>
                <a:cs typeface="Arial"/>
                <a:sym typeface="Arial"/>
              </a:rPr>
              <a:t> au profit des profit des municipalités</a:t>
            </a:r>
          </a:p>
          <a:p>
            <a:pPr algn="just" defTabSz="1828800">
              <a:lnSpc>
                <a:spcPts val="4146"/>
              </a:lnSpc>
              <a:spcBef>
                <a:spcPct val="0"/>
              </a:spcBef>
              <a:buClr>
                <a:srgbClr val="000000"/>
              </a:buClr>
            </a:pPr>
            <a:r>
              <a:rPr lang="en-US" sz="2962" kern="0" dirty="0" smtClean="0">
                <a:solidFill>
                  <a:srgbClr val="FFFFFF"/>
                </a:solidFill>
                <a:latin typeface="Montserrat Bold"/>
                <a:cs typeface="Arial"/>
                <a:sym typeface="Arial"/>
              </a:rPr>
              <a:t> </a:t>
            </a:r>
            <a:endParaRPr lang="en-US" sz="2962" kern="0" dirty="0">
              <a:solidFill>
                <a:srgbClr val="FFFFFF"/>
              </a:solidFill>
              <a:latin typeface="Montserrat Bold"/>
              <a:cs typeface="Arial"/>
              <a:sym typeface="Arial"/>
            </a:endParaRPr>
          </a:p>
        </p:txBody>
      </p:sp>
      <p:pic>
        <p:nvPicPr>
          <p:cNvPr id="16" name="Imag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67410" y="2324099"/>
            <a:ext cx="4942004" cy="7010401"/>
          </a:xfrm>
          <a:prstGeom prst="rect">
            <a:avLst/>
          </a:prstGeom>
        </p:spPr>
      </p:pic>
      <p:sp>
        <p:nvSpPr>
          <p:cNvPr id="13" name="Rectangle 12"/>
          <p:cNvSpPr/>
          <p:nvPr/>
        </p:nvSpPr>
        <p:spPr>
          <a:xfrm>
            <a:off x="12191999" y="8752926"/>
            <a:ext cx="1904999"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3144499" y="6137241"/>
            <a:ext cx="1752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5948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endParaRPr lang="fr-FR"/>
          </a:p>
        </p:txBody>
      </p:sp>
      <p:cxnSp>
        <p:nvCxnSpPr>
          <p:cNvPr id="13" name="Straight Connector 160">
            <a:extLst>
              <a:ext uri="{FF2B5EF4-FFF2-40B4-BE49-F238E27FC236}">
                <a16:creationId xmlns:a16="http://schemas.microsoft.com/office/drawing/2014/main" id="{D115C6DA-30A7-59B3-DACE-80B03E7C8494}"/>
              </a:ext>
            </a:extLst>
          </p:cNvPr>
          <p:cNvCxnSpPr>
            <a:cxnSpLocks/>
            <a:endCxn id="15" idx="3"/>
          </p:cNvCxnSpPr>
          <p:nvPr/>
        </p:nvCxnSpPr>
        <p:spPr>
          <a:xfrm flipH="1">
            <a:off x="6431928" y="6631202"/>
            <a:ext cx="1500010" cy="925692"/>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61">
            <a:extLst>
              <a:ext uri="{FF2B5EF4-FFF2-40B4-BE49-F238E27FC236}">
                <a16:creationId xmlns:a16="http://schemas.microsoft.com/office/drawing/2014/main" id="{D88B37E7-7C23-842C-C440-14AB6E1C0F32}"/>
              </a:ext>
            </a:extLst>
          </p:cNvPr>
          <p:cNvCxnSpPr>
            <a:cxnSpLocks/>
            <a:endCxn id="45" idx="3"/>
          </p:cNvCxnSpPr>
          <p:nvPr/>
        </p:nvCxnSpPr>
        <p:spPr>
          <a:xfrm flipH="1" flipV="1">
            <a:off x="6367741" y="4069934"/>
            <a:ext cx="1922640" cy="955292"/>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ounded Rectangle 132">
            <a:extLst>
              <a:ext uri="{FF2B5EF4-FFF2-40B4-BE49-F238E27FC236}">
                <a16:creationId xmlns:a16="http://schemas.microsoft.com/office/drawing/2014/main" id="{E4599695-208C-1E04-9C9F-F7F5564EF88D}"/>
              </a:ext>
            </a:extLst>
          </p:cNvPr>
          <p:cNvSpPr/>
          <p:nvPr/>
        </p:nvSpPr>
        <p:spPr>
          <a:xfrm>
            <a:off x="454267" y="6778698"/>
            <a:ext cx="5977660" cy="1556392"/>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pPr algn="r"/>
            <a:endParaRPr lang="ko-KR" altLang="en-US" sz="1400">
              <a:solidFill>
                <a:prstClr val="black"/>
              </a:solidFill>
            </a:endParaRPr>
          </a:p>
        </p:txBody>
      </p:sp>
      <p:cxnSp>
        <p:nvCxnSpPr>
          <p:cNvPr id="16" name="Straight Connector 164">
            <a:extLst>
              <a:ext uri="{FF2B5EF4-FFF2-40B4-BE49-F238E27FC236}">
                <a16:creationId xmlns:a16="http://schemas.microsoft.com/office/drawing/2014/main" id="{90B536FD-9009-9A7F-8B5C-9F2E98BB0E9D}"/>
              </a:ext>
            </a:extLst>
          </p:cNvPr>
          <p:cNvCxnSpPr>
            <a:cxnSpLocks/>
          </p:cNvCxnSpPr>
          <p:nvPr/>
        </p:nvCxnSpPr>
        <p:spPr>
          <a:xfrm flipV="1">
            <a:off x="9873188" y="2422782"/>
            <a:ext cx="2142226" cy="2308656"/>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5">
            <a:extLst>
              <a:ext uri="{FF2B5EF4-FFF2-40B4-BE49-F238E27FC236}">
                <a16:creationId xmlns:a16="http://schemas.microsoft.com/office/drawing/2014/main" id="{CA237B0A-6FAC-554B-86B1-20DF28060DE6}"/>
              </a:ext>
            </a:extLst>
          </p:cNvPr>
          <p:cNvCxnSpPr>
            <a:cxnSpLocks/>
            <a:endCxn id="50" idx="1"/>
          </p:cNvCxnSpPr>
          <p:nvPr/>
        </p:nvCxnSpPr>
        <p:spPr>
          <a:xfrm>
            <a:off x="10805869" y="5820408"/>
            <a:ext cx="1248204" cy="68016"/>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66">
            <a:extLst>
              <a:ext uri="{FF2B5EF4-FFF2-40B4-BE49-F238E27FC236}">
                <a16:creationId xmlns:a16="http://schemas.microsoft.com/office/drawing/2014/main" id="{01787672-C8BB-2E96-FD1E-50BDBF72C37F}"/>
              </a:ext>
            </a:extLst>
          </p:cNvPr>
          <p:cNvCxnSpPr>
            <a:cxnSpLocks/>
          </p:cNvCxnSpPr>
          <p:nvPr/>
        </p:nvCxnSpPr>
        <p:spPr>
          <a:xfrm>
            <a:off x="10570565" y="6603020"/>
            <a:ext cx="1524260" cy="1007148"/>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67">
            <a:extLst>
              <a:ext uri="{FF2B5EF4-FFF2-40B4-BE49-F238E27FC236}">
                <a16:creationId xmlns:a16="http://schemas.microsoft.com/office/drawing/2014/main" id="{4F1226C6-22E0-4AE3-CCE7-C05C73787D9F}"/>
              </a:ext>
            </a:extLst>
          </p:cNvPr>
          <p:cNvCxnSpPr>
            <a:cxnSpLocks/>
          </p:cNvCxnSpPr>
          <p:nvPr/>
        </p:nvCxnSpPr>
        <p:spPr>
          <a:xfrm flipH="1" flipV="1">
            <a:off x="6669348" y="2345888"/>
            <a:ext cx="2120154" cy="2416564"/>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68">
            <a:extLst>
              <a:ext uri="{FF2B5EF4-FFF2-40B4-BE49-F238E27FC236}">
                <a16:creationId xmlns:a16="http://schemas.microsoft.com/office/drawing/2014/main" id="{91F9DCB1-1CF4-CAED-C2BD-F96F6BC0A435}"/>
              </a:ext>
            </a:extLst>
          </p:cNvPr>
          <p:cNvCxnSpPr>
            <a:cxnSpLocks/>
            <a:stCxn id="21" idx="2"/>
            <a:endCxn id="55" idx="3"/>
          </p:cNvCxnSpPr>
          <p:nvPr/>
        </p:nvCxnSpPr>
        <p:spPr>
          <a:xfrm flipH="1" flipV="1">
            <a:off x="6494760" y="5853088"/>
            <a:ext cx="1363738" cy="179376"/>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Oval 169">
            <a:extLst>
              <a:ext uri="{FF2B5EF4-FFF2-40B4-BE49-F238E27FC236}">
                <a16:creationId xmlns:a16="http://schemas.microsoft.com/office/drawing/2014/main" id="{4EACB0B2-312C-3F0E-2A44-2172F8F96529}"/>
              </a:ext>
            </a:extLst>
          </p:cNvPr>
          <p:cNvSpPr/>
          <p:nvPr/>
        </p:nvSpPr>
        <p:spPr>
          <a:xfrm>
            <a:off x="7858497" y="4557924"/>
            <a:ext cx="2949080" cy="2949080"/>
          </a:xfrm>
          <a:prstGeom prst="ellipse">
            <a:avLst/>
          </a:prstGeom>
          <a:solidFill>
            <a:schemeClr val="bg1">
              <a:lumMod val="95000"/>
            </a:schemeClr>
          </a:solidFill>
          <a:ln>
            <a:noFill/>
          </a:ln>
          <a:effectLst/>
        </p:spPr>
        <p:txBody>
          <a:bodyPr vert="horz" wrap="square" lIns="137160" tIns="68580" rIns="137160" bIns="68580" numCol="1" anchor="t" anchorCtr="0" compatLnSpc="1">
            <a:prstTxWarp prst="textNoShape">
              <a:avLst/>
            </a:prstTxWarp>
          </a:bodyPr>
          <a:lstStyle/>
          <a:p>
            <a:endParaRPr lang="ko-KR" altLang="en-US" sz="1400">
              <a:solidFill>
                <a:prstClr val="black"/>
              </a:solidFill>
            </a:endParaRPr>
          </a:p>
        </p:txBody>
      </p:sp>
      <p:sp>
        <p:nvSpPr>
          <p:cNvPr id="22" name="Oval 170">
            <a:extLst>
              <a:ext uri="{FF2B5EF4-FFF2-40B4-BE49-F238E27FC236}">
                <a16:creationId xmlns:a16="http://schemas.microsoft.com/office/drawing/2014/main" id="{AC3F4860-A601-901B-C787-789E23CA7FC0}"/>
              </a:ext>
            </a:extLst>
          </p:cNvPr>
          <p:cNvSpPr/>
          <p:nvPr/>
        </p:nvSpPr>
        <p:spPr>
          <a:xfrm>
            <a:off x="8194010" y="4878357"/>
            <a:ext cx="2244442" cy="2244442"/>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endParaRPr lang="ko-KR" altLang="en-US" sz="1400">
              <a:solidFill>
                <a:prstClr val="black"/>
              </a:solidFill>
            </a:endParaRPr>
          </a:p>
        </p:txBody>
      </p:sp>
      <p:sp>
        <p:nvSpPr>
          <p:cNvPr id="23" name="Rounded Rectangle 6">
            <a:extLst>
              <a:ext uri="{FF2B5EF4-FFF2-40B4-BE49-F238E27FC236}">
                <a16:creationId xmlns:a16="http://schemas.microsoft.com/office/drawing/2014/main" id="{9FF59BBA-8478-192F-9042-ACD13C361A67}"/>
              </a:ext>
            </a:extLst>
          </p:cNvPr>
          <p:cNvSpPr/>
          <p:nvPr/>
        </p:nvSpPr>
        <p:spPr>
          <a:xfrm>
            <a:off x="11923163" y="1502260"/>
            <a:ext cx="5977660" cy="1556392"/>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endParaRPr lang="ko-KR" altLang="en-US" sz="1400">
              <a:solidFill>
                <a:prstClr val="black"/>
              </a:solidFill>
            </a:endParaRPr>
          </a:p>
        </p:txBody>
      </p:sp>
      <p:grpSp>
        <p:nvGrpSpPr>
          <p:cNvPr id="24" name="Group 172">
            <a:extLst>
              <a:ext uri="{FF2B5EF4-FFF2-40B4-BE49-F238E27FC236}">
                <a16:creationId xmlns:a16="http://schemas.microsoft.com/office/drawing/2014/main" id="{B88CAE65-3A43-AE60-F467-FC766CE5C286}"/>
              </a:ext>
            </a:extLst>
          </p:cNvPr>
          <p:cNvGrpSpPr/>
          <p:nvPr/>
        </p:nvGrpSpPr>
        <p:grpSpPr>
          <a:xfrm>
            <a:off x="12200545" y="1730932"/>
            <a:ext cx="913720" cy="913720"/>
            <a:chOff x="6012160" y="1708285"/>
            <a:chExt cx="609146" cy="609146"/>
          </a:xfrm>
        </p:grpSpPr>
        <p:sp>
          <p:nvSpPr>
            <p:cNvPr id="25" name="Oval 173">
              <a:extLst>
                <a:ext uri="{FF2B5EF4-FFF2-40B4-BE49-F238E27FC236}">
                  <a16:creationId xmlns:a16="http://schemas.microsoft.com/office/drawing/2014/main" id="{DB5D90AA-A2A1-E20B-E339-F4E3FE07F2FE}"/>
                </a:ext>
              </a:extLst>
            </p:cNvPr>
            <p:cNvSpPr/>
            <p:nvPr/>
          </p:nvSpPr>
          <p:spPr>
            <a:xfrm>
              <a:off x="6012160"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endParaRPr lang="ko-KR" altLang="en-US" sz="1400" dirty="0">
                <a:solidFill>
                  <a:prstClr val="black"/>
                </a:solidFill>
              </a:endParaRPr>
            </a:p>
          </p:txBody>
        </p:sp>
        <p:sp>
          <p:nvSpPr>
            <p:cNvPr id="26" name="Oval 174">
              <a:extLst>
                <a:ext uri="{FF2B5EF4-FFF2-40B4-BE49-F238E27FC236}">
                  <a16:creationId xmlns:a16="http://schemas.microsoft.com/office/drawing/2014/main" id="{DEBD2DA3-CF24-1CCC-EF0B-54C6CD29755C}"/>
                </a:ext>
              </a:extLst>
            </p:cNvPr>
            <p:cNvSpPr/>
            <p:nvPr/>
          </p:nvSpPr>
          <p:spPr>
            <a:xfrm>
              <a:off x="6113041" y="1809166"/>
              <a:ext cx="428650" cy="428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prstClr val="white"/>
                </a:solidFill>
              </a:endParaRPr>
            </a:p>
          </p:txBody>
        </p:sp>
      </p:grpSp>
      <p:sp>
        <p:nvSpPr>
          <p:cNvPr id="27" name="TextBox 177">
            <a:extLst>
              <a:ext uri="{FF2B5EF4-FFF2-40B4-BE49-F238E27FC236}">
                <a16:creationId xmlns:a16="http://schemas.microsoft.com/office/drawing/2014/main" id="{A5F8E5A0-5CF6-4824-0F57-CF056E929F42}"/>
              </a:ext>
            </a:extLst>
          </p:cNvPr>
          <p:cNvSpPr txBox="1"/>
          <p:nvPr/>
        </p:nvSpPr>
        <p:spPr>
          <a:xfrm>
            <a:off x="13181409" y="1862374"/>
            <a:ext cx="4388808" cy="840230"/>
          </a:xfrm>
          <a:prstGeom prst="rect">
            <a:avLst/>
          </a:prstGeom>
          <a:noFill/>
        </p:spPr>
        <p:txBody>
          <a:bodyPr wrap="square" lIns="0" rIns="0" rtlCol="0">
            <a:spAutoFit/>
          </a:bodyPr>
          <a:lstStyle/>
          <a:p>
            <a:pPr algn="ctr" defTabSz="1955800">
              <a:lnSpc>
                <a:spcPct val="90000"/>
              </a:lnSpc>
              <a:spcBef>
                <a:spcPct val="0"/>
              </a:spcBef>
              <a:spcAft>
                <a:spcPct val="35000"/>
              </a:spcAft>
            </a:pPr>
            <a:r>
              <a:rPr lang="fr-FR" b="1" dirty="0">
                <a:latin typeface="Times New Roman" panose="02020603050405020304" pitchFamily="18" charset="0"/>
                <a:cs typeface="Times New Roman" panose="02020603050405020304" pitchFamily="18" charset="0"/>
              </a:rPr>
              <a:t>Elargissement de la mission du partenaire privé à l’exploitation du service public en cas de besoin dans les contrats de PPP</a:t>
            </a:r>
          </a:p>
        </p:txBody>
      </p:sp>
      <p:sp>
        <p:nvSpPr>
          <p:cNvPr id="28" name="Rounded Rectangle 71">
            <a:extLst>
              <a:ext uri="{FF2B5EF4-FFF2-40B4-BE49-F238E27FC236}">
                <a16:creationId xmlns:a16="http://schemas.microsoft.com/office/drawing/2014/main" id="{4EEE546F-6D68-6233-32C3-BFC70085F79E}"/>
              </a:ext>
            </a:extLst>
          </p:cNvPr>
          <p:cNvSpPr/>
          <p:nvPr/>
        </p:nvSpPr>
        <p:spPr>
          <a:xfrm>
            <a:off x="12603266" y="8860848"/>
            <a:ext cx="5330230" cy="1269068"/>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endParaRPr lang="ko-KR" altLang="en-US" sz="1400">
              <a:solidFill>
                <a:prstClr val="black"/>
              </a:solidFill>
            </a:endParaRPr>
          </a:p>
        </p:txBody>
      </p:sp>
      <p:grpSp>
        <p:nvGrpSpPr>
          <p:cNvPr id="29" name="Group 179">
            <a:extLst>
              <a:ext uri="{FF2B5EF4-FFF2-40B4-BE49-F238E27FC236}">
                <a16:creationId xmlns:a16="http://schemas.microsoft.com/office/drawing/2014/main" id="{8F455110-2EC4-3DAC-439A-C1E109135CAF}"/>
              </a:ext>
            </a:extLst>
          </p:cNvPr>
          <p:cNvGrpSpPr/>
          <p:nvPr/>
        </p:nvGrpSpPr>
        <p:grpSpPr>
          <a:xfrm>
            <a:off x="12112053" y="7187892"/>
            <a:ext cx="913720" cy="913720"/>
            <a:chOff x="6012160" y="1708285"/>
            <a:chExt cx="609146" cy="609146"/>
          </a:xfrm>
        </p:grpSpPr>
        <p:sp>
          <p:nvSpPr>
            <p:cNvPr id="30" name="Oval 180">
              <a:extLst>
                <a:ext uri="{FF2B5EF4-FFF2-40B4-BE49-F238E27FC236}">
                  <a16:creationId xmlns:a16="http://schemas.microsoft.com/office/drawing/2014/main" id="{AFE436F7-ECA2-BAEE-2391-448B0D9D7D2F}"/>
                </a:ext>
              </a:extLst>
            </p:cNvPr>
            <p:cNvSpPr/>
            <p:nvPr/>
          </p:nvSpPr>
          <p:spPr>
            <a:xfrm>
              <a:off x="6012160"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endParaRPr lang="ko-KR" altLang="en-US" sz="1400" dirty="0">
                <a:solidFill>
                  <a:prstClr val="black"/>
                </a:solidFill>
              </a:endParaRPr>
            </a:p>
          </p:txBody>
        </p:sp>
        <p:sp>
          <p:nvSpPr>
            <p:cNvPr id="31" name="Oval 181">
              <a:extLst>
                <a:ext uri="{FF2B5EF4-FFF2-40B4-BE49-F238E27FC236}">
                  <a16:creationId xmlns:a16="http://schemas.microsoft.com/office/drawing/2014/main" id="{BF1B9023-BB94-D97A-4C5A-A2AA3EA4F47E}"/>
                </a:ext>
              </a:extLst>
            </p:cNvPr>
            <p:cNvSpPr/>
            <p:nvPr/>
          </p:nvSpPr>
          <p:spPr>
            <a:xfrm>
              <a:off x="6113041" y="1809166"/>
              <a:ext cx="428650" cy="428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prstClr val="white"/>
                </a:solidFill>
              </a:endParaRPr>
            </a:p>
          </p:txBody>
        </p:sp>
      </p:grpSp>
      <p:sp>
        <p:nvSpPr>
          <p:cNvPr id="32" name="TextBox 184">
            <a:extLst>
              <a:ext uri="{FF2B5EF4-FFF2-40B4-BE49-F238E27FC236}">
                <a16:creationId xmlns:a16="http://schemas.microsoft.com/office/drawing/2014/main" id="{E18DFAC7-B949-F3E6-EFA0-28D712CB4E9C}"/>
              </a:ext>
            </a:extLst>
          </p:cNvPr>
          <p:cNvSpPr txBox="1"/>
          <p:nvPr/>
        </p:nvSpPr>
        <p:spPr>
          <a:xfrm>
            <a:off x="13433374" y="8825848"/>
            <a:ext cx="4253878" cy="646331"/>
          </a:xfrm>
          <a:prstGeom prst="rect">
            <a:avLst/>
          </a:prstGeom>
          <a:noFill/>
        </p:spPr>
        <p:txBody>
          <a:bodyPr wrap="square" lIns="0" rIns="0" rtlCol="0">
            <a:spAutoFit/>
          </a:bodyPr>
          <a:lstStyle/>
          <a:p>
            <a:pPr algn="ctr" defTabSz="1370920" rtl="1">
              <a:defRPr/>
            </a:pPr>
            <a:r>
              <a:rPr lang="fr-FR" b="1" dirty="0">
                <a:latin typeface="Times New Roman" panose="02020603050405020304" pitchFamily="18" charset="0"/>
                <a:cs typeface="Times New Roman" panose="02020603050405020304" pitchFamily="18" charset="0"/>
              </a:rPr>
              <a:t>La possibilité de prolongation de la durée des concessions pour plus d’une fois</a:t>
            </a:r>
            <a:endParaRPr lang="fr-FR" altLang="ko-KR" b="1" dirty="0">
              <a:latin typeface="Times New Roman" panose="02020603050405020304" pitchFamily="18" charset="0"/>
              <a:cs typeface="Times New Roman" panose="02020603050405020304" pitchFamily="18" charset="0"/>
            </a:endParaRPr>
          </a:p>
        </p:txBody>
      </p:sp>
      <p:grpSp>
        <p:nvGrpSpPr>
          <p:cNvPr id="33" name="Group 191">
            <a:extLst>
              <a:ext uri="{FF2B5EF4-FFF2-40B4-BE49-F238E27FC236}">
                <a16:creationId xmlns:a16="http://schemas.microsoft.com/office/drawing/2014/main" id="{39F38266-AE34-CEC5-A0DA-BA890B70EBAC}"/>
              </a:ext>
            </a:extLst>
          </p:cNvPr>
          <p:cNvGrpSpPr/>
          <p:nvPr/>
        </p:nvGrpSpPr>
        <p:grpSpPr>
          <a:xfrm>
            <a:off x="6056115" y="7049188"/>
            <a:ext cx="913720" cy="913720"/>
            <a:chOff x="2410349" y="1708285"/>
            <a:chExt cx="609146" cy="609146"/>
          </a:xfrm>
        </p:grpSpPr>
        <p:sp>
          <p:nvSpPr>
            <p:cNvPr id="34" name="Oval 192">
              <a:extLst>
                <a:ext uri="{FF2B5EF4-FFF2-40B4-BE49-F238E27FC236}">
                  <a16:creationId xmlns:a16="http://schemas.microsoft.com/office/drawing/2014/main" id="{007C82CC-5B2B-C96A-5BA3-8EC2ABAF2E76}"/>
                </a:ext>
              </a:extLst>
            </p:cNvPr>
            <p:cNvSpPr/>
            <p:nvPr/>
          </p:nvSpPr>
          <p:spPr>
            <a:xfrm>
              <a:off x="2410349"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pPr algn="r"/>
              <a:endParaRPr lang="ko-KR" altLang="en-US" sz="1400">
                <a:solidFill>
                  <a:prstClr val="black"/>
                </a:solidFill>
              </a:endParaRPr>
            </a:p>
          </p:txBody>
        </p:sp>
        <p:sp>
          <p:nvSpPr>
            <p:cNvPr id="35" name="Oval 193">
              <a:extLst>
                <a:ext uri="{FF2B5EF4-FFF2-40B4-BE49-F238E27FC236}">
                  <a16:creationId xmlns:a16="http://schemas.microsoft.com/office/drawing/2014/main" id="{6B59DD01-0517-5866-3197-EF0539A866DD}"/>
                </a:ext>
              </a:extLst>
            </p:cNvPr>
            <p:cNvSpPr/>
            <p:nvPr/>
          </p:nvSpPr>
          <p:spPr>
            <a:xfrm>
              <a:off x="2511230" y="1798533"/>
              <a:ext cx="428650" cy="428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400" dirty="0">
                <a:solidFill>
                  <a:prstClr val="white"/>
                </a:solidFill>
              </a:endParaRPr>
            </a:p>
          </p:txBody>
        </p:sp>
      </p:grpSp>
      <p:sp>
        <p:nvSpPr>
          <p:cNvPr id="36" name="TextBox 196">
            <a:extLst>
              <a:ext uri="{FF2B5EF4-FFF2-40B4-BE49-F238E27FC236}">
                <a16:creationId xmlns:a16="http://schemas.microsoft.com/office/drawing/2014/main" id="{B40B31DA-4C60-7576-3F2B-2991F8DA867E}"/>
              </a:ext>
            </a:extLst>
          </p:cNvPr>
          <p:cNvSpPr txBox="1"/>
          <p:nvPr/>
        </p:nvSpPr>
        <p:spPr>
          <a:xfrm>
            <a:off x="847873" y="6800488"/>
            <a:ext cx="5105484" cy="923330"/>
          </a:xfrm>
          <a:prstGeom prst="rect">
            <a:avLst/>
          </a:prstGeom>
          <a:noFill/>
        </p:spPr>
        <p:txBody>
          <a:bodyPr wrap="square" lIns="0" rIns="0" rtlCol="0">
            <a:spAutoFit/>
          </a:bodyPr>
          <a:lstStyle/>
          <a:p>
            <a:pPr lvl="0" algn="ctr"/>
            <a:r>
              <a:rPr lang="fr-FR" b="1" dirty="0">
                <a:latin typeface="Times New Roman" panose="02020603050405020304" pitchFamily="18" charset="0"/>
                <a:cs typeface="Times New Roman" panose="02020603050405020304" pitchFamily="18" charset="0"/>
              </a:rPr>
              <a:t>Mise à la disposition d’un mécanisme d’assistance technique auprès de l’IGPPP et la création d’un fonds d’appui aux PPP</a:t>
            </a:r>
          </a:p>
        </p:txBody>
      </p:sp>
      <p:sp>
        <p:nvSpPr>
          <p:cNvPr id="37" name="TextBox 197">
            <a:extLst>
              <a:ext uri="{FF2B5EF4-FFF2-40B4-BE49-F238E27FC236}">
                <a16:creationId xmlns:a16="http://schemas.microsoft.com/office/drawing/2014/main" id="{0C6140F4-25DF-14E1-F951-0BB9FB336831}"/>
              </a:ext>
            </a:extLst>
          </p:cNvPr>
          <p:cNvSpPr txBox="1"/>
          <p:nvPr/>
        </p:nvSpPr>
        <p:spPr>
          <a:xfrm>
            <a:off x="8088730" y="5314723"/>
            <a:ext cx="2593122" cy="1384995"/>
          </a:xfrm>
          <a:prstGeom prst="rect">
            <a:avLst/>
          </a:prstGeom>
          <a:noFill/>
        </p:spPr>
        <p:txBody>
          <a:bodyPr wrap="square" rtlCol="0">
            <a:spAutoFit/>
          </a:bodyPr>
          <a:lstStyle/>
          <a:p>
            <a:pPr algn="ctr"/>
            <a:r>
              <a:rPr lang="fr-FR" altLang="ko-K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Simplification Incitation Clarification</a:t>
            </a:r>
            <a:r>
              <a:rPr lang="fr-FR" altLang="ko-KR"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grpSp>
        <p:nvGrpSpPr>
          <p:cNvPr id="38" name="Groupe 37">
            <a:extLst>
              <a:ext uri="{FF2B5EF4-FFF2-40B4-BE49-F238E27FC236}">
                <a16:creationId xmlns:a16="http://schemas.microsoft.com/office/drawing/2014/main" id="{150EEC2C-111A-66C6-FB25-AF653BD3B55A}"/>
              </a:ext>
            </a:extLst>
          </p:cNvPr>
          <p:cNvGrpSpPr/>
          <p:nvPr/>
        </p:nvGrpSpPr>
        <p:grpSpPr>
          <a:xfrm>
            <a:off x="4605602" y="2072373"/>
            <a:ext cx="13606198" cy="6504066"/>
            <a:chOff x="4281760" y="1063908"/>
            <a:chExt cx="9070802" cy="4336034"/>
          </a:xfrm>
        </p:grpSpPr>
        <p:sp>
          <p:nvSpPr>
            <p:cNvPr id="39" name="Rounded Rectangle 79">
              <a:extLst>
                <a:ext uri="{FF2B5EF4-FFF2-40B4-BE49-F238E27FC236}">
                  <a16:creationId xmlns:a16="http://schemas.microsoft.com/office/drawing/2014/main" id="{405BB0CD-BEDB-CDE2-C5E9-4A4A048EC1CE}"/>
                </a:ext>
              </a:extLst>
            </p:cNvPr>
            <p:cNvSpPr/>
            <p:nvPr/>
          </p:nvSpPr>
          <p:spPr>
            <a:xfrm>
              <a:off x="9763409" y="4312662"/>
              <a:ext cx="3589153" cy="1087280"/>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pPr algn="ctr" rtl="1"/>
              <a:r>
                <a:rPr lang="fr-FR" b="1" dirty="0">
                  <a:latin typeface="Times New Roman" panose="02020603050405020304" pitchFamily="18" charset="0"/>
                  <a:cs typeface="Times New Roman" panose="02020603050405020304" pitchFamily="18" charset="0"/>
                </a:rPr>
                <a:t>Promotion de l'initiative privée à travers l'adoption de dispositions incitatives aux initiateurs des offres spontanées</a:t>
              </a:r>
              <a:endParaRPr lang="ko-KR" altLang="en-US" sz="1600" dirty="0"/>
            </a:p>
          </p:txBody>
        </p:sp>
        <p:grpSp>
          <p:nvGrpSpPr>
            <p:cNvPr id="40" name="Group 185">
              <a:extLst>
                <a:ext uri="{FF2B5EF4-FFF2-40B4-BE49-F238E27FC236}">
                  <a16:creationId xmlns:a16="http://schemas.microsoft.com/office/drawing/2014/main" id="{DE13CFB5-718D-D137-79AC-678E6942FF26}"/>
                </a:ext>
              </a:extLst>
            </p:cNvPr>
            <p:cNvGrpSpPr/>
            <p:nvPr/>
          </p:nvGrpSpPr>
          <p:grpSpPr>
            <a:xfrm>
              <a:off x="4281760" y="1063908"/>
              <a:ext cx="609146" cy="609146"/>
              <a:chOff x="2938393" y="1730968"/>
              <a:chExt cx="609146" cy="609146"/>
            </a:xfrm>
          </p:grpSpPr>
          <p:sp>
            <p:nvSpPr>
              <p:cNvPr id="41" name="Oval 186">
                <a:extLst>
                  <a:ext uri="{FF2B5EF4-FFF2-40B4-BE49-F238E27FC236}">
                    <a16:creationId xmlns:a16="http://schemas.microsoft.com/office/drawing/2014/main" id="{CAA20C04-93AB-EAED-3AD2-6D427638C0A6}"/>
                  </a:ext>
                </a:extLst>
              </p:cNvPr>
              <p:cNvSpPr/>
              <p:nvPr/>
            </p:nvSpPr>
            <p:spPr>
              <a:xfrm>
                <a:off x="2938393" y="1730968"/>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pPr algn="r"/>
                <a:endParaRPr lang="ko-KR" altLang="en-US" sz="1400">
                  <a:solidFill>
                    <a:prstClr val="black"/>
                  </a:solidFill>
                </a:endParaRPr>
              </a:p>
            </p:txBody>
          </p:sp>
          <p:sp>
            <p:nvSpPr>
              <p:cNvPr id="42" name="Oval 187">
                <a:extLst>
                  <a:ext uri="{FF2B5EF4-FFF2-40B4-BE49-F238E27FC236}">
                    <a16:creationId xmlns:a16="http://schemas.microsoft.com/office/drawing/2014/main" id="{BE3DBC1C-432F-875B-B5BD-618021FCF378}"/>
                  </a:ext>
                </a:extLst>
              </p:cNvPr>
              <p:cNvSpPr/>
              <p:nvPr/>
            </p:nvSpPr>
            <p:spPr>
              <a:xfrm>
                <a:off x="3044932" y="1821216"/>
                <a:ext cx="428649" cy="428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TN" altLang="ko-KR" sz="1400" dirty="0">
                    <a:solidFill>
                      <a:prstClr val="white"/>
                    </a:solidFill>
                  </a:rPr>
                  <a:t>1</a:t>
                </a:r>
                <a:endParaRPr lang="ko-KR" altLang="en-US" sz="1400" dirty="0">
                  <a:solidFill>
                    <a:prstClr val="white"/>
                  </a:solidFill>
                </a:endParaRPr>
              </a:p>
            </p:txBody>
          </p:sp>
        </p:grpSp>
      </p:grpSp>
      <p:sp>
        <p:nvSpPr>
          <p:cNvPr id="43" name="TextBox 199">
            <a:extLst>
              <a:ext uri="{FF2B5EF4-FFF2-40B4-BE49-F238E27FC236}">
                <a16:creationId xmlns:a16="http://schemas.microsoft.com/office/drawing/2014/main" id="{00753DB7-3A62-AE78-8395-2DE2E3744F35}"/>
              </a:ext>
            </a:extLst>
          </p:cNvPr>
          <p:cNvSpPr txBox="1"/>
          <p:nvPr/>
        </p:nvSpPr>
        <p:spPr>
          <a:xfrm>
            <a:off x="6232233" y="7239798"/>
            <a:ext cx="542176" cy="307777"/>
          </a:xfrm>
          <a:prstGeom prst="rect">
            <a:avLst/>
          </a:prstGeom>
          <a:noFill/>
        </p:spPr>
        <p:txBody>
          <a:bodyPr wrap="square" rtlCol="0">
            <a:spAutoFit/>
          </a:bodyPr>
          <a:lstStyle/>
          <a:p>
            <a:pPr algn="ctr"/>
            <a:r>
              <a:rPr lang="ar-TN" altLang="ko-KR" sz="1400" b="1" dirty="0">
                <a:solidFill>
                  <a:prstClr val="white"/>
                </a:solidFill>
                <a:latin typeface="Arial" pitchFamily="34" charset="0"/>
                <a:cs typeface="Arial" pitchFamily="34" charset="0"/>
              </a:rPr>
              <a:t>4</a:t>
            </a:r>
            <a:endParaRPr lang="ko-KR" altLang="en-US" sz="1400" b="1" dirty="0">
              <a:solidFill>
                <a:prstClr val="white"/>
              </a:solidFill>
              <a:latin typeface="Arial" pitchFamily="34" charset="0"/>
              <a:cs typeface="Arial" pitchFamily="34" charset="0"/>
            </a:endParaRPr>
          </a:p>
        </p:txBody>
      </p:sp>
      <p:sp>
        <p:nvSpPr>
          <p:cNvPr id="44" name="TextBox 200">
            <a:extLst>
              <a:ext uri="{FF2B5EF4-FFF2-40B4-BE49-F238E27FC236}">
                <a16:creationId xmlns:a16="http://schemas.microsoft.com/office/drawing/2014/main" id="{907C5874-012A-9D76-178A-AD53142FD4E1}"/>
              </a:ext>
            </a:extLst>
          </p:cNvPr>
          <p:cNvSpPr txBox="1"/>
          <p:nvPr/>
        </p:nvSpPr>
        <p:spPr>
          <a:xfrm>
            <a:off x="12414913" y="1949072"/>
            <a:ext cx="542176" cy="307777"/>
          </a:xfrm>
          <a:prstGeom prst="rect">
            <a:avLst/>
          </a:prstGeom>
          <a:noFill/>
        </p:spPr>
        <p:txBody>
          <a:bodyPr wrap="square" rtlCol="0">
            <a:spAutoFit/>
          </a:bodyPr>
          <a:lstStyle/>
          <a:p>
            <a:pPr algn="ctr"/>
            <a:r>
              <a:rPr lang="en-US" altLang="ko-KR" sz="1400" b="1" dirty="0">
                <a:solidFill>
                  <a:prstClr val="white"/>
                </a:solidFill>
                <a:latin typeface="Arial" pitchFamily="34" charset="0"/>
                <a:cs typeface="Arial" pitchFamily="34" charset="0"/>
              </a:rPr>
              <a:t>6</a:t>
            </a:r>
            <a:endParaRPr lang="ko-KR" altLang="en-US" sz="1400" b="1" dirty="0">
              <a:solidFill>
                <a:prstClr val="white"/>
              </a:solidFill>
              <a:latin typeface="Arial" pitchFamily="34" charset="0"/>
              <a:cs typeface="Arial" pitchFamily="34" charset="0"/>
            </a:endParaRPr>
          </a:p>
        </p:txBody>
      </p:sp>
      <p:sp>
        <p:nvSpPr>
          <p:cNvPr id="45" name="Rounded Rectangle 116">
            <a:extLst>
              <a:ext uri="{FF2B5EF4-FFF2-40B4-BE49-F238E27FC236}">
                <a16:creationId xmlns:a16="http://schemas.microsoft.com/office/drawing/2014/main" id="{3B583078-0ECB-6594-385E-BA6337DABE8D}"/>
              </a:ext>
            </a:extLst>
          </p:cNvPr>
          <p:cNvSpPr/>
          <p:nvPr/>
        </p:nvSpPr>
        <p:spPr>
          <a:xfrm>
            <a:off x="455320" y="3291738"/>
            <a:ext cx="5912422" cy="1556392"/>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pPr lvl="0" algn="ctr"/>
            <a:r>
              <a:rPr lang="fr-FR" b="1" dirty="0">
                <a:latin typeface="Times New Roman" panose="02020603050405020304" pitchFamily="18" charset="0"/>
                <a:cs typeface="Times New Roman" panose="02020603050405020304" pitchFamily="18" charset="0"/>
              </a:rPr>
              <a:t>Encouragement de la participation des PME Tunisiennes dans la réalisation des projets </a:t>
            </a:r>
            <a:endParaRPr lang="fr-TN" dirty="0"/>
          </a:p>
        </p:txBody>
      </p:sp>
      <p:grpSp>
        <p:nvGrpSpPr>
          <p:cNvPr id="46" name="Group 209">
            <a:extLst>
              <a:ext uri="{FF2B5EF4-FFF2-40B4-BE49-F238E27FC236}">
                <a16:creationId xmlns:a16="http://schemas.microsoft.com/office/drawing/2014/main" id="{977BE432-31C2-375C-8C35-89257E6D4FC0}"/>
              </a:ext>
            </a:extLst>
          </p:cNvPr>
          <p:cNvGrpSpPr/>
          <p:nvPr/>
        </p:nvGrpSpPr>
        <p:grpSpPr>
          <a:xfrm>
            <a:off x="5971775" y="3493380"/>
            <a:ext cx="913720" cy="913720"/>
            <a:chOff x="2410349" y="1708285"/>
            <a:chExt cx="609146" cy="609146"/>
          </a:xfrm>
        </p:grpSpPr>
        <p:sp>
          <p:nvSpPr>
            <p:cNvPr id="47" name="Oval 210">
              <a:extLst>
                <a:ext uri="{FF2B5EF4-FFF2-40B4-BE49-F238E27FC236}">
                  <a16:creationId xmlns:a16="http://schemas.microsoft.com/office/drawing/2014/main" id="{15CE2DAA-2A1D-A190-1174-4242657A5345}"/>
                </a:ext>
              </a:extLst>
            </p:cNvPr>
            <p:cNvSpPr/>
            <p:nvPr/>
          </p:nvSpPr>
          <p:spPr>
            <a:xfrm>
              <a:off x="2410349"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pPr algn="r"/>
              <a:endParaRPr lang="ko-KR" altLang="en-US" sz="1400">
                <a:solidFill>
                  <a:prstClr val="black"/>
                </a:solidFill>
              </a:endParaRPr>
            </a:p>
          </p:txBody>
        </p:sp>
        <p:sp>
          <p:nvSpPr>
            <p:cNvPr id="48" name="Oval 211">
              <a:extLst>
                <a:ext uri="{FF2B5EF4-FFF2-40B4-BE49-F238E27FC236}">
                  <a16:creationId xmlns:a16="http://schemas.microsoft.com/office/drawing/2014/main" id="{FE0C09C8-4B24-22C3-C6E6-27F5BF9D3102}"/>
                </a:ext>
              </a:extLst>
            </p:cNvPr>
            <p:cNvSpPr/>
            <p:nvPr/>
          </p:nvSpPr>
          <p:spPr>
            <a:xfrm>
              <a:off x="2511230" y="1798533"/>
              <a:ext cx="428650" cy="428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400">
                <a:solidFill>
                  <a:prstClr val="white"/>
                </a:solidFill>
              </a:endParaRPr>
            </a:p>
          </p:txBody>
        </p:sp>
      </p:grpSp>
      <p:sp>
        <p:nvSpPr>
          <p:cNvPr id="49" name="TextBox 215">
            <a:extLst>
              <a:ext uri="{FF2B5EF4-FFF2-40B4-BE49-F238E27FC236}">
                <a16:creationId xmlns:a16="http://schemas.microsoft.com/office/drawing/2014/main" id="{031BAF6B-2E01-6E6D-F714-8B9317AF544C}"/>
              </a:ext>
            </a:extLst>
          </p:cNvPr>
          <p:cNvSpPr txBox="1"/>
          <p:nvPr/>
        </p:nvSpPr>
        <p:spPr>
          <a:xfrm>
            <a:off x="6244586" y="3703852"/>
            <a:ext cx="466962" cy="307777"/>
          </a:xfrm>
          <a:prstGeom prst="rect">
            <a:avLst/>
          </a:prstGeom>
          <a:noFill/>
        </p:spPr>
        <p:txBody>
          <a:bodyPr wrap="square" rtlCol="0">
            <a:spAutoFit/>
          </a:bodyPr>
          <a:lstStyle/>
          <a:p>
            <a:pPr algn="ctr"/>
            <a:r>
              <a:rPr lang="ar-TN" altLang="ko-KR" sz="1400" b="1" dirty="0">
                <a:solidFill>
                  <a:prstClr val="white"/>
                </a:solidFill>
                <a:latin typeface="Arial" pitchFamily="34" charset="0"/>
                <a:cs typeface="Arial" pitchFamily="34" charset="0"/>
              </a:rPr>
              <a:t>2</a:t>
            </a:r>
            <a:endParaRPr lang="ko-KR" altLang="en-US" sz="1400" b="1" dirty="0">
              <a:solidFill>
                <a:prstClr val="white"/>
              </a:solidFill>
              <a:latin typeface="Arial" pitchFamily="34" charset="0"/>
              <a:cs typeface="Arial" pitchFamily="34" charset="0"/>
            </a:endParaRPr>
          </a:p>
        </p:txBody>
      </p:sp>
      <p:sp>
        <p:nvSpPr>
          <p:cNvPr id="50" name="Rounded Rectangle 63">
            <a:extLst>
              <a:ext uri="{FF2B5EF4-FFF2-40B4-BE49-F238E27FC236}">
                <a16:creationId xmlns:a16="http://schemas.microsoft.com/office/drawing/2014/main" id="{4B814CDE-E178-1C3A-387B-C15E8C905E71}"/>
              </a:ext>
            </a:extLst>
          </p:cNvPr>
          <p:cNvSpPr/>
          <p:nvPr/>
        </p:nvSpPr>
        <p:spPr>
          <a:xfrm>
            <a:off x="12054073" y="5110228"/>
            <a:ext cx="5977660" cy="1556392"/>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endParaRPr lang="ko-KR" altLang="en-US" sz="1400">
              <a:solidFill>
                <a:prstClr val="black"/>
              </a:solidFill>
            </a:endParaRPr>
          </a:p>
        </p:txBody>
      </p:sp>
      <p:grpSp>
        <p:nvGrpSpPr>
          <p:cNvPr id="51" name="Group 218">
            <a:extLst>
              <a:ext uri="{FF2B5EF4-FFF2-40B4-BE49-F238E27FC236}">
                <a16:creationId xmlns:a16="http://schemas.microsoft.com/office/drawing/2014/main" id="{0F2F2D38-824F-D61F-996A-BFFF206BC968}"/>
              </a:ext>
            </a:extLst>
          </p:cNvPr>
          <p:cNvGrpSpPr/>
          <p:nvPr/>
        </p:nvGrpSpPr>
        <p:grpSpPr>
          <a:xfrm>
            <a:off x="12234147" y="5404336"/>
            <a:ext cx="913720" cy="913720"/>
            <a:chOff x="6012160" y="1708285"/>
            <a:chExt cx="609146" cy="609146"/>
          </a:xfrm>
        </p:grpSpPr>
        <p:sp>
          <p:nvSpPr>
            <p:cNvPr id="52" name="Oval 219">
              <a:extLst>
                <a:ext uri="{FF2B5EF4-FFF2-40B4-BE49-F238E27FC236}">
                  <a16:creationId xmlns:a16="http://schemas.microsoft.com/office/drawing/2014/main" id="{7BF6191F-DD66-4F92-1C3F-40852A778AA6}"/>
                </a:ext>
              </a:extLst>
            </p:cNvPr>
            <p:cNvSpPr/>
            <p:nvPr/>
          </p:nvSpPr>
          <p:spPr>
            <a:xfrm>
              <a:off x="6012160"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endParaRPr lang="ko-KR" altLang="en-US" sz="1400">
                <a:solidFill>
                  <a:prstClr val="black"/>
                </a:solidFill>
              </a:endParaRPr>
            </a:p>
          </p:txBody>
        </p:sp>
        <p:sp>
          <p:nvSpPr>
            <p:cNvPr id="53" name="Oval 220">
              <a:extLst>
                <a:ext uri="{FF2B5EF4-FFF2-40B4-BE49-F238E27FC236}">
                  <a16:creationId xmlns:a16="http://schemas.microsoft.com/office/drawing/2014/main" id="{422263F8-1685-8BAA-493F-4AEDE9799C73}"/>
                </a:ext>
              </a:extLst>
            </p:cNvPr>
            <p:cNvSpPr/>
            <p:nvPr/>
          </p:nvSpPr>
          <p:spPr>
            <a:xfrm>
              <a:off x="6113041" y="1809166"/>
              <a:ext cx="428650" cy="428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prstClr val="white"/>
                </a:solidFill>
              </a:endParaRPr>
            </a:p>
          </p:txBody>
        </p:sp>
      </p:grpSp>
      <p:sp>
        <p:nvSpPr>
          <p:cNvPr id="54" name="TextBox 223">
            <a:extLst>
              <a:ext uri="{FF2B5EF4-FFF2-40B4-BE49-F238E27FC236}">
                <a16:creationId xmlns:a16="http://schemas.microsoft.com/office/drawing/2014/main" id="{3960AC3A-F634-1BC8-6DAD-4DC1036B75E9}"/>
              </a:ext>
            </a:extLst>
          </p:cNvPr>
          <p:cNvSpPr txBox="1"/>
          <p:nvPr/>
        </p:nvSpPr>
        <p:spPr>
          <a:xfrm>
            <a:off x="13614834" y="5418108"/>
            <a:ext cx="4078882" cy="646331"/>
          </a:xfrm>
          <a:prstGeom prst="rect">
            <a:avLst/>
          </a:prstGeom>
          <a:noFill/>
        </p:spPr>
        <p:txBody>
          <a:bodyPr wrap="square" lIns="0" rIns="0" rtlCol="0">
            <a:spAutoFit/>
          </a:bodyPr>
          <a:lstStyle/>
          <a:p>
            <a:pPr algn="ctr" defTabSz="1370920" rtl="1">
              <a:defRPr/>
            </a:pPr>
            <a:r>
              <a:rPr lang="fr-FR" b="1" dirty="0">
                <a:latin typeface="Times New Roman" panose="02020603050405020304" pitchFamily="18" charset="0"/>
                <a:cs typeface="Times New Roman" panose="02020603050405020304" pitchFamily="18" charset="0"/>
              </a:rPr>
              <a:t>Mise en place d'un mécanisme de référé précontractuel administratif</a:t>
            </a:r>
            <a:endParaRPr lang="fr-TN" b="1" dirty="0">
              <a:latin typeface="Times New Roman" panose="02020603050405020304" pitchFamily="18" charset="0"/>
              <a:cs typeface="Times New Roman" panose="02020603050405020304" pitchFamily="18" charset="0"/>
            </a:endParaRPr>
          </a:p>
        </p:txBody>
      </p:sp>
      <p:sp>
        <p:nvSpPr>
          <p:cNvPr id="55" name="Rounded Rectangle 124">
            <a:extLst>
              <a:ext uri="{FF2B5EF4-FFF2-40B4-BE49-F238E27FC236}">
                <a16:creationId xmlns:a16="http://schemas.microsoft.com/office/drawing/2014/main" id="{7D2F2652-56AA-7979-8CC5-BBC384293A06}"/>
              </a:ext>
            </a:extLst>
          </p:cNvPr>
          <p:cNvSpPr/>
          <p:nvPr/>
        </p:nvSpPr>
        <p:spPr>
          <a:xfrm>
            <a:off x="517099" y="5074892"/>
            <a:ext cx="5977660" cy="1556392"/>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pPr algn="r"/>
            <a:endParaRPr lang="ko-KR" altLang="en-US" sz="1400">
              <a:solidFill>
                <a:prstClr val="black"/>
              </a:solidFill>
            </a:endParaRPr>
          </a:p>
        </p:txBody>
      </p:sp>
      <p:grpSp>
        <p:nvGrpSpPr>
          <p:cNvPr id="56" name="Group 225">
            <a:extLst>
              <a:ext uri="{FF2B5EF4-FFF2-40B4-BE49-F238E27FC236}">
                <a16:creationId xmlns:a16="http://schemas.microsoft.com/office/drawing/2014/main" id="{F68E1755-E88D-D826-1007-E62802A95C88}"/>
              </a:ext>
            </a:extLst>
          </p:cNvPr>
          <p:cNvGrpSpPr/>
          <p:nvPr/>
        </p:nvGrpSpPr>
        <p:grpSpPr>
          <a:xfrm>
            <a:off x="6033011" y="5338844"/>
            <a:ext cx="913720" cy="913720"/>
            <a:chOff x="2410349" y="1708285"/>
            <a:chExt cx="609146" cy="609146"/>
          </a:xfrm>
        </p:grpSpPr>
        <p:sp>
          <p:nvSpPr>
            <p:cNvPr id="57" name="Oval 226">
              <a:extLst>
                <a:ext uri="{FF2B5EF4-FFF2-40B4-BE49-F238E27FC236}">
                  <a16:creationId xmlns:a16="http://schemas.microsoft.com/office/drawing/2014/main" id="{2CE85EFF-E15E-DD46-8E7B-240697773CBC}"/>
                </a:ext>
              </a:extLst>
            </p:cNvPr>
            <p:cNvSpPr/>
            <p:nvPr/>
          </p:nvSpPr>
          <p:spPr>
            <a:xfrm>
              <a:off x="2410349"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pPr algn="r"/>
              <a:endParaRPr lang="ko-KR" altLang="en-US" sz="1400">
                <a:solidFill>
                  <a:prstClr val="black"/>
                </a:solidFill>
              </a:endParaRPr>
            </a:p>
          </p:txBody>
        </p:sp>
        <p:sp>
          <p:nvSpPr>
            <p:cNvPr id="58" name="Oval 227">
              <a:extLst>
                <a:ext uri="{FF2B5EF4-FFF2-40B4-BE49-F238E27FC236}">
                  <a16:creationId xmlns:a16="http://schemas.microsoft.com/office/drawing/2014/main" id="{99307CC3-13DB-82B0-E8D9-5765F14DC596}"/>
                </a:ext>
              </a:extLst>
            </p:cNvPr>
            <p:cNvSpPr/>
            <p:nvPr/>
          </p:nvSpPr>
          <p:spPr>
            <a:xfrm>
              <a:off x="2511230" y="1798533"/>
              <a:ext cx="428650" cy="428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400">
                <a:solidFill>
                  <a:prstClr val="white"/>
                </a:solidFill>
              </a:endParaRPr>
            </a:p>
          </p:txBody>
        </p:sp>
      </p:grpSp>
      <p:sp>
        <p:nvSpPr>
          <p:cNvPr id="59" name="TextBox 230">
            <a:extLst>
              <a:ext uri="{FF2B5EF4-FFF2-40B4-BE49-F238E27FC236}">
                <a16:creationId xmlns:a16="http://schemas.microsoft.com/office/drawing/2014/main" id="{3FBEEAC9-650D-7E55-0B4F-AF432034B127}"/>
              </a:ext>
            </a:extLst>
          </p:cNvPr>
          <p:cNvSpPr txBox="1"/>
          <p:nvPr/>
        </p:nvSpPr>
        <p:spPr>
          <a:xfrm>
            <a:off x="618741" y="5101500"/>
            <a:ext cx="5554200" cy="923330"/>
          </a:xfrm>
          <a:prstGeom prst="rect">
            <a:avLst/>
          </a:prstGeom>
          <a:noFill/>
        </p:spPr>
        <p:txBody>
          <a:bodyPr wrap="square" lIns="0" rIns="0" rtlCol="0">
            <a:spAutoFit/>
          </a:bodyPr>
          <a:lstStyle/>
          <a:p>
            <a:pPr algn="ctr"/>
            <a:r>
              <a:rPr lang="fr-FR" altLang="ko-KR" b="1" dirty="0">
                <a:latin typeface="Times New Roman" panose="02020603050405020304" pitchFamily="18" charset="0"/>
                <a:cs typeface="Times New Roman" panose="02020603050405020304" pitchFamily="18" charset="0"/>
              </a:rPr>
              <a:t>Adaptation des privilèges des concessions d’intérêt national avec les projets </a:t>
            </a:r>
            <a:r>
              <a:rPr lang="fr-FR" b="1" dirty="0">
                <a:latin typeface="Times New Roman" panose="02020603050405020304" pitchFamily="18" charset="0"/>
                <a:cs typeface="Times New Roman" panose="02020603050405020304" pitchFamily="18" charset="0"/>
              </a:rPr>
              <a:t>d’intérêt</a:t>
            </a:r>
            <a:endParaRPr lang="fr-TN" b="1" dirty="0">
              <a:latin typeface="Times New Roman" panose="02020603050405020304" pitchFamily="18" charset="0"/>
              <a:cs typeface="Times New Roman" panose="02020603050405020304" pitchFamily="18" charset="0"/>
            </a:endParaRPr>
          </a:p>
          <a:p>
            <a:pPr algn="ctr"/>
            <a:r>
              <a:rPr lang="fr-FR" altLang="ko-KR" b="1" dirty="0">
                <a:latin typeface="Times New Roman" panose="02020603050405020304" pitchFamily="18" charset="0"/>
                <a:cs typeface="Times New Roman" panose="02020603050405020304" pitchFamily="18" charset="0"/>
              </a:rPr>
              <a:t> national ( Loi d’investisseme</a:t>
            </a:r>
            <a:r>
              <a:rPr lang="fr-FR" altLang="ko-KR" b="1" dirty="0">
                <a:solidFill>
                  <a:prstClr val="black"/>
                </a:solidFill>
                <a:latin typeface="Times New Roman" panose="02020603050405020304" pitchFamily="18" charset="0"/>
                <a:cs typeface="Times New Roman" panose="02020603050405020304" pitchFamily="18" charset="0"/>
              </a:rPr>
              <a:t>nt)</a:t>
            </a:r>
          </a:p>
        </p:txBody>
      </p:sp>
      <p:sp>
        <p:nvSpPr>
          <p:cNvPr id="60" name="TextBox 231">
            <a:extLst>
              <a:ext uri="{FF2B5EF4-FFF2-40B4-BE49-F238E27FC236}">
                <a16:creationId xmlns:a16="http://schemas.microsoft.com/office/drawing/2014/main" id="{E7AD454C-AD0E-ABAA-F6D3-36EB47E1F6A9}"/>
              </a:ext>
            </a:extLst>
          </p:cNvPr>
          <p:cNvSpPr txBox="1"/>
          <p:nvPr/>
        </p:nvSpPr>
        <p:spPr>
          <a:xfrm>
            <a:off x="6239287" y="5602842"/>
            <a:ext cx="542176" cy="307777"/>
          </a:xfrm>
          <a:prstGeom prst="rect">
            <a:avLst/>
          </a:prstGeom>
          <a:noFill/>
        </p:spPr>
        <p:txBody>
          <a:bodyPr wrap="square" rtlCol="0">
            <a:spAutoFit/>
          </a:bodyPr>
          <a:lstStyle/>
          <a:p>
            <a:pPr algn="ctr"/>
            <a:r>
              <a:rPr lang="ar-TN" altLang="ko-KR" sz="1400" b="1" dirty="0">
                <a:solidFill>
                  <a:prstClr val="white"/>
                </a:solidFill>
                <a:latin typeface="Arial" pitchFamily="34" charset="0"/>
                <a:cs typeface="Arial" pitchFamily="34" charset="0"/>
              </a:rPr>
              <a:t>3</a:t>
            </a:r>
            <a:endParaRPr lang="ko-KR" altLang="en-US" sz="1400" b="1" dirty="0">
              <a:solidFill>
                <a:prstClr val="white"/>
              </a:solidFill>
              <a:latin typeface="Arial" pitchFamily="34" charset="0"/>
              <a:cs typeface="Arial" pitchFamily="34" charset="0"/>
            </a:endParaRPr>
          </a:p>
        </p:txBody>
      </p:sp>
      <p:sp>
        <p:nvSpPr>
          <p:cNvPr id="61" name="TextBox 232">
            <a:extLst>
              <a:ext uri="{FF2B5EF4-FFF2-40B4-BE49-F238E27FC236}">
                <a16:creationId xmlns:a16="http://schemas.microsoft.com/office/drawing/2014/main" id="{D3A5841F-C388-75D9-AFF1-06472756CE1E}"/>
              </a:ext>
            </a:extLst>
          </p:cNvPr>
          <p:cNvSpPr txBox="1"/>
          <p:nvPr/>
        </p:nvSpPr>
        <p:spPr>
          <a:xfrm>
            <a:off x="12392889" y="5634922"/>
            <a:ext cx="542176" cy="307777"/>
          </a:xfrm>
          <a:prstGeom prst="rect">
            <a:avLst/>
          </a:prstGeom>
          <a:noFill/>
        </p:spPr>
        <p:txBody>
          <a:bodyPr wrap="square" rtlCol="0">
            <a:spAutoFit/>
          </a:bodyPr>
          <a:lstStyle/>
          <a:p>
            <a:pPr algn="ctr"/>
            <a:r>
              <a:rPr lang="en-US" altLang="ko-KR" sz="1400" b="1" dirty="0">
                <a:solidFill>
                  <a:prstClr val="white"/>
                </a:solidFill>
                <a:latin typeface="Arial" pitchFamily="34" charset="0"/>
                <a:cs typeface="Arial" pitchFamily="34" charset="0"/>
              </a:rPr>
              <a:t>8</a:t>
            </a:r>
            <a:endParaRPr lang="ko-KR" altLang="en-US" sz="1400" b="1" dirty="0">
              <a:solidFill>
                <a:prstClr val="white"/>
              </a:solidFill>
              <a:latin typeface="Arial" pitchFamily="34" charset="0"/>
              <a:cs typeface="Arial" pitchFamily="34" charset="0"/>
            </a:endParaRPr>
          </a:p>
        </p:txBody>
      </p:sp>
      <p:sp>
        <p:nvSpPr>
          <p:cNvPr id="62" name="TextBox 233">
            <a:extLst>
              <a:ext uri="{FF2B5EF4-FFF2-40B4-BE49-F238E27FC236}">
                <a16:creationId xmlns:a16="http://schemas.microsoft.com/office/drawing/2014/main" id="{A6B6C1B6-1527-0B5B-5F15-20540D45A809}"/>
              </a:ext>
            </a:extLst>
          </p:cNvPr>
          <p:cNvSpPr txBox="1"/>
          <p:nvPr/>
        </p:nvSpPr>
        <p:spPr>
          <a:xfrm>
            <a:off x="12286153" y="7429870"/>
            <a:ext cx="542176" cy="307777"/>
          </a:xfrm>
          <a:prstGeom prst="rect">
            <a:avLst/>
          </a:prstGeom>
          <a:noFill/>
        </p:spPr>
        <p:txBody>
          <a:bodyPr wrap="square" rtlCol="0">
            <a:spAutoFit/>
          </a:bodyPr>
          <a:lstStyle/>
          <a:p>
            <a:pPr algn="ctr"/>
            <a:r>
              <a:rPr lang="en-US" altLang="ko-KR" sz="1400" b="1" dirty="0">
                <a:solidFill>
                  <a:prstClr val="white"/>
                </a:solidFill>
                <a:latin typeface="Arial" pitchFamily="34" charset="0"/>
                <a:cs typeface="Arial" pitchFamily="34" charset="0"/>
              </a:rPr>
              <a:t>9</a:t>
            </a:r>
            <a:endParaRPr lang="ko-KR" altLang="en-US" sz="1400" b="1" dirty="0">
              <a:solidFill>
                <a:prstClr val="white"/>
              </a:solidFill>
              <a:latin typeface="Arial" pitchFamily="34" charset="0"/>
              <a:cs typeface="Arial" pitchFamily="34" charset="0"/>
            </a:endParaRPr>
          </a:p>
        </p:txBody>
      </p:sp>
      <p:cxnSp>
        <p:nvCxnSpPr>
          <p:cNvPr id="63" name="Straight Connector 160">
            <a:extLst>
              <a:ext uri="{FF2B5EF4-FFF2-40B4-BE49-F238E27FC236}">
                <a16:creationId xmlns:a16="http://schemas.microsoft.com/office/drawing/2014/main" id="{78DB783F-895B-D3BB-171A-0273A298A63F}"/>
              </a:ext>
            </a:extLst>
          </p:cNvPr>
          <p:cNvCxnSpPr>
            <a:cxnSpLocks/>
            <a:endCxn id="64" idx="3"/>
          </p:cNvCxnSpPr>
          <p:nvPr/>
        </p:nvCxnSpPr>
        <p:spPr>
          <a:xfrm flipH="1">
            <a:off x="6485707" y="7237812"/>
            <a:ext cx="2045872" cy="2156692"/>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64" name="Rounded Rectangle 132">
            <a:extLst>
              <a:ext uri="{FF2B5EF4-FFF2-40B4-BE49-F238E27FC236}">
                <a16:creationId xmlns:a16="http://schemas.microsoft.com/office/drawing/2014/main" id="{4AAB5C40-D0C1-6E36-006C-2459AB940F31}"/>
              </a:ext>
            </a:extLst>
          </p:cNvPr>
          <p:cNvSpPr/>
          <p:nvPr/>
        </p:nvSpPr>
        <p:spPr>
          <a:xfrm>
            <a:off x="508047" y="8616308"/>
            <a:ext cx="5977660" cy="1556392"/>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pPr algn="r"/>
            <a:endParaRPr lang="ko-KR" altLang="en-US" sz="1400">
              <a:solidFill>
                <a:prstClr val="black"/>
              </a:solidFill>
            </a:endParaRPr>
          </a:p>
        </p:txBody>
      </p:sp>
      <p:grpSp>
        <p:nvGrpSpPr>
          <p:cNvPr id="65" name="Group 191">
            <a:extLst>
              <a:ext uri="{FF2B5EF4-FFF2-40B4-BE49-F238E27FC236}">
                <a16:creationId xmlns:a16="http://schemas.microsoft.com/office/drawing/2014/main" id="{2C890865-6E8E-F27F-1940-9753632A9047}"/>
              </a:ext>
            </a:extLst>
          </p:cNvPr>
          <p:cNvGrpSpPr/>
          <p:nvPr/>
        </p:nvGrpSpPr>
        <p:grpSpPr>
          <a:xfrm>
            <a:off x="6042755" y="8761592"/>
            <a:ext cx="913720" cy="913720"/>
            <a:chOff x="2410349" y="1708285"/>
            <a:chExt cx="609146" cy="609146"/>
          </a:xfrm>
        </p:grpSpPr>
        <p:sp>
          <p:nvSpPr>
            <p:cNvPr id="66" name="Oval 192">
              <a:extLst>
                <a:ext uri="{FF2B5EF4-FFF2-40B4-BE49-F238E27FC236}">
                  <a16:creationId xmlns:a16="http://schemas.microsoft.com/office/drawing/2014/main" id="{82BF946D-7071-ACE3-F3E8-68B000D89716}"/>
                </a:ext>
              </a:extLst>
            </p:cNvPr>
            <p:cNvSpPr/>
            <p:nvPr/>
          </p:nvSpPr>
          <p:spPr>
            <a:xfrm>
              <a:off x="2410349"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pPr algn="r"/>
              <a:endParaRPr lang="ko-KR" altLang="en-US" sz="1400">
                <a:solidFill>
                  <a:prstClr val="black"/>
                </a:solidFill>
              </a:endParaRPr>
            </a:p>
          </p:txBody>
        </p:sp>
        <p:sp>
          <p:nvSpPr>
            <p:cNvPr id="67" name="Oval 193">
              <a:extLst>
                <a:ext uri="{FF2B5EF4-FFF2-40B4-BE49-F238E27FC236}">
                  <a16:creationId xmlns:a16="http://schemas.microsoft.com/office/drawing/2014/main" id="{2997BA4B-ABD2-8FCF-D441-FF836AC406D3}"/>
                </a:ext>
              </a:extLst>
            </p:cNvPr>
            <p:cNvSpPr/>
            <p:nvPr/>
          </p:nvSpPr>
          <p:spPr>
            <a:xfrm>
              <a:off x="2511230" y="1798533"/>
              <a:ext cx="428650" cy="428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400" dirty="0">
                <a:solidFill>
                  <a:prstClr val="white"/>
                </a:solidFill>
              </a:endParaRPr>
            </a:p>
          </p:txBody>
        </p:sp>
      </p:grpSp>
      <p:sp>
        <p:nvSpPr>
          <p:cNvPr id="68" name="TextBox 199">
            <a:extLst>
              <a:ext uri="{FF2B5EF4-FFF2-40B4-BE49-F238E27FC236}">
                <a16:creationId xmlns:a16="http://schemas.microsoft.com/office/drawing/2014/main" id="{27950FF0-7D22-7DC4-6DCC-ADD126277C28}"/>
              </a:ext>
            </a:extLst>
          </p:cNvPr>
          <p:cNvSpPr txBox="1"/>
          <p:nvPr/>
        </p:nvSpPr>
        <p:spPr>
          <a:xfrm>
            <a:off x="6181667" y="8964112"/>
            <a:ext cx="542176" cy="307777"/>
          </a:xfrm>
          <a:prstGeom prst="rect">
            <a:avLst/>
          </a:prstGeom>
          <a:noFill/>
        </p:spPr>
        <p:txBody>
          <a:bodyPr wrap="square" rtlCol="0">
            <a:spAutoFit/>
          </a:bodyPr>
          <a:lstStyle/>
          <a:p>
            <a:pPr algn="ctr"/>
            <a:r>
              <a:rPr lang="ar-TN" altLang="ko-KR" sz="1400" b="1" dirty="0">
                <a:solidFill>
                  <a:prstClr val="white"/>
                </a:solidFill>
                <a:latin typeface="Arial" pitchFamily="34" charset="0"/>
                <a:cs typeface="Arial" pitchFamily="34" charset="0"/>
              </a:rPr>
              <a:t>5</a:t>
            </a:r>
            <a:endParaRPr lang="ko-KR" altLang="en-US" sz="1400" b="1" dirty="0">
              <a:solidFill>
                <a:prstClr val="white"/>
              </a:solidFill>
              <a:latin typeface="Arial" pitchFamily="34" charset="0"/>
              <a:cs typeface="Arial" pitchFamily="34" charset="0"/>
            </a:endParaRPr>
          </a:p>
        </p:txBody>
      </p:sp>
      <p:sp>
        <p:nvSpPr>
          <p:cNvPr id="69" name="TextBox 184">
            <a:extLst>
              <a:ext uri="{FF2B5EF4-FFF2-40B4-BE49-F238E27FC236}">
                <a16:creationId xmlns:a16="http://schemas.microsoft.com/office/drawing/2014/main" id="{AAD3E484-49A5-A073-30E6-E6DFB9B48A57}"/>
              </a:ext>
            </a:extLst>
          </p:cNvPr>
          <p:cNvSpPr txBox="1"/>
          <p:nvPr/>
        </p:nvSpPr>
        <p:spPr>
          <a:xfrm>
            <a:off x="874207" y="8754708"/>
            <a:ext cx="5158804" cy="923330"/>
          </a:xfrm>
          <a:prstGeom prst="rect">
            <a:avLst/>
          </a:prstGeom>
          <a:noFill/>
        </p:spPr>
        <p:txBody>
          <a:bodyPr wrap="square" lIns="0" rIns="0" rtlCol="0">
            <a:spAutoFit/>
          </a:bodyPr>
          <a:lstStyle/>
          <a:p>
            <a:pPr algn="ctr">
              <a:spcBef>
                <a:spcPts val="1200"/>
              </a:spcBef>
            </a:pPr>
            <a:r>
              <a:rPr lang="fr-FR" b="1" dirty="0">
                <a:latin typeface="Times New Roman" panose="02020603050405020304" pitchFamily="18" charset="0"/>
                <a:cs typeface="Times New Roman" panose="02020603050405020304" pitchFamily="18" charset="0"/>
              </a:rPr>
              <a:t>L’attribution du contrat prévaut toutes les autorisations sauf si le contrat  stipule le contraire.</a:t>
            </a:r>
          </a:p>
          <a:p>
            <a:pPr algn="ctr" defTabSz="1370920" rtl="1">
              <a:defRPr/>
            </a:pPr>
            <a:r>
              <a:rPr lang="ar-TN" altLang="ko-KR" b="1" dirty="0">
                <a:latin typeface="Times New Roman" panose="02020603050405020304" pitchFamily="18" charset="0"/>
                <a:cs typeface="Times New Roman" panose="02020603050405020304" pitchFamily="18" charset="0"/>
              </a:rPr>
              <a:t> </a:t>
            </a:r>
          </a:p>
        </p:txBody>
      </p:sp>
      <p:sp>
        <p:nvSpPr>
          <p:cNvPr id="70" name="Rounded Rectangle 71">
            <a:extLst>
              <a:ext uri="{FF2B5EF4-FFF2-40B4-BE49-F238E27FC236}">
                <a16:creationId xmlns:a16="http://schemas.microsoft.com/office/drawing/2014/main" id="{0753C02C-B3A0-F506-0BD1-40479641AE5D}"/>
              </a:ext>
            </a:extLst>
          </p:cNvPr>
          <p:cNvSpPr/>
          <p:nvPr/>
        </p:nvSpPr>
        <p:spPr>
          <a:xfrm>
            <a:off x="300461" y="1708672"/>
            <a:ext cx="5977660" cy="1301848"/>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endParaRPr lang="ko-KR" altLang="en-US" sz="1400">
              <a:solidFill>
                <a:prstClr val="black"/>
              </a:solidFill>
            </a:endParaRPr>
          </a:p>
        </p:txBody>
      </p:sp>
      <p:grpSp>
        <p:nvGrpSpPr>
          <p:cNvPr id="71" name="Group 179">
            <a:extLst>
              <a:ext uri="{FF2B5EF4-FFF2-40B4-BE49-F238E27FC236}">
                <a16:creationId xmlns:a16="http://schemas.microsoft.com/office/drawing/2014/main" id="{E1379051-2407-DA70-06B5-62FBE1A79324}"/>
              </a:ext>
            </a:extLst>
          </p:cNvPr>
          <p:cNvGrpSpPr/>
          <p:nvPr/>
        </p:nvGrpSpPr>
        <p:grpSpPr>
          <a:xfrm>
            <a:off x="12494153" y="8763542"/>
            <a:ext cx="913720" cy="913720"/>
            <a:chOff x="6012160" y="1708285"/>
            <a:chExt cx="609146" cy="609146"/>
          </a:xfrm>
        </p:grpSpPr>
        <p:sp>
          <p:nvSpPr>
            <p:cNvPr id="72" name="Oval 180">
              <a:extLst>
                <a:ext uri="{FF2B5EF4-FFF2-40B4-BE49-F238E27FC236}">
                  <a16:creationId xmlns:a16="http://schemas.microsoft.com/office/drawing/2014/main" id="{7E34F95E-7595-EECF-7182-F130333F7B36}"/>
                </a:ext>
              </a:extLst>
            </p:cNvPr>
            <p:cNvSpPr/>
            <p:nvPr/>
          </p:nvSpPr>
          <p:spPr>
            <a:xfrm>
              <a:off x="6012160"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endParaRPr lang="ko-KR" altLang="en-US" sz="1400">
                <a:solidFill>
                  <a:prstClr val="black"/>
                </a:solidFill>
              </a:endParaRPr>
            </a:p>
          </p:txBody>
        </p:sp>
        <p:sp>
          <p:nvSpPr>
            <p:cNvPr id="73" name="Oval 181">
              <a:extLst>
                <a:ext uri="{FF2B5EF4-FFF2-40B4-BE49-F238E27FC236}">
                  <a16:creationId xmlns:a16="http://schemas.microsoft.com/office/drawing/2014/main" id="{1916C5A4-EF31-9D1B-1D45-C947862851B6}"/>
                </a:ext>
              </a:extLst>
            </p:cNvPr>
            <p:cNvSpPr/>
            <p:nvPr/>
          </p:nvSpPr>
          <p:spPr>
            <a:xfrm>
              <a:off x="6113041" y="1809166"/>
              <a:ext cx="428650" cy="428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prstClr val="white"/>
                </a:solidFill>
              </a:endParaRPr>
            </a:p>
          </p:txBody>
        </p:sp>
      </p:grpSp>
      <p:sp>
        <p:nvSpPr>
          <p:cNvPr id="74" name="TextBox 184">
            <a:extLst>
              <a:ext uri="{FF2B5EF4-FFF2-40B4-BE49-F238E27FC236}">
                <a16:creationId xmlns:a16="http://schemas.microsoft.com/office/drawing/2014/main" id="{037C305F-923D-C126-36F2-0F695CC0E715}"/>
              </a:ext>
            </a:extLst>
          </p:cNvPr>
          <p:cNvSpPr txBox="1"/>
          <p:nvPr/>
        </p:nvSpPr>
        <p:spPr>
          <a:xfrm>
            <a:off x="1034352" y="2024279"/>
            <a:ext cx="4253878" cy="590931"/>
          </a:xfrm>
          <a:prstGeom prst="rect">
            <a:avLst/>
          </a:prstGeom>
          <a:noFill/>
        </p:spPr>
        <p:txBody>
          <a:bodyPr wrap="square" lIns="0" rIns="0" rtlCol="0">
            <a:spAutoFit/>
          </a:bodyPr>
          <a:lstStyle/>
          <a:p>
            <a:pPr algn="ctr" defTabSz="1955800">
              <a:lnSpc>
                <a:spcPct val="90000"/>
              </a:lnSpc>
              <a:spcBef>
                <a:spcPct val="0"/>
              </a:spcBef>
              <a:spcAft>
                <a:spcPct val="35000"/>
              </a:spcAft>
            </a:pPr>
            <a:r>
              <a:rPr lang="fr-FR" b="1" dirty="0">
                <a:latin typeface="Times" pitchFamily="18" charset="0"/>
                <a:ea typeface="GE Dinar One" panose="020A0503020102020204" pitchFamily="18" charset="-78"/>
                <a:cs typeface="Times" pitchFamily="18" charset="0"/>
              </a:rPr>
              <a:t>Elargissement aux collectivités locales dans les contrats de concession </a:t>
            </a:r>
            <a:endParaRPr lang="fr-FR" b="1" dirty="0">
              <a:latin typeface="Times" panose="02020603050405020304" pitchFamily="18" charset="0"/>
            </a:endParaRPr>
          </a:p>
        </p:txBody>
      </p:sp>
      <p:sp>
        <p:nvSpPr>
          <p:cNvPr id="75" name="TextBox 233">
            <a:extLst>
              <a:ext uri="{FF2B5EF4-FFF2-40B4-BE49-F238E27FC236}">
                <a16:creationId xmlns:a16="http://schemas.microsoft.com/office/drawing/2014/main" id="{47A91135-BD7B-3BB8-9BE2-032F06F12A4B}"/>
              </a:ext>
            </a:extLst>
          </p:cNvPr>
          <p:cNvSpPr txBox="1"/>
          <p:nvPr/>
        </p:nvSpPr>
        <p:spPr>
          <a:xfrm>
            <a:off x="12568913" y="9075939"/>
            <a:ext cx="642976" cy="307777"/>
          </a:xfrm>
          <a:prstGeom prst="rect">
            <a:avLst/>
          </a:prstGeom>
          <a:noFill/>
        </p:spPr>
        <p:txBody>
          <a:bodyPr wrap="square" rtlCol="0">
            <a:spAutoFit/>
          </a:bodyPr>
          <a:lstStyle>
            <a:defPPr marR="0" lvl="0" algn="l" rtl="0">
              <a:lnSpc>
                <a:spcPct val="100000"/>
              </a:lnSpc>
              <a:spcBef>
                <a:spcPts val="0"/>
              </a:spcBef>
              <a:spcAft>
                <a:spcPts val="0"/>
              </a:spcAft>
            </a:defPPr>
            <a:lvl1pPr algn="ctr">
              <a:defRPr sz="900" b="1">
                <a:solidFill>
                  <a:prstClr val="white"/>
                </a:solidFill>
                <a:latin typeface="Arial" pitchFamily="34" charset="0"/>
                <a:cs typeface="Arial" pitchFamily="34" charset="0"/>
              </a:defRPr>
            </a:lvl1pPr>
          </a:lstStyle>
          <a:p>
            <a:r>
              <a:rPr lang="ar-TN" altLang="ko-KR" sz="1400" dirty="0"/>
              <a:t>10</a:t>
            </a:r>
            <a:endParaRPr lang="ko-KR" altLang="en-US" sz="1400" dirty="0"/>
          </a:p>
        </p:txBody>
      </p:sp>
      <p:cxnSp>
        <p:nvCxnSpPr>
          <p:cNvPr id="76" name="Straight Connector 166">
            <a:extLst>
              <a:ext uri="{FF2B5EF4-FFF2-40B4-BE49-F238E27FC236}">
                <a16:creationId xmlns:a16="http://schemas.microsoft.com/office/drawing/2014/main" id="{4A253E08-9103-2F9F-D4EE-591C334A15F7}"/>
              </a:ext>
            </a:extLst>
          </p:cNvPr>
          <p:cNvCxnSpPr>
            <a:cxnSpLocks/>
          </p:cNvCxnSpPr>
          <p:nvPr/>
        </p:nvCxnSpPr>
        <p:spPr>
          <a:xfrm>
            <a:off x="10177363" y="7335603"/>
            <a:ext cx="2286004" cy="1637802"/>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Rounded Rectangle 71">
            <a:extLst>
              <a:ext uri="{FF2B5EF4-FFF2-40B4-BE49-F238E27FC236}">
                <a16:creationId xmlns:a16="http://schemas.microsoft.com/office/drawing/2014/main" id="{E46654EA-08F6-80D1-D739-D360ED90A099}"/>
              </a:ext>
            </a:extLst>
          </p:cNvPr>
          <p:cNvSpPr/>
          <p:nvPr/>
        </p:nvSpPr>
        <p:spPr>
          <a:xfrm>
            <a:off x="7649715" y="8668476"/>
            <a:ext cx="3821816" cy="1195040"/>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endParaRPr lang="ko-KR" altLang="en-US" sz="1400">
              <a:solidFill>
                <a:prstClr val="black"/>
              </a:solidFill>
            </a:endParaRPr>
          </a:p>
        </p:txBody>
      </p:sp>
      <p:cxnSp>
        <p:nvCxnSpPr>
          <p:cNvPr id="78" name="Straight Connector 167">
            <a:extLst>
              <a:ext uri="{FF2B5EF4-FFF2-40B4-BE49-F238E27FC236}">
                <a16:creationId xmlns:a16="http://schemas.microsoft.com/office/drawing/2014/main" id="{E593A14C-1FE7-A0E8-F7A0-3DA4B936DBBB}"/>
              </a:ext>
            </a:extLst>
          </p:cNvPr>
          <p:cNvCxnSpPr>
            <a:cxnSpLocks/>
          </p:cNvCxnSpPr>
          <p:nvPr/>
        </p:nvCxnSpPr>
        <p:spPr>
          <a:xfrm flipV="1">
            <a:off x="9283317" y="7542422"/>
            <a:ext cx="49720" cy="1181864"/>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79" name="Group 179">
            <a:extLst>
              <a:ext uri="{FF2B5EF4-FFF2-40B4-BE49-F238E27FC236}">
                <a16:creationId xmlns:a16="http://schemas.microsoft.com/office/drawing/2014/main" id="{45B4E1B2-7838-36CE-8E25-8D983D4BEFE0}"/>
              </a:ext>
            </a:extLst>
          </p:cNvPr>
          <p:cNvGrpSpPr/>
          <p:nvPr/>
        </p:nvGrpSpPr>
        <p:grpSpPr>
          <a:xfrm>
            <a:off x="7923747" y="8791408"/>
            <a:ext cx="913720" cy="913720"/>
            <a:chOff x="6012160" y="1708285"/>
            <a:chExt cx="609146" cy="609146"/>
          </a:xfrm>
        </p:grpSpPr>
        <p:sp>
          <p:nvSpPr>
            <p:cNvPr id="80" name="Oval 180">
              <a:extLst>
                <a:ext uri="{FF2B5EF4-FFF2-40B4-BE49-F238E27FC236}">
                  <a16:creationId xmlns:a16="http://schemas.microsoft.com/office/drawing/2014/main" id="{C5A5750C-2887-491C-3E80-116B0AE4C3DD}"/>
                </a:ext>
              </a:extLst>
            </p:cNvPr>
            <p:cNvSpPr/>
            <p:nvPr/>
          </p:nvSpPr>
          <p:spPr>
            <a:xfrm>
              <a:off x="6012160"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endParaRPr lang="ko-KR" altLang="en-US" sz="1400">
                <a:solidFill>
                  <a:prstClr val="black"/>
                </a:solidFill>
              </a:endParaRPr>
            </a:p>
          </p:txBody>
        </p:sp>
        <p:sp>
          <p:nvSpPr>
            <p:cNvPr id="81" name="Oval 181">
              <a:extLst>
                <a:ext uri="{FF2B5EF4-FFF2-40B4-BE49-F238E27FC236}">
                  <a16:creationId xmlns:a16="http://schemas.microsoft.com/office/drawing/2014/main" id="{67EA8ABC-C38C-D9FC-0626-4F650B7DAFD3}"/>
                </a:ext>
              </a:extLst>
            </p:cNvPr>
            <p:cNvSpPr/>
            <p:nvPr/>
          </p:nvSpPr>
          <p:spPr>
            <a:xfrm>
              <a:off x="6113041" y="1809166"/>
              <a:ext cx="428650" cy="4286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prstClr val="white"/>
                </a:solidFill>
              </a:endParaRPr>
            </a:p>
          </p:txBody>
        </p:sp>
      </p:grpSp>
      <p:sp>
        <p:nvSpPr>
          <p:cNvPr id="82" name="TextBox 233">
            <a:extLst>
              <a:ext uri="{FF2B5EF4-FFF2-40B4-BE49-F238E27FC236}">
                <a16:creationId xmlns:a16="http://schemas.microsoft.com/office/drawing/2014/main" id="{63798ED1-8E84-F249-CEF5-C3FF640B4C77}"/>
              </a:ext>
            </a:extLst>
          </p:cNvPr>
          <p:cNvSpPr txBox="1"/>
          <p:nvPr/>
        </p:nvSpPr>
        <p:spPr>
          <a:xfrm>
            <a:off x="8098957" y="9097131"/>
            <a:ext cx="542176" cy="261610"/>
          </a:xfrm>
          <a:prstGeom prst="rect">
            <a:avLst/>
          </a:prstGeom>
          <a:noFill/>
        </p:spPr>
        <p:txBody>
          <a:bodyPr wrap="square" rtlCol="0">
            <a:spAutoFit/>
          </a:bodyPr>
          <a:lstStyle/>
          <a:p>
            <a:pPr algn="ctr"/>
            <a:r>
              <a:rPr lang="fr-FR" altLang="ko-KR" sz="1050" b="1" dirty="0">
                <a:solidFill>
                  <a:prstClr val="white"/>
                </a:solidFill>
                <a:latin typeface="Arial" pitchFamily="34" charset="0"/>
                <a:cs typeface="+mj-cs"/>
              </a:rPr>
              <a:t>11</a:t>
            </a:r>
            <a:endParaRPr lang="ko-KR" altLang="en-US" sz="1050" b="1" dirty="0">
              <a:solidFill>
                <a:prstClr val="white"/>
              </a:solidFill>
              <a:latin typeface="Arial" pitchFamily="34" charset="0"/>
              <a:cs typeface="+mj-cs"/>
            </a:endParaRPr>
          </a:p>
        </p:txBody>
      </p:sp>
      <p:sp>
        <p:nvSpPr>
          <p:cNvPr id="83" name="TextBox 184">
            <a:extLst>
              <a:ext uri="{FF2B5EF4-FFF2-40B4-BE49-F238E27FC236}">
                <a16:creationId xmlns:a16="http://schemas.microsoft.com/office/drawing/2014/main" id="{7EF613AD-591D-8FA4-6DCF-FBCE94A7D1A9}"/>
              </a:ext>
            </a:extLst>
          </p:cNvPr>
          <p:cNvSpPr txBox="1"/>
          <p:nvPr/>
        </p:nvSpPr>
        <p:spPr>
          <a:xfrm>
            <a:off x="8644874" y="8994775"/>
            <a:ext cx="2935770" cy="590931"/>
          </a:xfrm>
          <a:prstGeom prst="rect">
            <a:avLst/>
          </a:prstGeom>
          <a:noFill/>
        </p:spPr>
        <p:txBody>
          <a:bodyPr wrap="square" lIns="0" rIns="0" rtlCol="0">
            <a:spAutoFit/>
          </a:bodyPr>
          <a:lstStyle/>
          <a:p>
            <a:pPr algn="ctr" defTabSz="1955800">
              <a:lnSpc>
                <a:spcPct val="90000"/>
              </a:lnSpc>
              <a:spcBef>
                <a:spcPct val="0"/>
              </a:spcBef>
              <a:spcAft>
                <a:spcPct val="35000"/>
              </a:spcAft>
            </a:pPr>
            <a:r>
              <a:rPr lang="fr-FR" b="1" dirty="0">
                <a:latin typeface="Times" pitchFamily="18" charset="0"/>
                <a:ea typeface="GE Dinar One" panose="020A0503020102020204" pitchFamily="18" charset="-78"/>
                <a:cs typeface="Times" pitchFamily="18" charset="0"/>
              </a:rPr>
              <a:t>Création d’un fonds spécial d’appui aux PPP </a:t>
            </a:r>
            <a:endParaRPr lang="fr-FR" b="1" dirty="0">
              <a:latin typeface="Times" panose="02020603050405020304" pitchFamily="18" charset="0"/>
            </a:endParaRPr>
          </a:p>
        </p:txBody>
      </p:sp>
      <p:grpSp>
        <p:nvGrpSpPr>
          <p:cNvPr id="84" name="Group 179">
            <a:extLst>
              <a:ext uri="{FF2B5EF4-FFF2-40B4-BE49-F238E27FC236}">
                <a16:creationId xmlns:a16="http://schemas.microsoft.com/office/drawing/2014/main" id="{D51AEE65-3362-59E3-8513-A5CDB47A18B7}"/>
              </a:ext>
            </a:extLst>
          </p:cNvPr>
          <p:cNvGrpSpPr/>
          <p:nvPr/>
        </p:nvGrpSpPr>
        <p:grpSpPr>
          <a:xfrm>
            <a:off x="7307633" y="1723044"/>
            <a:ext cx="913720" cy="913720"/>
            <a:chOff x="6012160" y="1708285"/>
            <a:chExt cx="609146" cy="609146"/>
          </a:xfrm>
        </p:grpSpPr>
        <p:sp>
          <p:nvSpPr>
            <p:cNvPr id="85" name="Oval 180">
              <a:extLst>
                <a:ext uri="{FF2B5EF4-FFF2-40B4-BE49-F238E27FC236}">
                  <a16:creationId xmlns:a16="http://schemas.microsoft.com/office/drawing/2014/main" id="{8BA1FF42-8D22-89AF-B000-A80ED54A8ED9}"/>
                </a:ext>
              </a:extLst>
            </p:cNvPr>
            <p:cNvSpPr/>
            <p:nvPr/>
          </p:nvSpPr>
          <p:spPr>
            <a:xfrm>
              <a:off x="6012160"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endParaRPr lang="ko-KR" altLang="en-US" sz="1400">
                <a:solidFill>
                  <a:prstClr val="black"/>
                </a:solidFill>
              </a:endParaRPr>
            </a:p>
          </p:txBody>
        </p:sp>
        <p:sp>
          <p:nvSpPr>
            <p:cNvPr id="86" name="Oval 181">
              <a:extLst>
                <a:ext uri="{FF2B5EF4-FFF2-40B4-BE49-F238E27FC236}">
                  <a16:creationId xmlns:a16="http://schemas.microsoft.com/office/drawing/2014/main" id="{377E92C0-AD20-8FF8-BD47-A690A71953F7}"/>
                </a:ext>
              </a:extLst>
            </p:cNvPr>
            <p:cNvSpPr/>
            <p:nvPr/>
          </p:nvSpPr>
          <p:spPr>
            <a:xfrm>
              <a:off x="6113041" y="1809166"/>
              <a:ext cx="428650" cy="4286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prstClr val="white"/>
                </a:solidFill>
              </a:endParaRPr>
            </a:p>
          </p:txBody>
        </p:sp>
      </p:grpSp>
      <p:sp>
        <p:nvSpPr>
          <p:cNvPr id="87" name="TextBox 233">
            <a:extLst>
              <a:ext uri="{FF2B5EF4-FFF2-40B4-BE49-F238E27FC236}">
                <a16:creationId xmlns:a16="http://schemas.microsoft.com/office/drawing/2014/main" id="{6C1CA880-2710-DCCF-BA3C-45546E2F9AAC}"/>
              </a:ext>
            </a:extLst>
          </p:cNvPr>
          <p:cNvSpPr txBox="1"/>
          <p:nvPr/>
        </p:nvSpPr>
        <p:spPr>
          <a:xfrm>
            <a:off x="7495683" y="2024867"/>
            <a:ext cx="542176" cy="261610"/>
          </a:xfrm>
          <a:prstGeom prst="rect">
            <a:avLst/>
          </a:prstGeom>
          <a:noFill/>
        </p:spPr>
        <p:txBody>
          <a:bodyPr wrap="square" rtlCol="0">
            <a:spAutoFit/>
          </a:bodyPr>
          <a:lstStyle/>
          <a:p>
            <a:pPr algn="ctr"/>
            <a:r>
              <a:rPr lang="fr-FR" altLang="ko-KR" sz="1050" b="1" dirty="0">
                <a:solidFill>
                  <a:prstClr val="white"/>
                </a:solidFill>
                <a:latin typeface="Arial" pitchFamily="34" charset="0"/>
                <a:cs typeface="+mj-cs"/>
              </a:rPr>
              <a:t>12</a:t>
            </a:r>
            <a:endParaRPr lang="ko-KR" altLang="en-US" sz="1050" b="1" dirty="0">
              <a:solidFill>
                <a:prstClr val="white"/>
              </a:solidFill>
              <a:latin typeface="Arial" pitchFamily="34" charset="0"/>
              <a:cs typeface="+mj-cs"/>
            </a:endParaRPr>
          </a:p>
        </p:txBody>
      </p:sp>
      <p:sp>
        <p:nvSpPr>
          <p:cNvPr id="88" name="Rounded Rectangle 55">
            <a:extLst>
              <a:ext uri="{FF2B5EF4-FFF2-40B4-BE49-F238E27FC236}">
                <a16:creationId xmlns:a16="http://schemas.microsoft.com/office/drawing/2014/main" id="{715F2682-DEF1-64E7-414A-12D50B44E4C0}"/>
              </a:ext>
            </a:extLst>
          </p:cNvPr>
          <p:cNvSpPr/>
          <p:nvPr/>
        </p:nvSpPr>
        <p:spPr>
          <a:xfrm>
            <a:off x="11981107" y="3166084"/>
            <a:ext cx="5982700" cy="1558092"/>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endParaRPr lang="ko-KR" altLang="en-US" sz="1400" dirty="0">
              <a:solidFill>
                <a:prstClr val="black"/>
              </a:solidFill>
            </a:endParaRPr>
          </a:p>
        </p:txBody>
      </p:sp>
      <p:sp>
        <p:nvSpPr>
          <p:cNvPr id="89" name="Rounded Rectangle 71">
            <a:extLst>
              <a:ext uri="{FF2B5EF4-FFF2-40B4-BE49-F238E27FC236}">
                <a16:creationId xmlns:a16="http://schemas.microsoft.com/office/drawing/2014/main" id="{BE09EDB4-333B-4224-0256-9A031E2D90C6}"/>
              </a:ext>
            </a:extLst>
          </p:cNvPr>
          <p:cNvSpPr/>
          <p:nvPr/>
        </p:nvSpPr>
        <p:spPr>
          <a:xfrm>
            <a:off x="8133168" y="1652998"/>
            <a:ext cx="3723646" cy="1195040"/>
          </a:xfrm>
          <a:prstGeom prst="roundRect">
            <a:avLst>
              <a:gd name="adj" fmla="val 5000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endParaRPr lang="ko-KR" altLang="en-US" sz="1400" dirty="0">
              <a:solidFill>
                <a:prstClr val="black"/>
              </a:solidFill>
            </a:endParaRPr>
          </a:p>
        </p:txBody>
      </p:sp>
      <p:sp>
        <p:nvSpPr>
          <p:cNvPr id="90" name="TextBox 207">
            <a:extLst>
              <a:ext uri="{FF2B5EF4-FFF2-40B4-BE49-F238E27FC236}">
                <a16:creationId xmlns:a16="http://schemas.microsoft.com/office/drawing/2014/main" id="{C59DCC35-D13C-6FA1-258B-771714A537BF}"/>
              </a:ext>
            </a:extLst>
          </p:cNvPr>
          <p:cNvSpPr txBox="1"/>
          <p:nvPr/>
        </p:nvSpPr>
        <p:spPr>
          <a:xfrm>
            <a:off x="13070715" y="3604259"/>
            <a:ext cx="4708216" cy="646331"/>
          </a:xfrm>
          <a:prstGeom prst="rect">
            <a:avLst/>
          </a:prstGeom>
          <a:noFill/>
        </p:spPr>
        <p:txBody>
          <a:bodyPr wrap="square" lIns="0" rIns="0" rtlCol="0">
            <a:spAutoFit/>
          </a:bodyPr>
          <a:lstStyle/>
          <a:p>
            <a:pPr algn="ctr" defTabSz="1370920" rtl="1">
              <a:defRPr/>
            </a:pPr>
            <a:r>
              <a:rPr lang="fr-FR" b="1" dirty="0">
                <a:latin typeface="Times New Roman" panose="02020603050405020304" pitchFamily="18" charset="0"/>
                <a:cs typeface="Times New Roman" panose="02020603050405020304" pitchFamily="18" charset="0"/>
              </a:rPr>
              <a:t>Adoption de mesures spécifiques pour les concessions relatives à des petits projets</a:t>
            </a:r>
            <a:endParaRPr lang="fr-FR" altLang="ko-KR" b="1" dirty="0">
              <a:latin typeface="Times New Roman" panose="02020603050405020304" pitchFamily="18" charset="0"/>
              <a:cs typeface="Times New Roman" panose="02020603050405020304" pitchFamily="18" charset="0"/>
            </a:endParaRPr>
          </a:p>
        </p:txBody>
      </p:sp>
      <p:sp>
        <p:nvSpPr>
          <p:cNvPr id="91" name="TextBox 184">
            <a:extLst>
              <a:ext uri="{FF2B5EF4-FFF2-40B4-BE49-F238E27FC236}">
                <a16:creationId xmlns:a16="http://schemas.microsoft.com/office/drawing/2014/main" id="{EBEB83F9-4976-AA1C-940F-742EAFD7A2D1}"/>
              </a:ext>
            </a:extLst>
          </p:cNvPr>
          <p:cNvSpPr txBox="1"/>
          <p:nvPr/>
        </p:nvSpPr>
        <p:spPr>
          <a:xfrm>
            <a:off x="8197478" y="1827693"/>
            <a:ext cx="3516038" cy="840230"/>
          </a:xfrm>
          <a:prstGeom prst="rect">
            <a:avLst/>
          </a:prstGeom>
          <a:noFill/>
        </p:spPr>
        <p:txBody>
          <a:bodyPr wrap="square" lIns="0" rIns="0" rtlCol="0">
            <a:spAutoFit/>
          </a:bodyPr>
          <a:lstStyle/>
          <a:p>
            <a:pPr algn="ctr" defTabSz="1955800">
              <a:lnSpc>
                <a:spcPct val="90000"/>
              </a:lnSpc>
              <a:spcBef>
                <a:spcPct val="0"/>
              </a:spcBef>
              <a:spcAft>
                <a:spcPct val="35000"/>
              </a:spcAft>
            </a:pPr>
            <a:r>
              <a:rPr lang="fr-FR" b="1" dirty="0">
                <a:latin typeface="Times" panose="02020603050405020304" pitchFamily="18" charset="0"/>
              </a:rPr>
              <a:t>Nouveau décret présidentiel promulgué de l’organisation de l’IGPPP</a:t>
            </a:r>
          </a:p>
        </p:txBody>
      </p:sp>
      <p:grpSp>
        <p:nvGrpSpPr>
          <p:cNvPr id="92" name="Group 202">
            <a:extLst>
              <a:ext uri="{FF2B5EF4-FFF2-40B4-BE49-F238E27FC236}">
                <a16:creationId xmlns:a16="http://schemas.microsoft.com/office/drawing/2014/main" id="{CC3A0931-F6C0-0AF3-382B-15DF10646FBD}"/>
              </a:ext>
            </a:extLst>
          </p:cNvPr>
          <p:cNvGrpSpPr/>
          <p:nvPr/>
        </p:nvGrpSpPr>
        <p:grpSpPr>
          <a:xfrm>
            <a:off x="12207117" y="3433708"/>
            <a:ext cx="913720" cy="913720"/>
            <a:chOff x="6012160" y="1708285"/>
            <a:chExt cx="609146" cy="609146"/>
          </a:xfrm>
        </p:grpSpPr>
        <p:sp>
          <p:nvSpPr>
            <p:cNvPr id="93" name="Oval 203">
              <a:extLst>
                <a:ext uri="{FF2B5EF4-FFF2-40B4-BE49-F238E27FC236}">
                  <a16:creationId xmlns:a16="http://schemas.microsoft.com/office/drawing/2014/main" id="{C2228865-9DCE-4947-F743-4F0F48BDACCA}"/>
                </a:ext>
              </a:extLst>
            </p:cNvPr>
            <p:cNvSpPr/>
            <p:nvPr/>
          </p:nvSpPr>
          <p:spPr>
            <a:xfrm>
              <a:off x="6012160"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endParaRPr lang="ko-KR" altLang="en-US" sz="1400">
                <a:solidFill>
                  <a:prstClr val="black"/>
                </a:solidFill>
              </a:endParaRPr>
            </a:p>
          </p:txBody>
        </p:sp>
        <p:sp>
          <p:nvSpPr>
            <p:cNvPr id="94" name="Oval 204">
              <a:extLst>
                <a:ext uri="{FF2B5EF4-FFF2-40B4-BE49-F238E27FC236}">
                  <a16:creationId xmlns:a16="http://schemas.microsoft.com/office/drawing/2014/main" id="{EAD4FE91-D269-221F-D23C-5DD976C77069}"/>
                </a:ext>
              </a:extLst>
            </p:cNvPr>
            <p:cNvSpPr/>
            <p:nvPr/>
          </p:nvSpPr>
          <p:spPr>
            <a:xfrm>
              <a:off x="6113041" y="1809166"/>
              <a:ext cx="428650" cy="428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prstClr val="white"/>
                </a:solidFill>
              </a:endParaRPr>
            </a:p>
          </p:txBody>
        </p:sp>
      </p:grpSp>
      <p:sp>
        <p:nvSpPr>
          <p:cNvPr id="95" name="TextBox 216">
            <a:extLst>
              <a:ext uri="{FF2B5EF4-FFF2-40B4-BE49-F238E27FC236}">
                <a16:creationId xmlns:a16="http://schemas.microsoft.com/office/drawing/2014/main" id="{9D5EAF28-8398-49B9-2D38-BE1FB78BB8F5}"/>
              </a:ext>
            </a:extLst>
          </p:cNvPr>
          <p:cNvSpPr txBox="1"/>
          <p:nvPr/>
        </p:nvSpPr>
        <p:spPr>
          <a:xfrm>
            <a:off x="12435869" y="3682548"/>
            <a:ext cx="542176" cy="307777"/>
          </a:xfrm>
          <a:prstGeom prst="rect">
            <a:avLst/>
          </a:prstGeom>
          <a:noFill/>
        </p:spPr>
        <p:txBody>
          <a:bodyPr wrap="square" rtlCol="0">
            <a:spAutoFit/>
          </a:bodyPr>
          <a:lstStyle/>
          <a:p>
            <a:pPr algn="ctr"/>
            <a:r>
              <a:rPr lang="en-US" altLang="ko-KR" sz="1400" b="1" dirty="0">
                <a:solidFill>
                  <a:prstClr val="white"/>
                </a:solidFill>
                <a:latin typeface="Arial" pitchFamily="34" charset="0"/>
                <a:cs typeface="Arial" pitchFamily="34" charset="0"/>
              </a:rPr>
              <a:t>7</a:t>
            </a:r>
            <a:endParaRPr lang="ko-KR" altLang="en-US" sz="1400" b="1" dirty="0">
              <a:solidFill>
                <a:prstClr val="white"/>
              </a:solidFill>
              <a:latin typeface="Arial" pitchFamily="34" charset="0"/>
              <a:cs typeface="Arial" pitchFamily="34" charset="0"/>
            </a:endParaRPr>
          </a:p>
        </p:txBody>
      </p:sp>
      <p:cxnSp>
        <p:nvCxnSpPr>
          <p:cNvPr id="96" name="Straight Connector 167">
            <a:extLst>
              <a:ext uri="{FF2B5EF4-FFF2-40B4-BE49-F238E27FC236}">
                <a16:creationId xmlns:a16="http://schemas.microsoft.com/office/drawing/2014/main" id="{96F66680-ECFE-ED13-27B2-0876FF19441D}"/>
              </a:ext>
            </a:extLst>
          </p:cNvPr>
          <p:cNvCxnSpPr>
            <a:cxnSpLocks/>
          </p:cNvCxnSpPr>
          <p:nvPr/>
        </p:nvCxnSpPr>
        <p:spPr>
          <a:xfrm flipV="1">
            <a:off x="9414886" y="2883456"/>
            <a:ext cx="22822" cy="1695588"/>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7" name="Straight Connector 160">
            <a:extLst>
              <a:ext uri="{FF2B5EF4-FFF2-40B4-BE49-F238E27FC236}">
                <a16:creationId xmlns:a16="http://schemas.microsoft.com/office/drawing/2014/main" id="{460BBF35-A5A6-04C2-9031-0A64773CB9A3}"/>
              </a:ext>
            </a:extLst>
          </p:cNvPr>
          <p:cNvCxnSpPr>
            <a:cxnSpLocks/>
          </p:cNvCxnSpPr>
          <p:nvPr/>
        </p:nvCxnSpPr>
        <p:spPr>
          <a:xfrm flipH="1">
            <a:off x="10511076" y="4223222"/>
            <a:ext cx="1500010" cy="925692"/>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8" name="Group 209">
            <a:extLst>
              <a:ext uri="{FF2B5EF4-FFF2-40B4-BE49-F238E27FC236}">
                <a16:creationId xmlns:a16="http://schemas.microsoft.com/office/drawing/2014/main" id="{9F9CD824-7C3B-FE89-336D-93DAFBCE6D8A}"/>
              </a:ext>
            </a:extLst>
          </p:cNvPr>
          <p:cNvGrpSpPr/>
          <p:nvPr/>
        </p:nvGrpSpPr>
        <p:grpSpPr>
          <a:xfrm>
            <a:off x="5892763" y="1702978"/>
            <a:ext cx="913720" cy="913720"/>
            <a:chOff x="2410349" y="1708285"/>
            <a:chExt cx="609146" cy="609146"/>
          </a:xfrm>
        </p:grpSpPr>
        <p:sp>
          <p:nvSpPr>
            <p:cNvPr id="99" name="Oval 210">
              <a:extLst>
                <a:ext uri="{FF2B5EF4-FFF2-40B4-BE49-F238E27FC236}">
                  <a16:creationId xmlns:a16="http://schemas.microsoft.com/office/drawing/2014/main" id="{A01EC7BF-CA1E-C8C6-3CD4-29FD9847A23A}"/>
                </a:ext>
              </a:extLst>
            </p:cNvPr>
            <p:cNvSpPr/>
            <p:nvPr/>
          </p:nvSpPr>
          <p:spPr>
            <a:xfrm>
              <a:off x="2410349"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137160" tIns="68580" rIns="137160" bIns="68580" numCol="1" anchor="t" anchorCtr="0" compatLnSpc="1">
              <a:prstTxWarp prst="textNoShape">
                <a:avLst/>
              </a:prstTxWarp>
            </a:bodyPr>
            <a:lstStyle/>
            <a:p>
              <a:pPr algn="r"/>
              <a:endParaRPr lang="ko-KR" altLang="en-US" sz="1400">
                <a:solidFill>
                  <a:prstClr val="black"/>
                </a:solidFill>
              </a:endParaRPr>
            </a:p>
          </p:txBody>
        </p:sp>
        <p:sp>
          <p:nvSpPr>
            <p:cNvPr id="100" name="Oval 211">
              <a:extLst>
                <a:ext uri="{FF2B5EF4-FFF2-40B4-BE49-F238E27FC236}">
                  <a16:creationId xmlns:a16="http://schemas.microsoft.com/office/drawing/2014/main" id="{2E8E20F5-9F65-DAD7-8243-0C006B3073A3}"/>
                </a:ext>
              </a:extLst>
            </p:cNvPr>
            <p:cNvSpPr/>
            <p:nvPr/>
          </p:nvSpPr>
          <p:spPr>
            <a:xfrm>
              <a:off x="2511230" y="1798533"/>
              <a:ext cx="428650" cy="428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400">
                <a:solidFill>
                  <a:prstClr val="white"/>
                </a:solidFill>
              </a:endParaRPr>
            </a:p>
          </p:txBody>
        </p:sp>
      </p:grpSp>
      <p:sp>
        <p:nvSpPr>
          <p:cNvPr id="101" name="TextBox 215">
            <a:extLst>
              <a:ext uri="{FF2B5EF4-FFF2-40B4-BE49-F238E27FC236}">
                <a16:creationId xmlns:a16="http://schemas.microsoft.com/office/drawing/2014/main" id="{12F004D7-8973-40ED-4000-6CAC42BB3183}"/>
              </a:ext>
            </a:extLst>
          </p:cNvPr>
          <p:cNvSpPr txBox="1"/>
          <p:nvPr/>
        </p:nvSpPr>
        <p:spPr>
          <a:xfrm>
            <a:off x="6104352" y="1924814"/>
            <a:ext cx="466962" cy="307777"/>
          </a:xfrm>
          <a:prstGeom prst="rect">
            <a:avLst/>
          </a:prstGeom>
          <a:noFill/>
        </p:spPr>
        <p:txBody>
          <a:bodyPr wrap="square" rtlCol="0">
            <a:spAutoFit/>
          </a:bodyPr>
          <a:lstStyle/>
          <a:p>
            <a:pPr algn="ctr"/>
            <a:r>
              <a:rPr lang="fr-FR" altLang="ko-KR" sz="1400" b="1" dirty="0">
                <a:solidFill>
                  <a:prstClr val="white"/>
                </a:solidFill>
                <a:latin typeface="Arial" pitchFamily="34" charset="0"/>
                <a:cs typeface="Arial" pitchFamily="34" charset="0"/>
              </a:rPr>
              <a:t>1</a:t>
            </a:r>
            <a:endParaRPr lang="ko-KR" altLang="en-US" sz="1400" b="1" dirty="0">
              <a:solidFill>
                <a:prstClr val="white"/>
              </a:solidFill>
              <a:latin typeface="Arial" pitchFamily="34" charset="0"/>
              <a:cs typeface="Arial" pitchFamily="34" charset="0"/>
            </a:endParaRPr>
          </a:p>
        </p:txBody>
      </p:sp>
      <p:sp>
        <p:nvSpPr>
          <p:cNvPr id="102" name="ZoneTexte 101">
            <a:extLst>
              <a:ext uri="{FF2B5EF4-FFF2-40B4-BE49-F238E27FC236}">
                <a16:creationId xmlns:a16="http://schemas.microsoft.com/office/drawing/2014/main" id="{03E43864-BE43-5483-C6FC-D098B0067FC8}"/>
              </a:ext>
            </a:extLst>
          </p:cNvPr>
          <p:cNvSpPr txBox="1"/>
          <p:nvPr/>
        </p:nvSpPr>
        <p:spPr>
          <a:xfrm>
            <a:off x="440718" y="763324"/>
            <a:ext cx="17615914" cy="523220"/>
          </a:xfrm>
          <a:prstGeom prst="rect">
            <a:avLst/>
          </a:prstGeom>
          <a:noFill/>
        </p:spPr>
        <p:txBody>
          <a:bodyPr wrap="square">
            <a:spAutoFit/>
          </a:bodyPr>
          <a:lstStyle/>
          <a:p>
            <a:pPr algn="ctr"/>
            <a:r>
              <a:rPr lang="fr-FR" sz="2800" b="1" dirty="0">
                <a:solidFill>
                  <a:schemeClr val="bg1">
                    <a:lumMod val="95000"/>
                  </a:schemeClr>
                </a:solidFill>
              </a:rPr>
              <a:t>En conclusion l’igppp veille à s’adapter aux besoins exprimés tant sur le plan règlementaire , financier et pratique </a:t>
            </a:r>
          </a:p>
        </p:txBody>
      </p:sp>
    </p:spTree>
    <p:extLst>
      <p:ext uri="{BB962C8B-B14F-4D97-AF65-F5344CB8AC3E}">
        <p14:creationId xmlns:p14="http://schemas.microsoft.com/office/powerpoint/2010/main" val="12812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18">
              <a:alphaModFix amt="71000"/>
              <a:extLst>
                <a:ext uri="{96DAC541-7B7A-43D3-8B79-37D633B846F1}">
                  <asvg:svgBlip xmlns:asvg="http://schemas.microsoft.com/office/drawing/2016/SVG/main" xmlns="" r:embed="rId19"/>
                </a:ext>
              </a:extLst>
            </a:blip>
            <a:stretch>
              <a:fillRect/>
            </a:stretch>
          </a:blipFill>
        </p:spPr>
        <p:txBody>
          <a:bodyPr/>
          <a:lstStyle/>
          <a:p>
            <a:endParaRPr lang="fr-F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20"/>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21"/>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22"/>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23"/>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grpSp>
        <p:nvGrpSpPr>
          <p:cNvPr id="10" name="Group 10"/>
          <p:cNvGrpSpPr/>
          <p:nvPr/>
        </p:nvGrpSpPr>
        <p:grpSpPr>
          <a:xfrm>
            <a:off x="1745572" y="374770"/>
            <a:ext cx="6636428" cy="488211"/>
            <a:chOff x="0" y="-57150"/>
            <a:chExt cx="5126428" cy="1837972"/>
          </a:xfrm>
        </p:grpSpPr>
        <p:sp>
          <p:nvSpPr>
            <p:cNvPr id="11" name="TextBox 11"/>
            <p:cNvSpPr txBox="1"/>
            <p:nvPr/>
          </p:nvSpPr>
          <p:spPr>
            <a:xfrm>
              <a:off x="0" y="645024"/>
              <a:ext cx="5126428" cy="443198"/>
            </a:xfrm>
            <a:prstGeom prst="rect">
              <a:avLst/>
            </a:prstGeom>
          </p:spPr>
          <p:txBody>
            <a:bodyPr lIns="0" tIns="0" rIns="0" bIns="0" rtlCol="0" anchor="t">
              <a:spAutoFit/>
            </a:bodyPr>
            <a:lstStyle/>
            <a:p>
              <a:pPr algn="just">
                <a:lnSpc>
                  <a:spcPts val="2790"/>
                </a:lnSpc>
                <a:spcBef>
                  <a:spcPct val="0"/>
                </a:spcBef>
              </a:pPr>
              <a:endParaRPr lang="en-US" sz="1992" dirty="0">
                <a:solidFill>
                  <a:srgbClr val="FFFFFF"/>
                </a:solidFill>
                <a:latin typeface="Montserrat"/>
              </a:endParaRPr>
            </a:p>
          </p:txBody>
        </p:sp>
        <p:sp>
          <p:nvSpPr>
            <p:cNvPr id="12" name="TextBox 12"/>
            <p:cNvSpPr txBox="1"/>
            <p:nvPr/>
          </p:nvSpPr>
          <p:spPr>
            <a:xfrm>
              <a:off x="0" y="-57150"/>
              <a:ext cx="3937456" cy="1837972"/>
            </a:xfrm>
            <a:prstGeom prst="rect">
              <a:avLst/>
            </a:prstGeom>
          </p:spPr>
          <p:txBody>
            <a:bodyPr lIns="0" tIns="0" rIns="0" bIns="0" rtlCol="0" anchor="t">
              <a:spAutoFit/>
            </a:bodyPr>
            <a:lstStyle/>
            <a:p>
              <a:pPr algn="just">
                <a:lnSpc>
                  <a:spcPts val="4146"/>
                </a:lnSpc>
                <a:spcBef>
                  <a:spcPct val="0"/>
                </a:spcBef>
              </a:pPr>
              <a:endParaRPr lang="fr-FR" sz="2962" dirty="0">
                <a:solidFill>
                  <a:srgbClr val="FFFFFF"/>
                </a:solidFill>
                <a:latin typeface="Montserrat Bold"/>
              </a:endParaRPr>
            </a:p>
          </p:txBody>
        </p:sp>
      </p:grpSp>
      <p:sp>
        <p:nvSpPr>
          <p:cNvPr id="103" name="Espace réservé du numéro de diapositive 2">
            <a:extLst>
              <a:ext uri="{FF2B5EF4-FFF2-40B4-BE49-F238E27FC236}">
                <a16:creationId xmlns:a16="http://schemas.microsoft.com/office/drawing/2014/main" id="{19F87C26-3275-2F36-B8E9-6FE2551C3C2E}"/>
              </a:ext>
            </a:extLst>
          </p:cNvPr>
          <p:cNvSpPr>
            <a:spLocks noGrp="1"/>
          </p:cNvSpPr>
          <p:nvPr>
            <p:ph type="sldNum" idx="12"/>
          </p:nvPr>
        </p:nvSpPr>
        <p:spPr>
          <a:xfrm>
            <a:off x="15298854" y="10379700"/>
            <a:ext cx="2974800" cy="631200"/>
          </a:xfrm>
        </p:spPr>
        <p:txBody>
          <a:bodyPr/>
          <a:lstStyle/>
          <a:p>
            <a:fld id="{00000000-1234-1234-1234-123412341234}" type="slidenum">
              <a:rPr lang="fr-FR" smtClean="0"/>
              <a:pPr/>
              <a:t>25</a:t>
            </a:fld>
            <a:endParaRPr lang="fr-FR" dirty="0"/>
          </a:p>
        </p:txBody>
      </p:sp>
      <p:sp>
        <p:nvSpPr>
          <p:cNvPr id="104" name="ZoneTexte 103">
            <a:extLst>
              <a:ext uri="{FF2B5EF4-FFF2-40B4-BE49-F238E27FC236}">
                <a16:creationId xmlns:a16="http://schemas.microsoft.com/office/drawing/2014/main" id="{9FCB5F0F-CFDD-7B5A-0B0B-F9F1DCD34C57}"/>
              </a:ext>
            </a:extLst>
          </p:cNvPr>
          <p:cNvSpPr txBox="1"/>
          <p:nvPr/>
        </p:nvSpPr>
        <p:spPr>
          <a:xfrm>
            <a:off x="330263" y="383709"/>
            <a:ext cx="11809312" cy="707886"/>
          </a:xfrm>
          <a:prstGeom prst="rect">
            <a:avLst/>
          </a:prstGeom>
          <a:noFill/>
        </p:spPr>
        <p:txBody>
          <a:bodyPr wrap="square">
            <a:spAutoFit/>
          </a:bodyPr>
          <a:lstStyle/>
          <a:p>
            <a:pPr defTabSz="685800" rtl="1"/>
            <a:r>
              <a:rPr lang="fr-FR" sz="4000" b="1" dirty="0">
                <a:solidFill>
                  <a:schemeClr val="bg1"/>
                </a:solidFill>
                <a:latin typeface="Times" panose="02020603050405020304" pitchFamily="18" charset="0"/>
              </a:rPr>
              <a:t>Quelques Exemples de projets PPP en cours</a:t>
            </a:r>
          </a:p>
        </p:txBody>
      </p:sp>
      <p:sp>
        <p:nvSpPr>
          <p:cNvPr id="105" name="Rectangle 104">
            <a:extLst>
              <a:ext uri="{FF2B5EF4-FFF2-40B4-BE49-F238E27FC236}">
                <a16:creationId xmlns:a16="http://schemas.microsoft.com/office/drawing/2014/main" id="{4782BA82-69E8-3860-639F-63935C3235F8}"/>
              </a:ext>
            </a:extLst>
          </p:cNvPr>
          <p:cNvSpPr/>
          <p:nvPr>
            <p:custDataLst>
              <p:tags r:id="rId1"/>
            </p:custDataLst>
          </p:nvPr>
        </p:nvSpPr>
        <p:spPr>
          <a:xfrm>
            <a:off x="308847" y="2642293"/>
            <a:ext cx="2786482" cy="2266526"/>
          </a:xfrm>
          <a:prstGeom prst="rect">
            <a:avLst/>
          </a:prstGeom>
          <a:solidFill>
            <a:srgbClr val="00B050"/>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1371022" rtl="1">
              <a:defRPr/>
            </a:pPr>
            <a:r>
              <a:rPr lang="fr-FR" sz="20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Stations d’épuration Tunis Nord et  de Gabes </a:t>
            </a:r>
            <a:endParaRPr lang="ar-TN" sz="2000" b="1" dirty="0">
              <a:solidFill>
                <a:schemeClr val="bg1"/>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p:txBody>
      </p:sp>
      <p:sp>
        <p:nvSpPr>
          <p:cNvPr id="106" name="Rectangle 105">
            <a:extLst>
              <a:ext uri="{FF2B5EF4-FFF2-40B4-BE49-F238E27FC236}">
                <a16:creationId xmlns:a16="http://schemas.microsoft.com/office/drawing/2014/main" id="{3D4217C8-AF7D-3A2B-F4A2-B11858EA64BF}"/>
              </a:ext>
            </a:extLst>
          </p:cNvPr>
          <p:cNvSpPr/>
          <p:nvPr>
            <p:custDataLst>
              <p:tags r:id="rId2"/>
            </p:custDataLst>
          </p:nvPr>
        </p:nvSpPr>
        <p:spPr>
          <a:xfrm>
            <a:off x="3370552" y="2642293"/>
            <a:ext cx="3325176" cy="2266526"/>
          </a:xfrm>
          <a:prstGeom prst="rect">
            <a:avLst/>
          </a:prstGeom>
          <a:solidFill>
            <a:srgbClr val="7030A0"/>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1371022">
              <a:lnSpc>
                <a:spcPct val="107000"/>
              </a:lnSpc>
              <a:spcAft>
                <a:spcPts val="1600"/>
              </a:spcAft>
              <a:defRPr/>
            </a:pPr>
            <a:r>
              <a:rPr lang="fr-FR" sz="2000" b="1" dirty="0">
                <a:solidFill>
                  <a:schemeClr val="bg1"/>
                </a:solidFill>
                <a:latin typeface="Times" panose="02020603050405020304" pitchFamily="18" charset="0"/>
                <a:cs typeface="Arial" panose="020B0604020202020204" pitchFamily="34" charset="0"/>
              </a:rPr>
              <a:t>Projet de traitement des déchets dangereux de </a:t>
            </a:r>
            <a:r>
              <a:rPr lang="fr-FR" sz="2000" b="1" dirty="0" err="1">
                <a:solidFill>
                  <a:schemeClr val="bg1"/>
                </a:solidFill>
                <a:latin typeface="Times" panose="02020603050405020304" pitchFamily="18" charset="0"/>
                <a:cs typeface="Arial" panose="020B0604020202020204" pitchFamily="34" charset="0"/>
              </a:rPr>
              <a:t>Jrado</a:t>
            </a:r>
            <a:r>
              <a:rPr lang="fr-FR" sz="2000" b="1" dirty="0">
                <a:solidFill>
                  <a:schemeClr val="bg1"/>
                </a:solidFill>
                <a:latin typeface="Times" panose="02020603050405020304" pitchFamily="18" charset="0"/>
                <a:cs typeface="Arial" panose="020B0604020202020204" pitchFamily="34" charset="0"/>
              </a:rPr>
              <a:t> et deux centres de réception, de stockage et de conversion Sfax- Gabes </a:t>
            </a:r>
            <a:endParaRPr lang="ar-TN" sz="2000" b="1" dirty="0">
              <a:solidFill>
                <a:schemeClr val="bg1"/>
              </a:solidFill>
              <a:latin typeface="Times" panose="02020603050405020304" pitchFamily="18" charset="0"/>
            </a:endParaRPr>
          </a:p>
        </p:txBody>
      </p:sp>
      <p:sp>
        <p:nvSpPr>
          <p:cNvPr id="107" name="Rectangle 106">
            <a:extLst>
              <a:ext uri="{FF2B5EF4-FFF2-40B4-BE49-F238E27FC236}">
                <a16:creationId xmlns:a16="http://schemas.microsoft.com/office/drawing/2014/main" id="{54BF329F-B560-A175-60EF-2E0AC4C89A11}"/>
              </a:ext>
            </a:extLst>
          </p:cNvPr>
          <p:cNvSpPr/>
          <p:nvPr>
            <p:custDataLst>
              <p:tags r:id="rId3"/>
            </p:custDataLst>
          </p:nvPr>
        </p:nvSpPr>
        <p:spPr>
          <a:xfrm>
            <a:off x="6921718" y="2642292"/>
            <a:ext cx="3015532" cy="2394712"/>
          </a:xfrm>
          <a:prstGeom prst="rect">
            <a:avLst/>
          </a:prstGeom>
          <a:solidFill>
            <a:srgbClr val="7030A0"/>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1371022" rtl="1">
              <a:defRPr/>
            </a:pPr>
            <a:r>
              <a:rPr lang="fr-FR" sz="2000" b="1" dirty="0">
                <a:solidFill>
                  <a:prstClr val="white"/>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Métro Sfax (première tranche)</a:t>
            </a:r>
            <a:endParaRPr lang="ar-TN" sz="2000" b="1" dirty="0">
              <a:solidFill>
                <a:prstClr val="white"/>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p:txBody>
      </p:sp>
      <p:sp>
        <p:nvSpPr>
          <p:cNvPr id="108" name="Rectangle 107">
            <a:extLst>
              <a:ext uri="{FF2B5EF4-FFF2-40B4-BE49-F238E27FC236}">
                <a16:creationId xmlns:a16="http://schemas.microsoft.com/office/drawing/2014/main" id="{C5E62167-B1E7-3134-0028-D59C83565F4F}"/>
              </a:ext>
            </a:extLst>
          </p:cNvPr>
          <p:cNvSpPr/>
          <p:nvPr>
            <p:custDataLst>
              <p:tags r:id="rId4"/>
            </p:custDataLst>
          </p:nvPr>
        </p:nvSpPr>
        <p:spPr>
          <a:xfrm>
            <a:off x="10163240" y="2563773"/>
            <a:ext cx="2581160" cy="2410542"/>
          </a:xfrm>
          <a:prstGeom prst="rect">
            <a:avLst/>
          </a:prstGeom>
          <a:solidFill>
            <a:srgbClr val="868889"/>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1371022" rtl="1">
              <a:defRPr/>
            </a:pPr>
            <a:r>
              <a:rPr lang="fr-FR" sz="2000" b="1" dirty="0">
                <a:solidFill>
                  <a:prstClr val="white"/>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Zone logistique de  </a:t>
            </a:r>
            <a:r>
              <a:rPr lang="fr-FR" sz="2000" b="1" dirty="0" err="1">
                <a:solidFill>
                  <a:prstClr val="white"/>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Gargour</a:t>
            </a:r>
            <a:r>
              <a:rPr lang="fr-FR" sz="2000" b="1" dirty="0">
                <a:solidFill>
                  <a:prstClr val="white"/>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 et </a:t>
            </a:r>
            <a:r>
              <a:rPr lang="fr-FR" sz="2000" b="1" dirty="0" err="1">
                <a:solidFill>
                  <a:prstClr val="white"/>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bouchama</a:t>
            </a:r>
            <a:r>
              <a:rPr lang="fr-FR" sz="2000" b="1" dirty="0">
                <a:solidFill>
                  <a:prstClr val="white"/>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  </a:t>
            </a:r>
            <a:endParaRPr lang="ar-TN" sz="2000" b="1" dirty="0">
              <a:solidFill>
                <a:prstClr val="white"/>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p:txBody>
      </p:sp>
      <p:sp>
        <p:nvSpPr>
          <p:cNvPr id="109" name="Rectangle 108">
            <a:extLst>
              <a:ext uri="{FF2B5EF4-FFF2-40B4-BE49-F238E27FC236}">
                <a16:creationId xmlns:a16="http://schemas.microsoft.com/office/drawing/2014/main" id="{D3651070-EC45-6F31-CBCC-36B574628E73}"/>
              </a:ext>
            </a:extLst>
          </p:cNvPr>
          <p:cNvSpPr/>
          <p:nvPr>
            <p:custDataLst>
              <p:tags r:id="rId5"/>
            </p:custDataLst>
          </p:nvPr>
        </p:nvSpPr>
        <p:spPr>
          <a:xfrm>
            <a:off x="12970391" y="2642293"/>
            <a:ext cx="2510314" cy="2332022"/>
          </a:xfrm>
          <a:prstGeom prst="rect">
            <a:avLst/>
          </a:prstGeom>
          <a:solidFill>
            <a:srgbClr val="00B050"/>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1371022" rtl="1">
              <a:defRPr/>
            </a:pPr>
            <a:r>
              <a:rPr lang="fr-FR" sz="2000" b="1" dirty="0">
                <a:solidFill>
                  <a:prstClr val="white"/>
                </a:solidFill>
                <a:effectLst>
                  <a:outerShdw blurRad="38100" dist="38100" dir="2700000" algn="tl">
                    <a:srgbClr val="000000">
                      <a:alpha val="43137"/>
                    </a:srgbClr>
                  </a:outerShdw>
                </a:effectLst>
                <a:latin typeface="Times" panose="02020603050405020304" pitchFamily="18" charset="0"/>
              </a:rPr>
              <a:t>Projet d’aménagement du port de sidi bou </a:t>
            </a:r>
            <a:r>
              <a:rPr lang="fr-FR" sz="2000" b="1" dirty="0" err="1">
                <a:solidFill>
                  <a:prstClr val="white"/>
                </a:solidFill>
                <a:effectLst>
                  <a:outerShdw blurRad="38100" dist="38100" dir="2700000" algn="tl">
                    <a:srgbClr val="000000">
                      <a:alpha val="43137"/>
                    </a:srgbClr>
                  </a:outerShdw>
                </a:effectLst>
                <a:latin typeface="Times" panose="02020603050405020304" pitchFamily="18" charset="0"/>
              </a:rPr>
              <a:t>said</a:t>
            </a:r>
            <a:r>
              <a:rPr lang="fr-FR" sz="2000" b="1" dirty="0">
                <a:solidFill>
                  <a:prstClr val="white"/>
                </a:solidFill>
                <a:effectLst>
                  <a:outerShdw blurRad="38100" dist="38100" dir="2700000" algn="tl">
                    <a:srgbClr val="000000">
                      <a:alpha val="43137"/>
                    </a:srgbClr>
                  </a:outerShdw>
                </a:effectLst>
                <a:latin typeface="Times" panose="02020603050405020304" pitchFamily="18" charset="0"/>
              </a:rPr>
              <a:t> </a:t>
            </a:r>
            <a:endParaRPr lang="ar-TN" sz="2000" b="1" dirty="0">
              <a:solidFill>
                <a:prstClr val="white"/>
              </a:solidFill>
              <a:effectLst>
                <a:outerShdw blurRad="38100" dist="38100" dir="2700000" algn="tl">
                  <a:srgbClr val="000000">
                    <a:alpha val="43137"/>
                  </a:srgbClr>
                </a:outerShdw>
              </a:effectLst>
              <a:latin typeface="Times" panose="02020603050405020304" pitchFamily="18" charset="0"/>
            </a:endParaRPr>
          </a:p>
        </p:txBody>
      </p:sp>
      <p:sp>
        <p:nvSpPr>
          <p:cNvPr id="110" name="Rectangle 109">
            <a:extLst>
              <a:ext uri="{FF2B5EF4-FFF2-40B4-BE49-F238E27FC236}">
                <a16:creationId xmlns:a16="http://schemas.microsoft.com/office/drawing/2014/main" id="{A57BB06A-97E0-E062-1605-381DDA08EBAE}"/>
              </a:ext>
            </a:extLst>
          </p:cNvPr>
          <p:cNvSpPr/>
          <p:nvPr>
            <p:custDataLst>
              <p:tags r:id="rId6"/>
            </p:custDataLst>
          </p:nvPr>
        </p:nvSpPr>
        <p:spPr>
          <a:xfrm>
            <a:off x="15692065" y="2642292"/>
            <a:ext cx="2507354" cy="2394712"/>
          </a:xfrm>
          <a:prstGeom prst="rect">
            <a:avLst/>
          </a:prstGeom>
          <a:solidFill>
            <a:srgbClr val="7030A0"/>
          </a:solidFill>
          <a:ln/>
        </p:spPr>
        <p:style>
          <a:lnRef idx="3">
            <a:schemeClr val="lt1"/>
          </a:lnRef>
          <a:fillRef idx="1">
            <a:schemeClr val="accent2"/>
          </a:fillRef>
          <a:effectRef idx="1">
            <a:schemeClr val="accent2"/>
          </a:effectRef>
          <a:fontRef idx="minor">
            <a:schemeClr val="lt1"/>
          </a:fontRef>
        </p:style>
        <p:txBody>
          <a:bodyPr rtlCol="0" anchor="ctr"/>
          <a:lstStyle/>
          <a:p>
            <a:pPr algn="ctr">
              <a:lnSpc>
                <a:spcPct val="107000"/>
              </a:lnSpc>
              <a:spcAft>
                <a:spcPts val="1600"/>
              </a:spcAft>
            </a:pPr>
            <a:r>
              <a:rPr lang="fr-FR" sz="2000" b="1" dirty="0">
                <a:solidFill>
                  <a:schemeClr val="bg1"/>
                </a:solidFill>
                <a:latin typeface="Times" panose="02020603050405020304" pitchFamily="18" charset="0"/>
                <a:ea typeface="Calibri" panose="020F0502020204030204" pitchFamily="34" charset="0"/>
                <a:cs typeface="Arial" panose="020B0604020202020204" pitchFamily="34" charset="0"/>
              </a:rPr>
              <a:t>Projet de mise en valeur et aménagement de la </a:t>
            </a:r>
            <a:r>
              <a:rPr lang="fr-FR" sz="2000" b="1" dirty="0" err="1">
                <a:solidFill>
                  <a:schemeClr val="bg1"/>
                </a:solidFill>
                <a:latin typeface="Times" panose="02020603050405020304" pitchFamily="18" charset="0"/>
                <a:ea typeface="Calibri" panose="020F0502020204030204" pitchFamily="34" charset="0"/>
                <a:cs typeface="Arial" panose="020B0604020202020204" pitchFamily="34" charset="0"/>
              </a:rPr>
              <a:t>Sebkhat</a:t>
            </a:r>
            <a:r>
              <a:rPr lang="fr-FR" sz="2000" b="1" dirty="0">
                <a:solidFill>
                  <a:schemeClr val="bg1"/>
                </a:solidFill>
                <a:latin typeface="Times" panose="02020603050405020304" pitchFamily="18" charset="0"/>
                <a:ea typeface="Calibri" panose="020F0502020204030204" pitchFamily="34" charset="0"/>
                <a:cs typeface="Arial" panose="020B0604020202020204" pitchFamily="34" charset="0"/>
              </a:rPr>
              <a:t> </a:t>
            </a:r>
            <a:r>
              <a:rPr lang="fr-FR" sz="2000" b="1" dirty="0" err="1">
                <a:solidFill>
                  <a:schemeClr val="bg1"/>
                </a:solidFill>
                <a:latin typeface="Times" panose="02020603050405020304" pitchFamily="18" charset="0"/>
                <a:ea typeface="Calibri" panose="020F0502020204030204" pitchFamily="34" charset="0"/>
                <a:cs typeface="Arial" panose="020B0604020202020204" pitchFamily="34" charset="0"/>
              </a:rPr>
              <a:t>Sijoumi</a:t>
            </a:r>
            <a:endParaRPr lang="fr-FR" sz="2000" b="1" dirty="0">
              <a:solidFill>
                <a:schemeClr val="bg1"/>
              </a:solidFill>
              <a:latin typeface="Times" panose="02020603050405020304" pitchFamily="18" charset="0"/>
              <a:ea typeface="Calibri" panose="020F0502020204030204" pitchFamily="34" charset="0"/>
              <a:cs typeface="Arial" panose="020B0604020202020204" pitchFamily="34" charset="0"/>
            </a:endParaRPr>
          </a:p>
        </p:txBody>
      </p:sp>
      <p:sp>
        <p:nvSpPr>
          <p:cNvPr id="111" name="Rectangle 110">
            <a:extLst>
              <a:ext uri="{FF2B5EF4-FFF2-40B4-BE49-F238E27FC236}">
                <a16:creationId xmlns:a16="http://schemas.microsoft.com/office/drawing/2014/main" id="{BF6FBC1E-4417-D8D4-03F7-F1C2A0268A4C}"/>
              </a:ext>
            </a:extLst>
          </p:cNvPr>
          <p:cNvSpPr/>
          <p:nvPr>
            <p:custDataLst>
              <p:tags r:id="rId7"/>
            </p:custDataLst>
          </p:nvPr>
        </p:nvSpPr>
        <p:spPr>
          <a:xfrm>
            <a:off x="873568" y="5334131"/>
            <a:ext cx="2968476" cy="1786362"/>
          </a:xfrm>
          <a:prstGeom prst="rect">
            <a:avLst/>
          </a:prstGeom>
          <a:solidFill>
            <a:srgbClr val="00B050"/>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1371022" rtl="1">
              <a:defRPr/>
            </a:pPr>
            <a:r>
              <a:rPr lang="fr-FR" sz="2000" b="1" dirty="0">
                <a:solidFill>
                  <a:prstClr val="white"/>
                </a:solidFill>
                <a:effectLst>
                  <a:outerShdw blurRad="38100" dist="38100" dir="2700000" algn="tl">
                    <a:srgbClr val="000000">
                      <a:alpha val="43137"/>
                    </a:srgbClr>
                  </a:outerShdw>
                </a:effectLst>
                <a:latin typeface="Times" panose="02020603050405020304" pitchFamily="18" charset="0"/>
              </a:rPr>
              <a:t>Projet de transport hydraulique intégré de phosphates vers les usines du groupe chimique – </a:t>
            </a:r>
            <a:r>
              <a:rPr lang="fr-FR" sz="2000" b="1" dirty="0" err="1">
                <a:solidFill>
                  <a:prstClr val="white"/>
                </a:solidFill>
                <a:effectLst>
                  <a:outerShdw blurRad="38100" dist="38100" dir="2700000" algn="tl">
                    <a:srgbClr val="000000">
                      <a:alpha val="43137"/>
                    </a:srgbClr>
                  </a:outerShdw>
                </a:effectLst>
                <a:latin typeface="Times" panose="02020603050405020304" pitchFamily="18" charset="0"/>
              </a:rPr>
              <a:t>Shkhira</a:t>
            </a:r>
            <a:r>
              <a:rPr lang="fr-FR" sz="2000" b="1" dirty="0">
                <a:solidFill>
                  <a:prstClr val="white"/>
                </a:solidFill>
                <a:effectLst>
                  <a:outerShdw blurRad="38100" dist="38100" dir="2700000" algn="tl">
                    <a:srgbClr val="000000">
                      <a:alpha val="43137"/>
                    </a:srgbClr>
                  </a:outerShdw>
                </a:effectLst>
                <a:latin typeface="Times" panose="02020603050405020304" pitchFamily="18" charset="0"/>
              </a:rPr>
              <a:t> </a:t>
            </a:r>
            <a:endParaRPr lang="ar-TN" sz="2000" b="1" dirty="0">
              <a:solidFill>
                <a:prstClr val="white"/>
              </a:solidFill>
              <a:effectLst>
                <a:outerShdw blurRad="38100" dist="38100" dir="2700000" algn="tl">
                  <a:srgbClr val="000000">
                    <a:alpha val="43137"/>
                  </a:srgbClr>
                </a:outerShdw>
              </a:effectLst>
              <a:latin typeface="Times" panose="02020603050405020304" pitchFamily="18" charset="0"/>
            </a:endParaRPr>
          </a:p>
        </p:txBody>
      </p:sp>
      <p:sp>
        <p:nvSpPr>
          <p:cNvPr id="112" name="Rectangle 111">
            <a:extLst>
              <a:ext uri="{FF2B5EF4-FFF2-40B4-BE49-F238E27FC236}">
                <a16:creationId xmlns:a16="http://schemas.microsoft.com/office/drawing/2014/main" id="{50DDAE0A-9F25-4771-DFF4-2CA6F0658FDB}"/>
              </a:ext>
            </a:extLst>
          </p:cNvPr>
          <p:cNvSpPr/>
          <p:nvPr>
            <p:custDataLst>
              <p:tags r:id="rId8"/>
            </p:custDataLst>
          </p:nvPr>
        </p:nvSpPr>
        <p:spPr>
          <a:xfrm>
            <a:off x="8121091" y="5221005"/>
            <a:ext cx="2581162" cy="1786362"/>
          </a:xfrm>
          <a:prstGeom prst="rect">
            <a:avLst/>
          </a:prstGeom>
          <a:solidFill>
            <a:srgbClr val="7030A0"/>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1371022" rtl="1">
              <a:defRPr/>
            </a:pPr>
            <a:r>
              <a:rPr lang="fr-FR" sz="2000" b="1" dirty="0">
                <a:solidFill>
                  <a:prstClr val="white"/>
                </a:solidFill>
                <a:effectLst>
                  <a:outerShdw blurRad="38100" dist="38100" dir="2700000" algn="tl">
                    <a:srgbClr val="000000">
                      <a:alpha val="43137"/>
                    </a:srgbClr>
                  </a:outerShdw>
                </a:effectLst>
                <a:latin typeface="Times" panose="02020603050405020304" pitchFamily="18" charset="0"/>
              </a:rPr>
              <a:t>Concessions d’énergies renouvelables </a:t>
            </a:r>
            <a:endParaRPr lang="ar-TN" sz="2000" b="1" dirty="0">
              <a:solidFill>
                <a:prstClr val="white"/>
              </a:solidFill>
              <a:effectLst>
                <a:outerShdw blurRad="38100" dist="38100" dir="2700000" algn="tl">
                  <a:srgbClr val="000000">
                    <a:alpha val="43137"/>
                  </a:srgbClr>
                </a:outerShdw>
              </a:effectLst>
              <a:latin typeface="Times" panose="02020603050405020304" pitchFamily="18" charset="0"/>
            </a:endParaRPr>
          </a:p>
        </p:txBody>
      </p:sp>
      <p:sp>
        <p:nvSpPr>
          <p:cNvPr id="113" name="Rectangle 112">
            <a:extLst>
              <a:ext uri="{FF2B5EF4-FFF2-40B4-BE49-F238E27FC236}">
                <a16:creationId xmlns:a16="http://schemas.microsoft.com/office/drawing/2014/main" id="{8E8F2611-C7A1-73F1-0BC8-A0898C230D1E}"/>
              </a:ext>
            </a:extLst>
          </p:cNvPr>
          <p:cNvSpPr/>
          <p:nvPr>
            <p:custDataLst>
              <p:tags r:id="rId9"/>
            </p:custDataLst>
          </p:nvPr>
        </p:nvSpPr>
        <p:spPr>
          <a:xfrm>
            <a:off x="11304240" y="5334133"/>
            <a:ext cx="2532848" cy="1786362"/>
          </a:xfrm>
          <a:prstGeom prst="rect">
            <a:avLst/>
          </a:prstGeom>
          <a:solidFill>
            <a:srgbClr val="00B050"/>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1371022" rtl="1">
              <a:defRPr/>
            </a:pPr>
            <a:r>
              <a:rPr lang="fr-FR" sz="2800" b="1" dirty="0">
                <a:solidFill>
                  <a:prstClr val="white"/>
                </a:solidFill>
                <a:effectLst>
                  <a:outerShdw blurRad="38100" dist="38100" dir="2700000" algn="tl">
                    <a:srgbClr val="000000">
                      <a:alpha val="43137"/>
                    </a:srgbClr>
                  </a:outerShdw>
                </a:effectLst>
                <a:latin typeface="Times" panose="02020603050405020304" pitchFamily="18" charset="0"/>
              </a:rPr>
              <a:t>P</a:t>
            </a:r>
            <a:r>
              <a:rPr lang="fr-FR" sz="2000" b="1" dirty="0">
                <a:solidFill>
                  <a:prstClr val="white"/>
                </a:solidFill>
                <a:effectLst>
                  <a:outerShdw blurRad="38100" dist="38100" dir="2700000" algn="tl">
                    <a:srgbClr val="000000">
                      <a:alpha val="43137"/>
                    </a:srgbClr>
                  </a:outerShdw>
                </a:effectLst>
                <a:latin typeface="Times" panose="02020603050405020304" pitchFamily="18" charset="0"/>
              </a:rPr>
              <a:t>ont Djerba - </a:t>
            </a:r>
            <a:r>
              <a:rPr lang="fr-FR" sz="2000" b="1" dirty="0" err="1">
                <a:solidFill>
                  <a:prstClr val="white"/>
                </a:solidFill>
                <a:effectLst>
                  <a:outerShdw blurRad="38100" dist="38100" dir="2700000" algn="tl">
                    <a:srgbClr val="000000">
                      <a:alpha val="43137"/>
                    </a:srgbClr>
                  </a:outerShdw>
                </a:effectLst>
                <a:latin typeface="Times" panose="02020603050405020304" pitchFamily="18" charset="0"/>
              </a:rPr>
              <a:t>Zarzis</a:t>
            </a:r>
            <a:endParaRPr lang="ar-TN" sz="2000" b="1" dirty="0">
              <a:solidFill>
                <a:prstClr val="white"/>
              </a:solidFill>
              <a:effectLst>
                <a:outerShdw blurRad="38100" dist="38100" dir="2700000" algn="tl">
                  <a:srgbClr val="000000">
                    <a:alpha val="43137"/>
                  </a:srgbClr>
                </a:outerShdw>
              </a:effectLst>
              <a:latin typeface="Times" panose="02020603050405020304" pitchFamily="18" charset="0"/>
            </a:endParaRPr>
          </a:p>
        </p:txBody>
      </p:sp>
      <p:sp>
        <p:nvSpPr>
          <p:cNvPr id="114" name="Rectangle 113">
            <a:extLst>
              <a:ext uri="{FF2B5EF4-FFF2-40B4-BE49-F238E27FC236}">
                <a16:creationId xmlns:a16="http://schemas.microsoft.com/office/drawing/2014/main" id="{4107B747-8EB3-E821-ED08-012EFC9960B4}"/>
              </a:ext>
            </a:extLst>
          </p:cNvPr>
          <p:cNvSpPr/>
          <p:nvPr>
            <p:custDataLst>
              <p:tags r:id="rId10"/>
            </p:custDataLst>
          </p:nvPr>
        </p:nvSpPr>
        <p:spPr>
          <a:xfrm>
            <a:off x="14451451" y="5334132"/>
            <a:ext cx="2541386" cy="2012048"/>
          </a:xfrm>
          <a:prstGeom prst="rect">
            <a:avLst/>
          </a:prstGeom>
          <a:solidFill>
            <a:srgbClr val="7030A0"/>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1371022" rtl="1">
              <a:defRPr/>
            </a:pPr>
            <a:r>
              <a:rPr lang="fr-FR" sz="2000" b="1" dirty="0">
                <a:solidFill>
                  <a:prstClr val="white"/>
                </a:solidFill>
                <a:effectLst>
                  <a:outerShdw blurRad="38100" dist="38100" dir="2700000" algn="tl">
                    <a:srgbClr val="000000">
                      <a:alpha val="43137"/>
                    </a:srgbClr>
                  </a:outerShdw>
                </a:effectLst>
                <a:latin typeface="Times" panose="02020603050405020304" pitchFamily="18" charset="0"/>
                <a:cs typeface="Arial"/>
              </a:rPr>
              <a:t>Chemin de fer Gabes-</a:t>
            </a:r>
            <a:r>
              <a:rPr lang="fr-FR" sz="2000" b="1" dirty="0" err="1">
                <a:solidFill>
                  <a:prstClr val="white"/>
                </a:solidFill>
                <a:effectLst>
                  <a:outerShdw blurRad="38100" dist="38100" dir="2700000" algn="tl">
                    <a:srgbClr val="000000">
                      <a:alpha val="43137"/>
                    </a:srgbClr>
                  </a:outerShdw>
                </a:effectLst>
                <a:latin typeface="Times" panose="02020603050405020304" pitchFamily="18" charset="0"/>
                <a:cs typeface="Arial"/>
              </a:rPr>
              <a:t>Medenine</a:t>
            </a:r>
            <a:endParaRPr lang="ar-TN" sz="2000" b="1" dirty="0">
              <a:solidFill>
                <a:prstClr val="white"/>
              </a:solidFill>
              <a:effectLst>
                <a:outerShdw blurRad="38100" dist="38100" dir="2700000" algn="tl">
                  <a:srgbClr val="000000">
                    <a:alpha val="43137"/>
                  </a:srgbClr>
                </a:outerShdw>
              </a:effectLst>
              <a:latin typeface="Times" panose="02020603050405020304" pitchFamily="18" charset="0"/>
              <a:cs typeface="Arial"/>
            </a:endParaRPr>
          </a:p>
        </p:txBody>
      </p:sp>
      <p:sp>
        <p:nvSpPr>
          <p:cNvPr id="115" name="Rectangle 114">
            <a:extLst>
              <a:ext uri="{FF2B5EF4-FFF2-40B4-BE49-F238E27FC236}">
                <a16:creationId xmlns:a16="http://schemas.microsoft.com/office/drawing/2014/main" id="{CE2C14E7-5E63-EC76-ADCA-E2758CFFEFEF}"/>
              </a:ext>
            </a:extLst>
          </p:cNvPr>
          <p:cNvSpPr/>
          <p:nvPr>
            <p:custDataLst>
              <p:tags r:id="rId11"/>
            </p:custDataLst>
          </p:nvPr>
        </p:nvSpPr>
        <p:spPr>
          <a:xfrm>
            <a:off x="3927079" y="7429101"/>
            <a:ext cx="3047470" cy="2458078"/>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1371022" rtl="1">
              <a:defRPr/>
            </a:pPr>
            <a:r>
              <a:rPr lang="fr-FR" sz="2000" b="1" dirty="0">
                <a:solidFill>
                  <a:prstClr val="white"/>
                </a:solidFill>
                <a:effectLst>
                  <a:outerShdw blurRad="38100" dist="38100" dir="2700000" algn="tl">
                    <a:srgbClr val="000000">
                      <a:alpha val="43137"/>
                    </a:srgbClr>
                  </a:outerShdw>
                </a:effectLst>
                <a:latin typeface="Times" panose="02020603050405020304" pitchFamily="18" charset="0"/>
                <a:cs typeface="Arial"/>
                <a:sym typeface="Arial"/>
              </a:rPr>
              <a:t>Zone économique de </a:t>
            </a:r>
            <a:r>
              <a:rPr lang="fr-FR" sz="2000" b="1" dirty="0" err="1">
                <a:solidFill>
                  <a:prstClr val="white"/>
                </a:solidFill>
                <a:effectLst>
                  <a:outerShdw blurRad="38100" dist="38100" dir="2700000" algn="tl">
                    <a:srgbClr val="000000">
                      <a:alpha val="43137"/>
                    </a:srgbClr>
                  </a:outerShdw>
                </a:effectLst>
                <a:latin typeface="Times" panose="02020603050405020304" pitchFamily="18" charset="0"/>
                <a:cs typeface="Arial"/>
                <a:sym typeface="Arial"/>
              </a:rPr>
              <a:t>Zarzis</a:t>
            </a:r>
            <a:r>
              <a:rPr lang="fr-FR" sz="2000" b="1" dirty="0">
                <a:solidFill>
                  <a:prstClr val="white"/>
                </a:solidFill>
                <a:effectLst>
                  <a:outerShdw blurRad="38100" dist="38100" dir="2700000" algn="tl">
                    <a:srgbClr val="000000">
                      <a:alpha val="43137"/>
                    </a:srgbClr>
                  </a:outerShdw>
                </a:effectLst>
                <a:latin typeface="Times" panose="02020603050405020304" pitchFamily="18" charset="0"/>
                <a:cs typeface="Arial"/>
                <a:sym typeface="Arial"/>
              </a:rPr>
              <a:t> </a:t>
            </a:r>
            <a:endParaRPr lang="ar-TN" sz="2000" b="1" dirty="0">
              <a:solidFill>
                <a:prstClr val="white"/>
              </a:solidFill>
              <a:effectLst>
                <a:outerShdw blurRad="38100" dist="38100" dir="2700000" algn="tl">
                  <a:srgbClr val="000000">
                    <a:alpha val="43137"/>
                  </a:srgbClr>
                </a:outerShdw>
              </a:effectLst>
              <a:latin typeface="Times" panose="02020603050405020304" pitchFamily="18" charset="0"/>
              <a:cs typeface="Arial"/>
              <a:sym typeface="Arial"/>
            </a:endParaRPr>
          </a:p>
        </p:txBody>
      </p:sp>
      <p:sp>
        <p:nvSpPr>
          <p:cNvPr id="116" name="Rectangle 115">
            <a:extLst>
              <a:ext uri="{FF2B5EF4-FFF2-40B4-BE49-F238E27FC236}">
                <a16:creationId xmlns:a16="http://schemas.microsoft.com/office/drawing/2014/main" id="{D963DDB6-F92B-3DB7-9EE5-DDBACAB6F800}"/>
              </a:ext>
            </a:extLst>
          </p:cNvPr>
          <p:cNvSpPr/>
          <p:nvPr>
            <p:custDataLst>
              <p:tags r:id="rId12"/>
            </p:custDataLst>
          </p:nvPr>
        </p:nvSpPr>
        <p:spPr>
          <a:xfrm>
            <a:off x="7540094" y="7533079"/>
            <a:ext cx="3079612" cy="2458078"/>
          </a:xfrm>
          <a:prstGeom prst="rect">
            <a:avLst/>
          </a:prstGeom>
          <a:solidFill>
            <a:srgbClr val="868889"/>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1371022" rtl="1">
              <a:defRPr/>
            </a:pPr>
            <a:r>
              <a:rPr lang="fr-FR" sz="2000" b="1" dirty="0">
                <a:solidFill>
                  <a:prstClr val="white"/>
                </a:solidFill>
                <a:effectLst>
                  <a:outerShdw blurRad="38100" dist="38100" dir="2700000" algn="tl">
                    <a:srgbClr val="000000">
                      <a:alpha val="43137"/>
                    </a:srgbClr>
                  </a:outerShdw>
                </a:effectLst>
                <a:latin typeface="Times" panose="02020603050405020304" pitchFamily="18" charset="0"/>
              </a:rPr>
              <a:t>Projet d'aménagement -Sebkha Ben </a:t>
            </a:r>
            <a:r>
              <a:rPr lang="fr-FR" sz="2000" b="1" dirty="0" err="1">
                <a:solidFill>
                  <a:prstClr val="white"/>
                </a:solidFill>
                <a:effectLst>
                  <a:outerShdw blurRad="38100" dist="38100" dir="2700000" algn="tl">
                    <a:srgbClr val="000000">
                      <a:alpha val="43137"/>
                    </a:srgbClr>
                  </a:outerShdw>
                </a:effectLst>
                <a:latin typeface="Times" panose="02020603050405020304" pitchFamily="18" charset="0"/>
              </a:rPr>
              <a:t>Ghadaya</a:t>
            </a:r>
            <a:r>
              <a:rPr lang="fr-FR" sz="2000" b="1" dirty="0">
                <a:solidFill>
                  <a:prstClr val="white"/>
                </a:solidFill>
                <a:effectLst>
                  <a:outerShdw blurRad="38100" dist="38100" dir="2700000" algn="tl">
                    <a:srgbClr val="000000">
                      <a:alpha val="43137"/>
                    </a:srgbClr>
                  </a:outerShdw>
                </a:effectLst>
                <a:latin typeface="Times" panose="02020603050405020304" pitchFamily="18" charset="0"/>
              </a:rPr>
              <a:t>/Mahdia</a:t>
            </a:r>
          </a:p>
        </p:txBody>
      </p:sp>
      <p:sp>
        <p:nvSpPr>
          <p:cNvPr id="117" name="Rectangle 116">
            <a:extLst>
              <a:ext uri="{FF2B5EF4-FFF2-40B4-BE49-F238E27FC236}">
                <a16:creationId xmlns:a16="http://schemas.microsoft.com/office/drawing/2014/main" id="{63C17197-0A7E-BD46-CFD3-2DA0B5191AEF}"/>
              </a:ext>
            </a:extLst>
          </p:cNvPr>
          <p:cNvSpPr/>
          <p:nvPr>
            <p:custDataLst>
              <p:tags r:id="rId13"/>
            </p:custDataLst>
          </p:nvPr>
        </p:nvSpPr>
        <p:spPr>
          <a:xfrm>
            <a:off x="4460482" y="5334132"/>
            <a:ext cx="3079612" cy="1728192"/>
          </a:xfrm>
          <a:prstGeom prst="rect">
            <a:avLst/>
          </a:prstGeom>
          <a:solidFill>
            <a:srgbClr val="868889"/>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1371022" rtl="1">
              <a:defRPr/>
            </a:pPr>
            <a:r>
              <a:rPr lang="fr-FR" sz="2000" b="1" dirty="0">
                <a:solidFill>
                  <a:prstClr val="white"/>
                </a:solidFill>
                <a:effectLst>
                  <a:outerShdw blurRad="38100" dist="38100" dir="2700000" algn="tl">
                    <a:srgbClr val="000000">
                      <a:alpha val="43137"/>
                    </a:srgbClr>
                  </a:outerShdw>
                </a:effectLst>
                <a:latin typeface="Times" panose="02020603050405020304" pitchFamily="18" charset="0"/>
              </a:rPr>
              <a:t>Téléphériques Zaghouan et Ain </a:t>
            </a:r>
            <a:r>
              <a:rPr lang="fr-FR" sz="2000" b="1" dirty="0" err="1">
                <a:solidFill>
                  <a:prstClr val="white"/>
                </a:solidFill>
                <a:effectLst>
                  <a:outerShdw blurRad="38100" dist="38100" dir="2700000" algn="tl">
                    <a:srgbClr val="000000">
                      <a:alpha val="43137"/>
                    </a:srgbClr>
                  </a:outerShdw>
                </a:effectLst>
                <a:latin typeface="Times" panose="02020603050405020304" pitchFamily="18" charset="0"/>
              </a:rPr>
              <a:t>drahan</a:t>
            </a:r>
            <a:r>
              <a:rPr lang="fr-FR" sz="2000" b="1" dirty="0">
                <a:solidFill>
                  <a:prstClr val="white"/>
                </a:solidFill>
                <a:effectLst>
                  <a:outerShdw blurRad="38100" dist="38100" dir="2700000" algn="tl">
                    <a:srgbClr val="000000">
                      <a:alpha val="43137"/>
                    </a:srgbClr>
                  </a:outerShdw>
                </a:effectLst>
                <a:latin typeface="Times" panose="02020603050405020304" pitchFamily="18" charset="0"/>
              </a:rPr>
              <a:t> </a:t>
            </a:r>
            <a:endParaRPr lang="ar-TN" sz="2000" b="1" dirty="0">
              <a:solidFill>
                <a:prstClr val="white"/>
              </a:solidFill>
              <a:effectLst>
                <a:outerShdw blurRad="38100" dist="38100" dir="2700000" algn="tl">
                  <a:srgbClr val="000000">
                    <a:alpha val="43137"/>
                  </a:srgbClr>
                </a:outerShdw>
              </a:effectLst>
              <a:latin typeface="Times" panose="02020603050405020304" pitchFamily="18" charset="0"/>
            </a:endParaRPr>
          </a:p>
        </p:txBody>
      </p:sp>
      <p:sp>
        <p:nvSpPr>
          <p:cNvPr id="118" name="Rectangle 117">
            <a:extLst>
              <a:ext uri="{FF2B5EF4-FFF2-40B4-BE49-F238E27FC236}">
                <a16:creationId xmlns:a16="http://schemas.microsoft.com/office/drawing/2014/main" id="{2F447015-C0AC-AB95-6849-17FD148317D3}"/>
              </a:ext>
            </a:extLst>
          </p:cNvPr>
          <p:cNvSpPr/>
          <p:nvPr>
            <p:custDataLst>
              <p:tags r:id="rId14"/>
            </p:custDataLst>
          </p:nvPr>
        </p:nvSpPr>
        <p:spPr>
          <a:xfrm>
            <a:off x="11225335" y="7557406"/>
            <a:ext cx="2581162" cy="2409424"/>
          </a:xfrm>
          <a:prstGeom prst="rect">
            <a:avLst/>
          </a:prstGeom>
          <a:solidFill>
            <a:srgbClr val="00B0F0"/>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1371022" rtl="1">
              <a:defRPr/>
            </a:pPr>
            <a:r>
              <a:rPr lang="fr-FR" sz="2000" b="1" dirty="0">
                <a:solidFill>
                  <a:prstClr val="white"/>
                </a:solidFill>
                <a:effectLst>
                  <a:outerShdw blurRad="38100" dist="38100" dir="2700000" algn="tl">
                    <a:srgbClr val="000000">
                      <a:alpha val="43137"/>
                    </a:srgbClr>
                  </a:outerShdw>
                </a:effectLst>
                <a:latin typeface="Times" panose="02020603050405020304" pitchFamily="18" charset="0"/>
              </a:rPr>
              <a:t>Projet cité sportive Sfax</a:t>
            </a:r>
            <a:endParaRPr lang="ar-TN" sz="2000" b="1" dirty="0">
              <a:solidFill>
                <a:prstClr val="white"/>
              </a:solidFill>
              <a:effectLst>
                <a:outerShdw blurRad="38100" dist="38100" dir="2700000" algn="tl">
                  <a:srgbClr val="000000">
                    <a:alpha val="43137"/>
                  </a:srgbClr>
                </a:outerShdw>
              </a:effectLst>
              <a:latin typeface="Times" panose="02020603050405020304" pitchFamily="18" charset="0"/>
            </a:endParaRPr>
          </a:p>
        </p:txBody>
      </p:sp>
      <p:sp>
        <p:nvSpPr>
          <p:cNvPr id="119" name="Rectangle 118">
            <a:extLst>
              <a:ext uri="{FF2B5EF4-FFF2-40B4-BE49-F238E27FC236}">
                <a16:creationId xmlns:a16="http://schemas.microsoft.com/office/drawing/2014/main" id="{9CF956B0-CC3C-844A-C59E-DED0784A2270}"/>
              </a:ext>
            </a:extLst>
          </p:cNvPr>
          <p:cNvSpPr/>
          <p:nvPr>
            <p:custDataLst>
              <p:tags r:id="rId15"/>
            </p:custDataLst>
          </p:nvPr>
        </p:nvSpPr>
        <p:spPr>
          <a:xfrm>
            <a:off x="14592739" y="7661384"/>
            <a:ext cx="2481474" cy="2329772"/>
          </a:xfrm>
          <a:prstGeom prst="rect">
            <a:avLst/>
          </a:prstGeom>
          <a:solidFill>
            <a:schemeClr val="tx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1371022" rtl="1">
              <a:defRPr/>
            </a:pPr>
            <a:r>
              <a:rPr lang="fr-FR" sz="2000" b="1" dirty="0">
                <a:solidFill>
                  <a:prstClr val="white"/>
                </a:solidFill>
                <a:effectLst>
                  <a:outerShdw blurRad="38100" dist="38100" dir="2700000" algn="tl">
                    <a:srgbClr val="000000">
                      <a:alpha val="43137"/>
                    </a:srgbClr>
                  </a:outerShdw>
                </a:effectLst>
                <a:latin typeface="Times" panose="02020603050405020304" pitchFamily="18" charset="0"/>
                <a:cs typeface="Arial"/>
              </a:rPr>
              <a:t>Projet </a:t>
            </a:r>
            <a:r>
              <a:rPr lang="fr-FR" sz="2000" b="1" dirty="0" err="1">
                <a:solidFill>
                  <a:prstClr val="white"/>
                </a:solidFill>
                <a:effectLst>
                  <a:outerShdw blurRad="38100" dist="38100" dir="2700000" algn="tl">
                    <a:srgbClr val="000000">
                      <a:alpha val="43137"/>
                    </a:srgbClr>
                  </a:outerShdw>
                </a:effectLst>
                <a:latin typeface="Times" panose="02020603050405020304" pitchFamily="18" charset="0"/>
                <a:cs typeface="Arial"/>
              </a:rPr>
              <a:t>Taparura</a:t>
            </a:r>
            <a:r>
              <a:rPr lang="fr-FR" sz="2000" b="1" dirty="0">
                <a:solidFill>
                  <a:prstClr val="white"/>
                </a:solidFill>
                <a:effectLst>
                  <a:outerShdw blurRad="38100" dist="38100" dir="2700000" algn="tl">
                    <a:srgbClr val="000000">
                      <a:alpha val="43137"/>
                    </a:srgbClr>
                  </a:outerShdw>
                </a:effectLst>
                <a:latin typeface="Times" panose="02020603050405020304" pitchFamily="18" charset="0"/>
                <a:cs typeface="Arial"/>
              </a:rPr>
              <a:t> </a:t>
            </a:r>
            <a:endParaRPr lang="ar-TN" sz="2000" b="1" dirty="0">
              <a:solidFill>
                <a:prstClr val="white"/>
              </a:solidFill>
              <a:effectLst>
                <a:outerShdw blurRad="38100" dist="38100" dir="2700000" algn="tl">
                  <a:srgbClr val="000000">
                    <a:alpha val="43137"/>
                  </a:srgbClr>
                </a:outerShdw>
              </a:effectLst>
              <a:latin typeface="Times" panose="02020603050405020304" pitchFamily="18" charset="0"/>
              <a:cs typeface="Arial"/>
            </a:endParaRPr>
          </a:p>
        </p:txBody>
      </p:sp>
      <p:sp>
        <p:nvSpPr>
          <p:cNvPr id="120" name="Rectangle 119">
            <a:extLst>
              <a:ext uri="{FF2B5EF4-FFF2-40B4-BE49-F238E27FC236}">
                <a16:creationId xmlns:a16="http://schemas.microsoft.com/office/drawing/2014/main" id="{88DC4BD9-0EC6-4DA3-D99F-A5FB6B39787E}"/>
              </a:ext>
            </a:extLst>
          </p:cNvPr>
          <p:cNvSpPr/>
          <p:nvPr>
            <p:custDataLst>
              <p:tags r:id="rId16"/>
            </p:custDataLst>
          </p:nvPr>
        </p:nvSpPr>
        <p:spPr>
          <a:xfrm>
            <a:off x="189087" y="7429101"/>
            <a:ext cx="3007238" cy="2458078"/>
          </a:xfrm>
          <a:prstGeom prst="rect">
            <a:avLst/>
          </a:prstGeom>
          <a:solidFill>
            <a:srgbClr val="92D050"/>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1371022" rtl="1">
              <a:defRPr/>
            </a:pPr>
            <a:r>
              <a:rPr lang="fr-FR" sz="2000" b="1" dirty="0">
                <a:solidFill>
                  <a:prstClr val="white"/>
                </a:solidFill>
                <a:effectLst>
                  <a:outerShdw blurRad="38100" dist="38100" dir="2700000" algn="tl">
                    <a:srgbClr val="000000">
                      <a:alpha val="43137"/>
                    </a:srgbClr>
                  </a:outerShdw>
                </a:effectLst>
                <a:latin typeface="Times" panose="02020603050405020304" pitchFamily="18" charset="0"/>
                <a:cs typeface="Arial"/>
                <a:sym typeface="Arial"/>
              </a:rPr>
              <a:t>Projet autoroute </a:t>
            </a:r>
            <a:r>
              <a:rPr lang="fr-FR" sz="2000" b="1" dirty="0" err="1">
                <a:solidFill>
                  <a:prstClr val="white"/>
                </a:solidFill>
                <a:effectLst>
                  <a:outerShdw blurRad="38100" dist="38100" dir="2700000" algn="tl">
                    <a:srgbClr val="000000">
                      <a:alpha val="43137"/>
                    </a:srgbClr>
                  </a:outerShdw>
                </a:effectLst>
                <a:latin typeface="Times" panose="02020603050405020304" pitchFamily="18" charset="0"/>
                <a:cs typeface="Arial"/>
                <a:sym typeface="Arial"/>
              </a:rPr>
              <a:t>Bouselem</a:t>
            </a:r>
            <a:r>
              <a:rPr lang="fr-FR" sz="2000" b="1" dirty="0">
                <a:solidFill>
                  <a:prstClr val="white"/>
                </a:solidFill>
                <a:effectLst>
                  <a:outerShdw blurRad="38100" dist="38100" dir="2700000" algn="tl">
                    <a:srgbClr val="000000">
                      <a:alpha val="43137"/>
                    </a:srgbClr>
                  </a:outerShdw>
                </a:effectLst>
                <a:latin typeface="Times" panose="02020603050405020304" pitchFamily="18" charset="0"/>
              </a:rPr>
              <a:t>- frontière avec l’Algérie </a:t>
            </a:r>
            <a:endParaRPr lang="ar-TN" sz="2000" b="1" dirty="0">
              <a:solidFill>
                <a:prstClr val="white"/>
              </a:solidFill>
              <a:effectLst>
                <a:outerShdw blurRad="38100" dist="38100" dir="2700000" algn="tl">
                  <a:srgbClr val="000000">
                    <a:alpha val="43137"/>
                  </a:srgbClr>
                </a:outerShdw>
              </a:effectLst>
              <a:latin typeface="Times" panose="02020603050405020304" pitchFamily="18" charset="0"/>
              <a:cs typeface="Arial"/>
              <a:sym typeface="Arial"/>
            </a:endParaRPr>
          </a:p>
        </p:txBody>
      </p:sp>
    </p:spTree>
    <p:extLst>
      <p:ext uri="{BB962C8B-B14F-4D97-AF65-F5344CB8AC3E}">
        <p14:creationId xmlns:p14="http://schemas.microsoft.com/office/powerpoint/2010/main" val="2102810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A109F36-7D96-4D50-A916-BD90FCD56F7B}"/>
              </a:ext>
            </a:extLst>
          </p:cNvPr>
          <p:cNvPicPr>
            <a:picLocks noChangeAspect="1"/>
          </p:cNvPicPr>
          <p:nvPr/>
        </p:nvPicPr>
        <p:blipFill>
          <a:blip r:embed="rId2"/>
          <a:stretch>
            <a:fillRect/>
          </a:stretch>
        </p:blipFill>
        <p:spPr>
          <a:xfrm>
            <a:off x="359027" y="534989"/>
            <a:ext cx="13634006" cy="8784974"/>
          </a:xfrm>
          <a:prstGeom prst="rect">
            <a:avLst/>
          </a:prstGeom>
        </p:spPr>
      </p:pic>
      <p:sp>
        <p:nvSpPr>
          <p:cNvPr id="6" name="ZoneTexte 5">
            <a:extLst>
              <a:ext uri="{FF2B5EF4-FFF2-40B4-BE49-F238E27FC236}">
                <a16:creationId xmlns:a16="http://schemas.microsoft.com/office/drawing/2014/main" id="{56841C7C-D8C4-4118-81DF-40848D9734F3}"/>
              </a:ext>
            </a:extLst>
          </p:cNvPr>
          <p:cNvSpPr txBox="1"/>
          <p:nvPr/>
        </p:nvSpPr>
        <p:spPr>
          <a:xfrm>
            <a:off x="14148048" y="4423421"/>
            <a:ext cx="3600400" cy="1077218"/>
          </a:xfrm>
          <a:prstGeom prst="rect">
            <a:avLst/>
          </a:prstGeom>
          <a:noFill/>
        </p:spPr>
        <p:txBody>
          <a:bodyPr wrap="square" rtlCol="0">
            <a:spAutoFit/>
          </a:bodyPr>
          <a:lstStyle/>
          <a:p>
            <a:pPr algn="ctr"/>
            <a:r>
              <a:rPr lang="fr-FR" sz="3200" b="1" dirty="0">
                <a:latin typeface="Times" panose="02020603050405020304" pitchFamily="18" charset="0"/>
              </a:rPr>
              <a:t>La perle du lac 2 : la ville intelligente </a:t>
            </a:r>
            <a:endParaRPr lang="fr-TN" sz="3200" b="1" dirty="0">
              <a:latin typeface="Times" panose="02020603050405020304" pitchFamily="18" charset="0"/>
            </a:endParaRPr>
          </a:p>
        </p:txBody>
      </p:sp>
    </p:spTree>
    <p:extLst>
      <p:ext uri="{BB962C8B-B14F-4D97-AF65-F5344CB8AC3E}">
        <p14:creationId xmlns:p14="http://schemas.microsoft.com/office/powerpoint/2010/main" val="3905565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endParaRPr lang="fr-F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dirty="0">
                  <a:solidFill>
                    <a:srgbClr val="FFFFFF"/>
                  </a:solidFill>
                  <a:latin typeface="Montserrat"/>
                </a:rPr>
                <a:t>28 </a:t>
              </a:r>
              <a:r>
                <a:rPr lang="en-US" sz="1992" dirty="0" err="1">
                  <a:solidFill>
                    <a:srgbClr val="FFFFFF"/>
                  </a:solidFill>
                  <a:latin typeface="Montserrat"/>
                </a:rPr>
                <a:t>janvier</a:t>
              </a:r>
              <a:r>
                <a:rPr lang="en-US" sz="1992" dirty="0">
                  <a:solidFill>
                    <a:srgbClr val="FFFFFF"/>
                  </a:solidFill>
                  <a:latin typeface="Montserrat"/>
                </a:rPr>
                <a:t> - 1er </a:t>
              </a:r>
              <a:r>
                <a:rPr lang="en-US" sz="1992" dirty="0" err="1">
                  <a:solidFill>
                    <a:srgbClr val="FFFFFF"/>
                  </a:solidFill>
                  <a:latin typeface="Montserrat"/>
                </a:rPr>
                <a:t>février</a:t>
              </a:r>
              <a:r>
                <a:rPr lang="en-US" sz="1992" dirty="0">
                  <a:solidFill>
                    <a:srgbClr val="FFFFFF"/>
                  </a:solidFill>
                  <a:latin typeface="Montserrat"/>
                </a:rPr>
                <a:t>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pic>
        <p:nvPicPr>
          <p:cNvPr id="3" name="Picture 4" descr="Image associée">
            <a:extLst>
              <a:ext uri="{FF2B5EF4-FFF2-40B4-BE49-F238E27FC236}">
                <a16:creationId xmlns:a16="http://schemas.microsoft.com/office/drawing/2014/main" id="{B686AD1D-671A-7258-436A-91DD415269D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848935" y="6547801"/>
            <a:ext cx="1639882" cy="16398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ésultat de recherche d'images pour &quot;youtube&quot;">
            <a:extLst>
              <a:ext uri="{FF2B5EF4-FFF2-40B4-BE49-F238E27FC236}">
                <a16:creationId xmlns:a16="http://schemas.microsoft.com/office/drawing/2014/main" id="{FDEDD0AF-9DD1-9FCE-944B-65AB38260C7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9265" y="6331637"/>
            <a:ext cx="1936950" cy="19369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64455743-3F9E-9420-9616-16CD52A88AF3}"/>
              </a:ext>
            </a:extLst>
          </p:cNvPr>
          <p:cNvSpPr/>
          <p:nvPr/>
        </p:nvSpPr>
        <p:spPr>
          <a:xfrm>
            <a:off x="1511153" y="8383861"/>
            <a:ext cx="3381958" cy="815604"/>
          </a:xfrm>
          <a:prstGeom prst="rect">
            <a:avLst/>
          </a:prstGeom>
        </p:spPr>
        <p:txBody>
          <a:bodyPr wrap="square" lIns="137130" tIns="68578" rIns="137130" bIns="68578">
            <a:spAutoFit/>
          </a:bodyPr>
          <a:lstStyle/>
          <a:p>
            <a:pPr algn="ctr" defTabSz="1371260">
              <a:defRPr/>
            </a:pPr>
            <a:r>
              <a:rPr lang="fr-FR" sz="2200" b="1" dirty="0">
                <a:solidFill>
                  <a:srgbClr val="000000"/>
                </a:solidFill>
                <a:latin typeface="Times" panose="02020603050405020304" pitchFamily="18" charset="0"/>
                <a:cs typeface="Arial"/>
                <a:sym typeface="Arial"/>
              </a:rPr>
              <a:t>Instance Générale </a:t>
            </a:r>
            <a:r>
              <a:rPr lang="fr-FR" sz="2200" b="1">
                <a:solidFill>
                  <a:srgbClr val="000000"/>
                </a:solidFill>
                <a:latin typeface="Times" panose="02020603050405020304" pitchFamily="18" charset="0"/>
                <a:cs typeface="Arial"/>
                <a:sym typeface="Arial"/>
              </a:rPr>
              <a:t>de Partenariats Public-Privé</a:t>
            </a:r>
            <a:endParaRPr lang="fr-FR" sz="2200" b="1" dirty="0">
              <a:solidFill>
                <a:srgbClr val="000000"/>
              </a:solidFill>
              <a:latin typeface="Times" panose="02020603050405020304" pitchFamily="18" charset="0"/>
              <a:cs typeface="Arial"/>
              <a:sym typeface="Arial"/>
            </a:endParaRPr>
          </a:p>
        </p:txBody>
      </p:sp>
      <p:sp>
        <p:nvSpPr>
          <p:cNvPr id="15" name="Rectangle 14">
            <a:extLst>
              <a:ext uri="{FF2B5EF4-FFF2-40B4-BE49-F238E27FC236}">
                <a16:creationId xmlns:a16="http://schemas.microsoft.com/office/drawing/2014/main" id="{CA93C828-B8C5-4F52-E2D4-A9238D9D6C85}"/>
              </a:ext>
            </a:extLst>
          </p:cNvPr>
          <p:cNvSpPr/>
          <p:nvPr/>
        </p:nvSpPr>
        <p:spPr>
          <a:xfrm>
            <a:off x="14202404" y="8491875"/>
            <a:ext cx="3150508" cy="507827"/>
          </a:xfrm>
          <a:prstGeom prst="rect">
            <a:avLst/>
          </a:prstGeom>
        </p:spPr>
        <p:txBody>
          <a:bodyPr wrap="square" lIns="137130" tIns="68578" rIns="137130" bIns="68578">
            <a:spAutoFit/>
          </a:bodyPr>
          <a:lstStyle/>
          <a:p>
            <a:pPr algn="ctr" defTabSz="1371260">
              <a:defRPr/>
            </a:pPr>
            <a:r>
              <a:rPr lang="fr-FR" sz="2400" b="1" dirty="0">
                <a:solidFill>
                  <a:srgbClr val="000000"/>
                </a:solidFill>
                <a:latin typeface="Times" panose="02020603050405020304" pitchFamily="18" charset="0"/>
                <a:cs typeface="Arial"/>
                <a:sym typeface="Arial"/>
              </a:rPr>
              <a:t>www.igppp.tn</a:t>
            </a:r>
          </a:p>
        </p:txBody>
      </p:sp>
      <p:sp>
        <p:nvSpPr>
          <p:cNvPr id="16" name="ZoneTexte 15">
            <a:extLst>
              <a:ext uri="{FF2B5EF4-FFF2-40B4-BE49-F238E27FC236}">
                <a16:creationId xmlns:a16="http://schemas.microsoft.com/office/drawing/2014/main" id="{6A3DC682-9DB4-C7D8-8AFE-3970134DE39B}"/>
              </a:ext>
            </a:extLst>
          </p:cNvPr>
          <p:cNvSpPr txBox="1"/>
          <p:nvPr/>
        </p:nvSpPr>
        <p:spPr>
          <a:xfrm>
            <a:off x="3240358" y="3127276"/>
            <a:ext cx="11557284" cy="2846929"/>
          </a:xfrm>
          <a:prstGeom prst="rect">
            <a:avLst/>
          </a:prstGeom>
          <a:noFill/>
        </p:spPr>
        <p:txBody>
          <a:bodyPr wrap="square" lIns="137130" tIns="68578" rIns="137130" bIns="68578"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371260">
              <a:defRPr/>
            </a:pPr>
            <a:r>
              <a:rPr lang="fr-FR" sz="8800" b="1" dirty="0">
                <a:ln w="11430"/>
                <a:latin typeface="Times" panose="02020603050405020304" pitchFamily="18" charset="0"/>
                <a:cs typeface="Times New Roman"/>
                <a:sym typeface="Arial"/>
              </a:rPr>
              <a:t>Merci pour votre attention </a:t>
            </a:r>
            <a:endParaRPr lang="x-none" sz="8800" b="1" dirty="0">
              <a:ln w="11430"/>
              <a:latin typeface="Times" panose="02020603050405020304" pitchFamily="18" charset="0"/>
              <a:cs typeface="Arial"/>
              <a:sym typeface="Arial"/>
            </a:endParaRPr>
          </a:p>
        </p:txBody>
      </p:sp>
    </p:spTree>
    <p:extLst>
      <p:ext uri="{BB962C8B-B14F-4D97-AF65-F5344CB8AC3E}">
        <p14:creationId xmlns:p14="http://schemas.microsoft.com/office/powerpoint/2010/main" val="2037650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endParaRPr lang="fr-FR">
              <a:cs typeface="+mj-cs"/>
            </a:endParaRPr>
          </a:p>
        </p:txBody>
      </p:sp>
      <p:grpSp>
        <p:nvGrpSpPr>
          <p:cNvPr id="10" name="Group 10"/>
          <p:cNvGrpSpPr/>
          <p:nvPr/>
        </p:nvGrpSpPr>
        <p:grpSpPr>
          <a:xfrm>
            <a:off x="1745572" y="374770"/>
            <a:ext cx="3844821" cy="885704"/>
            <a:chOff x="0" y="-57150"/>
            <a:chExt cx="5126428" cy="1180939"/>
          </a:xfrm>
        </p:grpSpPr>
        <p:sp>
          <p:nvSpPr>
            <p:cNvPr id="11" name="TextBox 11"/>
            <p:cNvSpPr txBox="1"/>
            <p:nvPr/>
          </p:nvSpPr>
          <p:spPr>
            <a:xfrm>
              <a:off x="0" y="645025"/>
              <a:ext cx="5126428" cy="478764"/>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cs typeface="+mj-cs"/>
                </a:rPr>
                <a:t>28 janvier - 1er février 2024</a:t>
              </a:r>
            </a:p>
          </p:txBody>
        </p:sp>
        <p:sp>
          <p:nvSpPr>
            <p:cNvPr id="12" name="TextBox 12"/>
            <p:cNvSpPr txBox="1"/>
            <p:nvPr/>
          </p:nvSpPr>
          <p:spPr>
            <a:xfrm>
              <a:off x="0" y="-57150"/>
              <a:ext cx="3937456" cy="701047"/>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cs typeface="+mj-cs"/>
                </a:rPr>
                <a:t>NOUAKCHOTT </a:t>
              </a:r>
            </a:p>
          </p:txBody>
        </p:sp>
      </p:grpSp>
      <p:sp>
        <p:nvSpPr>
          <p:cNvPr id="15" name="Rectangle 14">
            <a:extLst>
              <a:ext uri="{FF2B5EF4-FFF2-40B4-BE49-F238E27FC236}">
                <a16:creationId xmlns:a16="http://schemas.microsoft.com/office/drawing/2014/main" id="{E452EC68-7BEC-FCA4-A436-EA9DC21AED0A}"/>
              </a:ext>
            </a:extLst>
          </p:cNvPr>
          <p:cNvSpPr/>
          <p:nvPr/>
        </p:nvSpPr>
        <p:spPr>
          <a:xfrm rot="20052296">
            <a:off x="66184" y="8410835"/>
            <a:ext cx="2341632" cy="9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cs typeface="+mj-cs"/>
            </a:endParaRPr>
          </a:p>
        </p:txBody>
      </p:sp>
      <p:sp>
        <p:nvSpPr>
          <p:cNvPr id="16" name="Rectangle 15">
            <a:extLst>
              <a:ext uri="{FF2B5EF4-FFF2-40B4-BE49-F238E27FC236}">
                <a16:creationId xmlns:a16="http://schemas.microsoft.com/office/drawing/2014/main" id="{E2DAD6F9-124C-8EEA-B805-0ADBE81878D2}"/>
              </a:ext>
            </a:extLst>
          </p:cNvPr>
          <p:cNvSpPr/>
          <p:nvPr/>
        </p:nvSpPr>
        <p:spPr>
          <a:xfrm rot="724390">
            <a:off x="2376929" y="8120269"/>
            <a:ext cx="2179210" cy="91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cs typeface="+mj-cs"/>
            </a:endParaRPr>
          </a:p>
        </p:txBody>
      </p:sp>
      <p:sp>
        <p:nvSpPr>
          <p:cNvPr id="17" name="Rectangle 16">
            <a:extLst>
              <a:ext uri="{FF2B5EF4-FFF2-40B4-BE49-F238E27FC236}">
                <a16:creationId xmlns:a16="http://schemas.microsoft.com/office/drawing/2014/main" id="{BEE50310-9D27-506C-4D1E-AAF0ED647D74}"/>
              </a:ext>
            </a:extLst>
          </p:cNvPr>
          <p:cNvSpPr/>
          <p:nvPr/>
        </p:nvSpPr>
        <p:spPr>
          <a:xfrm rot="20052296">
            <a:off x="4470448" y="7939295"/>
            <a:ext cx="2123520" cy="914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100">
              <a:cs typeface="+mj-cs"/>
            </a:endParaRPr>
          </a:p>
        </p:txBody>
      </p:sp>
      <p:sp>
        <p:nvSpPr>
          <p:cNvPr id="18" name="Rectangle 17">
            <a:extLst>
              <a:ext uri="{FF2B5EF4-FFF2-40B4-BE49-F238E27FC236}">
                <a16:creationId xmlns:a16="http://schemas.microsoft.com/office/drawing/2014/main" id="{02EFC9D8-BEE0-A4F9-3851-346070F0B545}"/>
              </a:ext>
            </a:extLst>
          </p:cNvPr>
          <p:cNvSpPr/>
          <p:nvPr/>
        </p:nvSpPr>
        <p:spPr>
          <a:xfrm rot="724390">
            <a:off x="6527989" y="7770921"/>
            <a:ext cx="2660874" cy="1475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100">
              <a:cs typeface="+mj-cs"/>
            </a:endParaRPr>
          </a:p>
        </p:txBody>
      </p:sp>
      <p:sp>
        <p:nvSpPr>
          <p:cNvPr id="19" name="Rectangle 18">
            <a:extLst>
              <a:ext uri="{FF2B5EF4-FFF2-40B4-BE49-F238E27FC236}">
                <a16:creationId xmlns:a16="http://schemas.microsoft.com/office/drawing/2014/main" id="{890EE399-2D2A-F111-223A-F07AAD72A26F}"/>
              </a:ext>
            </a:extLst>
          </p:cNvPr>
          <p:cNvSpPr/>
          <p:nvPr/>
        </p:nvSpPr>
        <p:spPr>
          <a:xfrm rot="20052296" flipV="1">
            <a:off x="9061213" y="7581897"/>
            <a:ext cx="2328894" cy="914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100">
              <a:cs typeface="+mj-cs"/>
            </a:endParaRPr>
          </a:p>
        </p:txBody>
      </p:sp>
      <p:sp>
        <p:nvSpPr>
          <p:cNvPr id="20" name="Rectangle 19">
            <a:extLst>
              <a:ext uri="{FF2B5EF4-FFF2-40B4-BE49-F238E27FC236}">
                <a16:creationId xmlns:a16="http://schemas.microsoft.com/office/drawing/2014/main" id="{94CBA5AA-BCEF-B7F8-0AEA-D2E8F9C06F3E}"/>
              </a:ext>
            </a:extLst>
          </p:cNvPr>
          <p:cNvSpPr/>
          <p:nvPr/>
        </p:nvSpPr>
        <p:spPr>
          <a:xfrm rot="724390">
            <a:off x="11282545" y="7348184"/>
            <a:ext cx="2901462" cy="1186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100">
              <a:cs typeface="+mj-cs"/>
            </a:endParaRPr>
          </a:p>
        </p:txBody>
      </p:sp>
      <p:sp>
        <p:nvSpPr>
          <p:cNvPr id="21" name="Teardrop 1126">
            <a:extLst>
              <a:ext uri="{FF2B5EF4-FFF2-40B4-BE49-F238E27FC236}">
                <a16:creationId xmlns:a16="http://schemas.microsoft.com/office/drawing/2014/main" id="{C3744646-D4A8-D25A-86D3-B9044D00E4F6}"/>
              </a:ext>
            </a:extLst>
          </p:cNvPr>
          <p:cNvSpPr/>
          <p:nvPr/>
        </p:nvSpPr>
        <p:spPr>
          <a:xfrm rot="8100000">
            <a:off x="3872742" y="3844228"/>
            <a:ext cx="1249500" cy="12495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cs typeface="+mj-cs"/>
            </a:endParaRPr>
          </a:p>
        </p:txBody>
      </p:sp>
      <p:cxnSp>
        <p:nvCxnSpPr>
          <p:cNvPr id="22" name="Straight Connector 1127">
            <a:extLst>
              <a:ext uri="{FF2B5EF4-FFF2-40B4-BE49-F238E27FC236}">
                <a16:creationId xmlns:a16="http://schemas.microsoft.com/office/drawing/2014/main" id="{1098AE58-94D4-7285-060F-19150B110FA8}"/>
              </a:ext>
            </a:extLst>
          </p:cNvPr>
          <p:cNvCxnSpPr>
            <a:cxnSpLocks/>
            <a:stCxn id="21" idx="7"/>
          </p:cNvCxnSpPr>
          <p:nvPr/>
        </p:nvCxnSpPr>
        <p:spPr>
          <a:xfrm>
            <a:off x="4497493" y="5352508"/>
            <a:ext cx="12414" cy="3025300"/>
          </a:xfrm>
          <a:prstGeom prst="line">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
        <p:nvSpPr>
          <p:cNvPr id="23" name="Teardrop 1128">
            <a:extLst>
              <a:ext uri="{FF2B5EF4-FFF2-40B4-BE49-F238E27FC236}">
                <a16:creationId xmlns:a16="http://schemas.microsoft.com/office/drawing/2014/main" id="{91D0F38A-D49F-0FBB-257A-3991F7CEE767}"/>
              </a:ext>
            </a:extLst>
          </p:cNvPr>
          <p:cNvSpPr/>
          <p:nvPr/>
        </p:nvSpPr>
        <p:spPr>
          <a:xfrm rot="8100000">
            <a:off x="5861880" y="2945738"/>
            <a:ext cx="1249500" cy="12495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cs typeface="+mj-cs"/>
            </a:endParaRPr>
          </a:p>
        </p:txBody>
      </p:sp>
      <p:cxnSp>
        <p:nvCxnSpPr>
          <p:cNvPr id="24" name="Straight Connector 1129">
            <a:extLst>
              <a:ext uri="{FF2B5EF4-FFF2-40B4-BE49-F238E27FC236}">
                <a16:creationId xmlns:a16="http://schemas.microsoft.com/office/drawing/2014/main" id="{125C2939-7DFC-0435-2A14-FE25AD69F89E}"/>
              </a:ext>
            </a:extLst>
          </p:cNvPr>
          <p:cNvCxnSpPr>
            <a:cxnSpLocks/>
          </p:cNvCxnSpPr>
          <p:nvPr/>
        </p:nvCxnSpPr>
        <p:spPr>
          <a:xfrm>
            <a:off x="6486163" y="4455270"/>
            <a:ext cx="12414" cy="3025300"/>
          </a:xfrm>
          <a:prstGeom prst="line">
            <a:avLst/>
          </a:prstGeom>
          <a:ln w="1905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sp>
        <p:nvSpPr>
          <p:cNvPr id="25" name="Teardrop 1130">
            <a:extLst>
              <a:ext uri="{FF2B5EF4-FFF2-40B4-BE49-F238E27FC236}">
                <a16:creationId xmlns:a16="http://schemas.microsoft.com/office/drawing/2014/main" id="{04F89EEA-86D4-AF9E-FE1C-443DE81CE7B1}"/>
              </a:ext>
            </a:extLst>
          </p:cNvPr>
          <p:cNvSpPr/>
          <p:nvPr/>
        </p:nvSpPr>
        <p:spPr>
          <a:xfrm rot="8100000">
            <a:off x="8484178" y="3343846"/>
            <a:ext cx="1249500" cy="12495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cs typeface="+mj-cs"/>
            </a:endParaRPr>
          </a:p>
        </p:txBody>
      </p:sp>
      <p:cxnSp>
        <p:nvCxnSpPr>
          <p:cNvPr id="26" name="Straight Connector 1131">
            <a:extLst>
              <a:ext uri="{FF2B5EF4-FFF2-40B4-BE49-F238E27FC236}">
                <a16:creationId xmlns:a16="http://schemas.microsoft.com/office/drawing/2014/main" id="{0DC1B025-A5EF-8B6A-5633-63671A8BA7BE}"/>
              </a:ext>
            </a:extLst>
          </p:cNvPr>
          <p:cNvCxnSpPr>
            <a:cxnSpLocks/>
          </p:cNvCxnSpPr>
          <p:nvPr/>
        </p:nvCxnSpPr>
        <p:spPr>
          <a:xfrm>
            <a:off x="9148693" y="4901834"/>
            <a:ext cx="12414" cy="3025300"/>
          </a:xfrm>
          <a:prstGeom prst="line">
            <a:avLst/>
          </a:prstGeom>
          <a:ln w="1905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
        <p:nvSpPr>
          <p:cNvPr id="27" name="Teardrop 1132">
            <a:extLst>
              <a:ext uri="{FF2B5EF4-FFF2-40B4-BE49-F238E27FC236}">
                <a16:creationId xmlns:a16="http://schemas.microsoft.com/office/drawing/2014/main" id="{40B773AC-49B3-C6CA-B720-E8272B0BC2A3}"/>
              </a:ext>
            </a:extLst>
          </p:cNvPr>
          <p:cNvSpPr/>
          <p:nvPr/>
        </p:nvSpPr>
        <p:spPr>
          <a:xfrm rot="8100000">
            <a:off x="10545016" y="2167976"/>
            <a:ext cx="1417140" cy="141562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cs typeface="+mj-cs"/>
            </a:endParaRPr>
          </a:p>
        </p:txBody>
      </p:sp>
      <p:cxnSp>
        <p:nvCxnSpPr>
          <p:cNvPr id="28" name="Straight Connector 1133">
            <a:extLst>
              <a:ext uri="{FF2B5EF4-FFF2-40B4-BE49-F238E27FC236}">
                <a16:creationId xmlns:a16="http://schemas.microsoft.com/office/drawing/2014/main" id="{3EFF989F-86C1-37F1-FC50-93BD3B89294D}"/>
              </a:ext>
            </a:extLst>
          </p:cNvPr>
          <p:cNvCxnSpPr>
            <a:cxnSpLocks/>
            <a:stCxn id="27" idx="7"/>
          </p:cNvCxnSpPr>
          <p:nvPr/>
        </p:nvCxnSpPr>
        <p:spPr>
          <a:xfrm>
            <a:off x="11253048" y="3877319"/>
            <a:ext cx="12952" cy="3216246"/>
          </a:xfrm>
          <a:prstGeom prst="line">
            <a:avLst/>
          </a:prstGeom>
          <a:ln w="19050">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sp>
        <p:nvSpPr>
          <p:cNvPr id="29" name="Teardrop 1134">
            <a:extLst>
              <a:ext uri="{FF2B5EF4-FFF2-40B4-BE49-F238E27FC236}">
                <a16:creationId xmlns:a16="http://schemas.microsoft.com/office/drawing/2014/main" id="{7BE53692-A7D2-D984-FB34-CC5E6AA19993}"/>
              </a:ext>
            </a:extLst>
          </p:cNvPr>
          <p:cNvSpPr/>
          <p:nvPr/>
        </p:nvSpPr>
        <p:spPr>
          <a:xfrm rot="8100000">
            <a:off x="13438440" y="1412374"/>
            <a:ext cx="1249500" cy="124950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cs typeface="+mj-cs"/>
            </a:endParaRPr>
          </a:p>
        </p:txBody>
      </p:sp>
      <p:sp>
        <p:nvSpPr>
          <p:cNvPr id="30" name="직사각형 113">
            <a:extLst>
              <a:ext uri="{FF2B5EF4-FFF2-40B4-BE49-F238E27FC236}">
                <a16:creationId xmlns:a16="http://schemas.microsoft.com/office/drawing/2014/main" id="{EB6BEE8D-2425-253F-DB9D-3830BF988E3E}"/>
              </a:ext>
            </a:extLst>
          </p:cNvPr>
          <p:cNvSpPr>
            <a:spLocks noChangeArrowheads="1"/>
          </p:cNvSpPr>
          <p:nvPr/>
        </p:nvSpPr>
        <p:spPr bwMode="auto">
          <a:xfrm>
            <a:off x="8085340" y="8233901"/>
            <a:ext cx="2144012" cy="707886"/>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4000" b="1" dirty="0">
                <a:solidFill>
                  <a:schemeClr val="accent4"/>
                </a:solidFill>
                <a:latin typeface="Times" pitchFamily="18" charset="0"/>
                <a:cs typeface="+mj-cs"/>
              </a:rPr>
              <a:t>2019</a:t>
            </a:r>
            <a:endParaRPr lang="ko-KR" altLang="en-US" sz="4000" dirty="0">
              <a:solidFill>
                <a:schemeClr val="accent4"/>
              </a:solidFill>
              <a:latin typeface="Times" pitchFamily="18" charset="0"/>
              <a:cs typeface="+mj-cs"/>
            </a:endParaRPr>
          </a:p>
        </p:txBody>
      </p:sp>
      <p:grpSp>
        <p:nvGrpSpPr>
          <p:cNvPr id="31" name="Group 1137">
            <a:extLst>
              <a:ext uri="{FF2B5EF4-FFF2-40B4-BE49-F238E27FC236}">
                <a16:creationId xmlns:a16="http://schemas.microsoft.com/office/drawing/2014/main" id="{F2516D33-8E49-B42F-49BB-27D507B6F0F1}"/>
              </a:ext>
            </a:extLst>
          </p:cNvPr>
          <p:cNvGrpSpPr/>
          <p:nvPr/>
        </p:nvGrpSpPr>
        <p:grpSpPr>
          <a:xfrm>
            <a:off x="9878811" y="4050959"/>
            <a:ext cx="3260974" cy="1455798"/>
            <a:chOff x="5884717" y="4415884"/>
            <a:chExt cx="1546900" cy="970532"/>
          </a:xfrm>
          <a:solidFill>
            <a:schemeClr val="bg1"/>
          </a:solidFill>
        </p:grpSpPr>
        <p:sp>
          <p:nvSpPr>
            <p:cNvPr id="32" name="TextBox 1138">
              <a:extLst>
                <a:ext uri="{FF2B5EF4-FFF2-40B4-BE49-F238E27FC236}">
                  <a16:creationId xmlns:a16="http://schemas.microsoft.com/office/drawing/2014/main" id="{6F51AFED-3B10-26B7-92E4-0E703A414484}"/>
                </a:ext>
              </a:extLst>
            </p:cNvPr>
            <p:cNvSpPr txBox="1"/>
            <p:nvPr/>
          </p:nvSpPr>
          <p:spPr>
            <a:xfrm>
              <a:off x="5884717" y="4415884"/>
              <a:ext cx="1499710" cy="307777"/>
            </a:xfrm>
            <a:prstGeom prst="rect">
              <a:avLst/>
            </a:prstGeom>
            <a:grpFill/>
          </p:spPr>
          <p:txBody>
            <a:bodyPr wrap="square" rtlCol="0">
              <a:spAutoFit/>
            </a:bodyPr>
            <a:lstStyle/>
            <a:p>
              <a:pPr lvl="0" algn="ctr"/>
              <a:r>
                <a:rPr lang="fr-FR" sz="2400" b="1" dirty="0">
                  <a:latin typeface="Times" pitchFamily="18" charset="0"/>
                  <a:cs typeface="+mj-cs"/>
                </a:rPr>
                <a:t>N°2020-316</a:t>
              </a:r>
              <a:endParaRPr lang="fr-FR" sz="2400" dirty="0">
                <a:latin typeface="Times" pitchFamily="18" charset="0"/>
                <a:cs typeface="+mj-cs"/>
              </a:endParaRPr>
            </a:p>
          </p:txBody>
        </p:sp>
        <p:sp>
          <p:nvSpPr>
            <p:cNvPr id="33" name="TextBox 1139">
              <a:extLst>
                <a:ext uri="{FF2B5EF4-FFF2-40B4-BE49-F238E27FC236}">
                  <a16:creationId xmlns:a16="http://schemas.microsoft.com/office/drawing/2014/main" id="{7B2EF1F6-FE81-9955-1643-46523D67054D}"/>
                </a:ext>
              </a:extLst>
            </p:cNvPr>
            <p:cNvSpPr txBox="1"/>
            <p:nvPr/>
          </p:nvSpPr>
          <p:spPr>
            <a:xfrm>
              <a:off x="5931907" y="4709307"/>
              <a:ext cx="1499710" cy="677109"/>
            </a:xfrm>
            <a:prstGeom prst="rect">
              <a:avLst/>
            </a:prstGeom>
            <a:grpFill/>
          </p:spPr>
          <p:txBody>
            <a:bodyPr wrap="square" rtlCol="0">
              <a:spAutoFit/>
            </a:bodyPr>
            <a:lstStyle/>
            <a:p>
              <a:pPr lvl="0" algn="ctr"/>
              <a:r>
                <a:rPr lang="fr-FR" sz="2000" dirty="0">
                  <a:latin typeface="Times" pitchFamily="18" charset="0"/>
                  <a:cs typeface="+mj-cs"/>
                </a:rPr>
                <a:t>du 20 mai 2020 </a:t>
              </a:r>
              <a:r>
                <a:rPr lang="fr-FR" sz="2000" b="1" dirty="0">
                  <a:latin typeface="Times" pitchFamily="18" charset="0"/>
                  <a:cs typeface="+mj-cs"/>
                </a:rPr>
                <a:t> </a:t>
              </a:r>
              <a:r>
                <a:rPr lang="fr-FR" sz="2000" dirty="0">
                  <a:latin typeface="Times" pitchFamily="18" charset="0"/>
                  <a:cs typeface="+mj-cs"/>
                </a:rPr>
                <a:t>fixant les conditions et procédures d’octroi des concessions</a:t>
              </a:r>
            </a:p>
          </p:txBody>
        </p:sp>
      </p:grpSp>
      <p:sp>
        <p:nvSpPr>
          <p:cNvPr id="34" name="직사각형 113">
            <a:extLst>
              <a:ext uri="{FF2B5EF4-FFF2-40B4-BE49-F238E27FC236}">
                <a16:creationId xmlns:a16="http://schemas.microsoft.com/office/drawing/2014/main" id="{565CCEC4-126B-B2A8-DC13-44A9D43C8C21}"/>
              </a:ext>
            </a:extLst>
          </p:cNvPr>
          <p:cNvSpPr>
            <a:spLocks noChangeArrowheads="1"/>
          </p:cNvSpPr>
          <p:nvPr/>
        </p:nvSpPr>
        <p:spPr bwMode="auto">
          <a:xfrm>
            <a:off x="12991182" y="7859851"/>
            <a:ext cx="2144012" cy="707886"/>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4000" b="1" dirty="0">
                <a:solidFill>
                  <a:schemeClr val="accent6"/>
                </a:solidFill>
                <a:latin typeface="Times" pitchFamily="18" charset="0"/>
                <a:cs typeface="+mj-cs"/>
              </a:rPr>
              <a:t>2020</a:t>
            </a:r>
            <a:endParaRPr lang="ko-KR" altLang="en-US" sz="4000" dirty="0">
              <a:solidFill>
                <a:schemeClr val="accent6"/>
              </a:solidFill>
              <a:latin typeface="Times" pitchFamily="18" charset="0"/>
              <a:cs typeface="+mj-cs"/>
            </a:endParaRPr>
          </a:p>
        </p:txBody>
      </p:sp>
      <p:sp>
        <p:nvSpPr>
          <p:cNvPr id="35" name="직사각형 113">
            <a:extLst>
              <a:ext uri="{FF2B5EF4-FFF2-40B4-BE49-F238E27FC236}">
                <a16:creationId xmlns:a16="http://schemas.microsoft.com/office/drawing/2014/main" id="{D4669BF1-CF85-7DBC-34B7-65476580FA2E}"/>
              </a:ext>
            </a:extLst>
          </p:cNvPr>
          <p:cNvSpPr>
            <a:spLocks noChangeArrowheads="1"/>
          </p:cNvSpPr>
          <p:nvPr/>
        </p:nvSpPr>
        <p:spPr bwMode="auto">
          <a:xfrm>
            <a:off x="10265570" y="7437707"/>
            <a:ext cx="2144012" cy="707886"/>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4000" b="1" dirty="0">
                <a:solidFill>
                  <a:schemeClr val="accent5"/>
                </a:solidFill>
                <a:latin typeface="Times" pitchFamily="18" charset="0"/>
                <a:cs typeface="+mj-cs"/>
              </a:rPr>
              <a:t>2020</a:t>
            </a:r>
            <a:endParaRPr lang="ko-KR" altLang="en-US" sz="4000" dirty="0">
              <a:solidFill>
                <a:schemeClr val="accent5"/>
              </a:solidFill>
              <a:latin typeface="Times" pitchFamily="18" charset="0"/>
              <a:cs typeface="+mj-cs"/>
            </a:endParaRPr>
          </a:p>
        </p:txBody>
      </p:sp>
      <p:sp>
        <p:nvSpPr>
          <p:cNvPr id="36" name="직사각형 113">
            <a:extLst>
              <a:ext uri="{FF2B5EF4-FFF2-40B4-BE49-F238E27FC236}">
                <a16:creationId xmlns:a16="http://schemas.microsoft.com/office/drawing/2014/main" id="{1243AAE9-A33B-DE3C-AA02-136A9DD89BFA}"/>
              </a:ext>
            </a:extLst>
          </p:cNvPr>
          <p:cNvSpPr>
            <a:spLocks noChangeArrowheads="1"/>
          </p:cNvSpPr>
          <p:nvPr/>
        </p:nvSpPr>
        <p:spPr bwMode="auto">
          <a:xfrm>
            <a:off x="5504762" y="7885931"/>
            <a:ext cx="2144012" cy="707886"/>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4000" b="1" dirty="0">
                <a:solidFill>
                  <a:schemeClr val="accent3"/>
                </a:solidFill>
                <a:latin typeface="Times" pitchFamily="18" charset="0"/>
                <a:cs typeface="+mj-cs"/>
              </a:rPr>
              <a:t>2016</a:t>
            </a:r>
            <a:endParaRPr lang="ko-KR" altLang="en-US" sz="4000" dirty="0">
              <a:solidFill>
                <a:schemeClr val="accent3"/>
              </a:solidFill>
              <a:latin typeface="Times" pitchFamily="18" charset="0"/>
              <a:cs typeface="+mj-cs"/>
            </a:endParaRPr>
          </a:p>
        </p:txBody>
      </p:sp>
      <p:sp>
        <p:nvSpPr>
          <p:cNvPr id="37" name="직사각형 113">
            <a:extLst>
              <a:ext uri="{FF2B5EF4-FFF2-40B4-BE49-F238E27FC236}">
                <a16:creationId xmlns:a16="http://schemas.microsoft.com/office/drawing/2014/main" id="{6EB0275A-0363-44E3-EE33-63FD2AC380AF}"/>
              </a:ext>
            </a:extLst>
          </p:cNvPr>
          <p:cNvSpPr>
            <a:spLocks noChangeArrowheads="1"/>
          </p:cNvSpPr>
          <p:nvPr/>
        </p:nvSpPr>
        <p:spPr bwMode="auto">
          <a:xfrm>
            <a:off x="3279486" y="8466471"/>
            <a:ext cx="2144012" cy="707886"/>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4000" b="1" dirty="0">
                <a:solidFill>
                  <a:schemeClr val="accent2"/>
                </a:solidFill>
                <a:latin typeface="Times" pitchFamily="18" charset="0"/>
                <a:cs typeface="+mj-cs"/>
              </a:rPr>
              <a:t>2015</a:t>
            </a:r>
            <a:endParaRPr lang="ko-KR" altLang="en-US" sz="4000" dirty="0">
              <a:solidFill>
                <a:schemeClr val="accent2"/>
              </a:solidFill>
              <a:latin typeface="Times" pitchFamily="18" charset="0"/>
              <a:cs typeface="+mj-cs"/>
            </a:endParaRPr>
          </a:p>
        </p:txBody>
      </p:sp>
      <p:sp>
        <p:nvSpPr>
          <p:cNvPr id="38" name="직사각형 113">
            <a:extLst>
              <a:ext uri="{FF2B5EF4-FFF2-40B4-BE49-F238E27FC236}">
                <a16:creationId xmlns:a16="http://schemas.microsoft.com/office/drawing/2014/main" id="{6E3128F8-97E6-391F-CC43-2A54385F6B9B}"/>
              </a:ext>
            </a:extLst>
          </p:cNvPr>
          <p:cNvSpPr>
            <a:spLocks noChangeArrowheads="1"/>
          </p:cNvSpPr>
          <p:nvPr/>
        </p:nvSpPr>
        <p:spPr bwMode="auto">
          <a:xfrm>
            <a:off x="1312644" y="8265233"/>
            <a:ext cx="2144012" cy="707886"/>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4000" b="1" dirty="0">
                <a:solidFill>
                  <a:schemeClr val="accent1"/>
                </a:solidFill>
                <a:latin typeface="Times" pitchFamily="18" charset="0"/>
                <a:cs typeface="+mj-cs"/>
              </a:rPr>
              <a:t>2008</a:t>
            </a:r>
            <a:endParaRPr lang="ko-KR" altLang="en-US" sz="4000" dirty="0">
              <a:solidFill>
                <a:schemeClr val="accent1"/>
              </a:solidFill>
              <a:latin typeface="Times" pitchFamily="18" charset="0"/>
              <a:cs typeface="+mj-cs"/>
            </a:endParaRPr>
          </a:p>
        </p:txBody>
      </p:sp>
      <p:grpSp>
        <p:nvGrpSpPr>
          <p:cNvPr id="39" name="Group 1145">
            <a:extLst>
              <a:ext uri="{FF2B5EF4-FFF2-40B4-BE49-F238E27FC236}">
                <a16:creationId xmlns:a16="http://schemas.microsoft.com/office/drawing/2014/main" id="{B77AD9A4-0A2B-A360-C5D5-AD4F9E3775FA}"/>
              </a:ext>
            </a:extLst>
          </p:cNvPr>
          <p:cNvGrpSpPr/>
          <p:nvPr/>
        </p:nvGrpSpPr>
        <p:grpSpPr>
          <a:xfrm>
            <a:off x="12609687" y="3367466"/>
            <a:ext cx="3774034" cy="958395"/>
            <a:chOff x="5903692" y="3865126"/>
            <a:chExt cx="1790280" cy="638930"/>
          </a:xfrm>
          <a:solidFill>
            <a:schemeClr val="bg1"/>
          </a:solidFill>
        </p:grpSpPr>
        <p:sp>
          <p:nvSpPr>
            <p:cNvPr id="40" name="TextBox 1146">
              <a:extLst>
                <a:ext uri="{FF2B5EF4-FFF2-40B4-BE49-F238E27FC236}">
                  <a16:creationId xmlns:a16="http://schemas.microsoft.com/office/drawing/2014/main" id="{468E6BAB-FB43-5EAE-D6E5-9DCC93924C89}"/>
                </a:ext>
              </a:extLst>
            </p:cNvPr>
            <p:cNvSpPr txBox="1"/>
            <p:nvPr/>
          </p:nvSpPr>
          <p:spPr>
            <a:xfrm>
              <a:off x="5903692" y="3865126"/>
              <a:ext cx="1499710" cy="307777"/>
            </a:xfrm>
            <a:prstGeom prst="rect">
              <a:avLst/>
            </a:prstGeom>
            <a:grpFill/>
          </p:spPr>
          <p:txBody>
            <a:bodyPr wrap="square" rtlCol="0">
              <a:spAutoFit/>
            </a:bodyPr>
            <a:lstStyle/>
            <a:p>
              <a:pPr lvl="0" algn="ctr"/>
              <a:endParaRPr lang="fr-FR" sz="2400" dirty="0">
                <a:latin typeface="Times" pitchFamily="18" charset="0"/>
                <a:cs typeface="+mj-cs"/>
              </a:endParaRPr>
            </a:p>
          </p:txBody>
        </p:sp>
        <p:sp>
          <p:nvSpPr>
            <p:cNvPr id="41" name="TextBox 1147">
              <a:extLst>
                <a:ext uri="{FF2B5EF4-FFF2-40B4-BE49-F238E27FC236}">
                  <a16:creationId xmlns:a16="http://schemas.microsoft.com/office/drawing/2014/main" id="{21DBB9A5-90A0-4026-2F86-DB250F82937A}"/>
                </a:ext>
              </a:extLst>
            </p:cNvPr>
            <p:cNvSpPr txBox="1"/>
            <p:nvPr/>
          </p:nvSpPr>
          <p:spPr>
            <a:xfrm>
              <a:off x="6071936" y="4227057"/>
              <a:ext cx="1622036" cy="276999"/>
            </a:xfrm>
            <a:prstGeom prst="rect">
              <a:avLst/>
            </a:prstGeom>
            <a:grpFill/>
          </p:spPr>
          <p:txBody>
            <a:bodyPr wrap="square" rtlCol="0">
              <a:spAutoFit/>
            </a:bodyPr>
            <a:lstStyle/>
            <a:p>
              <a:pPr lvl="0" algn="ctr"/>
              <a:endParaRPr lang="fr-FR" sz="2100" dirty="0">
                <a:latin typeface="Times" pitchFamily="18" charset="0"/>
                <a:cs typeface="+mj-cs"/>
              </a:endParaRPr>
            </a:p>
          </p:txBody>
        </p:sp>
      </p:grpSp>
      <p:grpSp>
        <p:nvGrpSpPr>
          <p:cNvPr id="42" name="Group 1148">
            <a:extLst>
              <a:ext uri="{FF2B5EF4-FFF2-40B4-BE49-F238E27FC236}">
                <a16:creationId xmlns:a16="http://schemas.microsoft.com/office/drawing/2014/main" id="{915E44DE-0829-36A8-205E-AD0CDEF5289D}"/>
              </a:ext>
            </a:extLst>
          </p:cNvPr>
          <p:cNvGrpSpPr/>
          <p:nvPr/>
        </p:nvGrpSpPr>
        <p:grpSpPr>
          <a:xfrm>
            <a:off x="5068900" y="4499359"/>
            <a:ext cx="3648800" cy="1779387"/>
            <a:chOff x="6967138" y="4346407"/>
            <a:chExt cx="1680905" cy="1219094"/>
          </a:xfrm>
          <a:solidFill>
            <a:schemeClr val="bg1"/>
          </a:solidFill>
        </p:grpSpPr>
        <p:sp>
          <p:nvSpPr>
            <p:cNvPr id="43" name="TextBox 1149">
              <a:extLst>
                <a:ext uri="{FF2B5EF4-FFF2-40B4-BE49-F238E27FC236}">
                  <a16:creationId xmlns:a16="http://schemas.microsoft.com/office/drawing/2014/main" id="{98A65C45-B0FE-B984-C73C-D7DAD1DC8745}"/>
                </a:ext>
              </a:extLst>
            </p:cNvPr>
            <p:cNvSpPr txBox="1"/>
            <p:nvPr/>
          </p:nvSpPr>
          <p:spPr>
            <a:xfrm>
              <a:off x="6967138" y="4346407"/>
              <a:ext cx="1499710" cy="316296"/>
            </a:xfrm>
            <a:prstGeom prst="rect">
              <a:avLst/>
            </a:prstGeom>
            <a:grpFill/>
          </p:spPr>
          <p:txBody>
            <a:bodyPr wrap="square" rtlCol="0">
              <a:spAutoFit/>
            </a:bodyPr>
            <a:lstStyle/>
            <a:p>
              <a:pPr lvl="0" algn="ctr"/>
              <a:r>
                <a:rPr lang="fr-FR" sz="2400" b="1" dirty="0">
                  <a:latin typeface="Times" pitchFamily="18" charset="0"/>
                  <a:cs typeface="+mj-cs"/>
                </a:rPr>
                <a:t>N°2016-772</a:t>
              </a:r>
              <a:endParaRPr lang="fr-FR" sz="2400" dirty="0">
                <a:latin typeface="Times" pitchFamily="18" charset="0"/>
                <a:cs typeface="+mj-cs"/>
              </a:endParaRPr>
            </a:p>
          </p:txBody>
        </p:sp>
        <p:sp>
          <p:nvSpPr>
            <p:cNvPr id="44" name="TextBox 1150">
              <a:extLst>
                <a:ext uri="{FF2B5EF4-FFF2-40B4-BE49-F238E27FC236}">
                  <a16:creationId xmlns:a16="http://schemas.microsoft.com/office/drawing/2014/main" id="{F875A232-5313-334C-18F6-80FC3977F900}"/>
                </a:ext>
              </a:extLst>
            </p:cNvPr>
            <p:cNvSpPr txBox="1"/>
            <p:nvPr/>
          </p:nvSpPr>
          <p:spPr>
            <a:xfrm>
              <a:off x="6977261" y="4658786"/>
              <a:ext cx="1670782" cy="906715"/>
            </a:xfrm>
            <a:prstGeom prst="rect">
              <a:avLst/>
            </a:prstGeom>
            <a:grpFill/>
          </p:spPr>
          <p:txBody>
            <a:bodyPr wrap="square" rtlCol="0">
              <a:spAutoFit/>
            </a:bodyPr>
            <a:lstStyle/>
            <a:p>
              <a:pPr lvl="0" algn="ctr"/>
              <a:r>
                <a:rPr lang="fr-FR" sz="2000" dirty="0">
                  <a:latin typeface="Times" pitchFamily="18" charset="0"/>
                  <a:cs typeface="+mj-cs"/>
                </a:rPr>
                <a:t>du 20 juin 2016 fixant les conditions et les procédures d’octroi des contrats de partenariat public privé.</a:t>
              </a:r>
            </a:p>
          </p:txBody>
        </p:sp>
      </p:grpSp>
      <p:grpSp>
        <p:nvGrpSpPr>
          <p:cNvPr id="45" name="Group 1151">
            <a:extLst>
              <a:ext uri="{FF2B5EF4-FFF2-40B4-BE49-F238E27FC236}">
                <a16:creationId xmlns:a16="http://schemas.microsoft.com/office/drawing/2014/main" id="{7B072F20-0D9E-7BF7-93C2-6B47330A742B}"/>
              </a:ext>
            </a:extLst>
          </p:cNvPr>
          <p:cNvGrpSpPr/>
          <p:nvPr/>
        </p:nvGrpSpPr>
        <p:grpSpPr>
          <a:xfrm>
            <a:off x="7811766" y="5635769"/>
            <a:ext cx="3078792" cy="1495309"/>
            <a:chOff x="6755058" y="4562125"/>
            <a:chExt cx="1460477" cy="996873"/>
          </a:xfrm>
          <a:solidFill>
            <a:schemeClr val="bg1"/>
          </a:solidFill>
        </p:grpSpPr>
        <p:sp>
          <p:nvSpPr>
            <p:cNvPr id="46" name="TextBox 1152">
              <a:extLst>
                <a:ext uri="{FF2B5EF4-FFF2-40B4-BE49-F238E27FC236}">
                  <a16:creationId xmlns:a16="http://schemas.microsoft.com/office/drawing/2014/main" id="{2D0DF5BC-58CE-6C3D-818D-D5EE39038AD1}"/>
                </a:ext>
              </a:extLst>
            </p:cNvPr>
            <p:cNvSpPr txBox="1"/>
            <p:nvPr/>
          </p:nvSpPr>
          <p:spPr>
            <a:xfrm>
              <a:off x="6899449" y="4562125"/>
              <a:ext cx="1171694" cy="307777"/>
            </a:xfrm>
            <a:prstGeom prst="rect">
              <a:avLst/>
            </a:prstGeom>
            <a:grpFill/>
          </p:spPr>
          <p:txBody>
            <a:bodyPr wrap="square" rtlCol="0">
              <a:spAutoFit/>
            </a:bodyPr>
            <a:lstStyle/>
            <a:p>
              <a:pPr lvl="0" algn="ctr"/>
              <a:r>
                <a:rPr lang="fr-FR" sz="2400" b="1" dirty="0">
                  <a:latin typeface="Times" pitchFamily="18" charset="0"/>
                  <a:cs typeface="+mj-cs"/>
                </a:rPr>
                <a:t>N°2019-47</a:t>
              </a:r>
              <a:endParaRPr lang="fr-FR" sz="2400" dirty="0">
                <a:latin typeface="Times" pitchFamily="18" charset="0"/>
                <a:cs typeface="+mj-cs"/>
              </a:endParaRPr>
            </a:p>
          </p:txBody>
        </p:sp>
        <p:sp>
          <p:nvSpPr>
            <p:cNvPr id="47" name="TextBox 1153">
              <a:extLst>
                <a:ext uri="{FF2B5EF4-FFF2-40B4-BE49-F238E27FC236}">
                  <a16:creationId xmlns:a16="http://schemas.microsoft.com/office/drawing/2014/main" id="{ABB7E675-C83D-1B2D-EBC9-AEFB322F2309}"/>
                </a:ext>
              </a:extLst>
            </p:cNvPr>
            <p:cNvSpPr txBox="1"/>
            <p:nvPr/>
          </p:nvSpPr>
          <p:spPr>
            <a:xfrm>
              <a:off x="6755058" y="4851111"/>
              <a:ext cx="1460477" cy="707887"/>
            </a:xfrm>
            <a:prstGeom prst="rect">
              <a:avLst/>
            </a:prstGeom>
            <a:grpFill/>
          </p:spPr>
          <p:txBody>
            <a:bodyPr wrap="square" rtlCol="0">
              <a:spAutoFit/>
            </a:bodyPr>
            <a:lstStyle/>
            <a:p>
              <a:pPr lvl="0" algn="ctr"/>
              <a:r>
                <a:rPr lang="fr-FR" sz="2100" dirty="0">
                  <a:latin typeface="Times" pitchFamily="18" charset="0"/>
                  <a:cs typeface="+mj-cs"/>
                </a:rPr>
                <a:t>du 29 mai 2019 relative à l’amélioration du climat de l’investissement.</a:t>
              </a:r>
            </a:p>
          </p:txBody>
        </p:sp>
      </p:grpSp>
      <p:grpSp>
        <p:nvGrpSpPr>
          <p:cNvPr id="48" name="Group 1154">
            <a:extLst>
              <a:ext uri="{FF2B5EF4-FFF2-40B4-BE49-F238E27FC236}">
                <a16:creationId xmlns:a16="http://schemas.microsoft.com/office/drawing/2014/main" id="{B79DD458-D391-EF7A-B979-E6F301EC3FE0}"/>
              </a:ext>
            </a:extLst>
          </p:cNvPr>
          <p:cNvGrpSpPr/>
          <p:nvPr/>
        </p:nvGrpSpPr>
        <p:grpSpPr>
          <a:xfrm>
            <a:off x="545042" y="5044730"/>
            <a:ext cx="3269436" cy="928290"/>
            <a:chOff x="6793572" y="4352312"/>
            <a:chExt cx="1550913" cy="618860"/>
          </a:xfrm>
          <a:solidFill>
            <a:schemeClr val="bg1"/>
          </a:solidFill>
        </p:grpSpPr>
        <p:sp>
          <p:nvSpPr>
            <p:cNvPr id="49" name="TextBox 1155">
              <a:extLst>
                <a:ext uri="{FF2B5EF4-FFF2-40B4-BE49-F238E27FC236}">
                  <a16:creationId xmlns:a16="http://schemas.microsoft.com/office/drawing/2014/main" id="{0529CB09-10D2-E2DA-119B-1C40BD34548D}"/>
                </a:ext>
              </a:extLst>
            </p:cNvPr>
            <p:cNvSpPr txBox="1"/>
            <p:nvPr/>
          </p:nvSpPr>
          <p:spPr>
            <a:xfrm>
              <a:off x="6793572" y="4352312"/>
              <a:ext cx="1499710" cy="307777"/>
            </a:xfrm>
            <a:prstGeom prst="rect">
              <a:avLst/>
            </a:prstGeom>
            <a:grpFill/>
          </p:spPr>
          <p:txBody>
            <a:bodyPr wrap="square" rtlCol="0">
              <a:spAutoFit/>
            </a:bodyPr>
            <a:lstStyle/>
            <a:p>
              <a:pPr lvl="0" algn="ctr"/>
              <a:endParaRPr lang="fr-FR" sz="2400" dirty="0">
                <a:latin typeface="Times" pitchFamily="18" charset="0"/>
                <a:cs typeface="+mj-cs"/>
              </a:endParaRPr>
            </a:p>
          </p:txBody>
        </p:sp>
        <p:sp>
          <p:nvSpPr>
            <p:cNvPr id="50" name="TextBox 1156">
              <a:extLst>
                <a:ext uri="{FF2B5EF4-FFF2-40B4-BE49-F238E27FC236}">
                  <a16:creationId xmlns:a16="http://schemas.microsoft.com/office/drawing/2014/main" id="{FEC5495A-ECC3-B295-3342-6CA044701C62}"/>
                </a:ext>
              </a:extLst>
            </p:cNvPr>
            <p:cNvSpPr txBox="1"/>
            <p:nvPr/>
          </p:nvSpPr>
          <p:spPr>
            <a:xfrm>
              <a:off x="6844775" y="4704432"/>
              <a:ext cx="1499710" cy="266740"/>
            </a:xfrm>
            <a:prstGeom prst="rect">
              <a:avLst/>
            </a:prstGeom>
            <a:grpFill/>
          </p:spPr>
          <p:txBody>
            <a:bodyPr wrap="square" rtlCol="0">
              <a:spAutoFit/>
            </a:bodyPr>
            <a:lstStyle/>
            <a:p>
              <a:pPr lvl="0" algn="ctr"/>
              <a:endParaRPr lang="fr-FR" sz="2000" dirty="0">
                <a:latin typeface="Times" pitchFamily="18" charset="0"/>
                <a:cs typeface="+mj-cs"/>
              </a:endParaRPr>
            </a:p>
          </p:txBody>
        </p:sp>
      </p:grpSp>
      <p:grpSp>
        <p:nvGrpSpPr>
          <p:cNvPr id="51" name="Group 1157">
            <a:extLst>
              <a:ext uri="{FF2B5EF4-FFF2-40B4-BE49-F238E27FC236}">
                <a16:creationId xmlns:a16="http://schemas.microsoft.com/office/drawing/2014/main" id="{860DE844-2025-562F-9CEB-92DE847B1410}"/>
              </a:ext>
            </a:extLst>
          </p:cNvPr>
          <p:cNvGrpSpPr/>
          <p:nvPr/>
        </p:nvGrpSpPr>
        <p:grpSpPr>
          <a:xfrm>
            <a:off x="2826909" y="6237578"/>
            <a:ext cx="2882466" cy="1520788"/>
            <a:chOff x="6951196" y="4192358"/>
            <a:chExt cx="1707948" cy="936354"/>
          </a:xfrm>
          <a:solidFill>
            <a:schemeClr val="bg1"/>
          </a:solidFill>
        </p:grpSpPr>
        <p:sp>
          <p:nvSpPr>
            <p:cNvPr id="52" name="TextBox 1158">
              <a:extLst>
                <a:ext uri="{FF2B5EF4-FFF2-40B4-BE49-F238E27FC236}">
                  <a16:creationId xmlns:a16="http://schemas.microsoft.com/office/drawing/2014/main" id="{C0F6D004-B3BF-1DAD-455D-082F78C834A8}"/>
                </a:ext>
              </a:extLst>
            </p:cNvPr>
            <p:cNvSpPr txBox="1"/>
            <p:nvPr/>
          </p:nvSpPr>
          <p:spPr>
            <a:xfrm>
              <a:off x="7112719" y="4192358"/>
              <a:ext cx="1499710" cy="284249"/>
            </a:xfrm>
            <a:prstGeom prst="rect">
              <a:avLst/>
            </a:prstGeom>
            <a:grpFill/>
          </p:spPr>
          <p:txBody>
            <a:bodyPr wrap="square" rtlCol="0">
              <a:spAutoFit/>
            </a:bodyPr>
            <a:lstStyle/>
            <a:p>
              <a:pPr lvl="0" algn="ctr"/>
              <a:r>
                <a:rPr lang="fr-FR" sz="2400" b="1" dirty="0">
                  <a:latin typeface="Times" pitchFamily="18" charset="0"/>
                  <a:cs typeface="+mj-cs"/>
                </a:rPr>
                <a:t>N° 2015-49</a:t>
              </a:r>
              <a:endParaRPr lang="fr-FR" sz="2400" dirty="0">
                <a:latin typeface="Times" pitchFamily="18" charset="0"/>
                <a:cs typeface="+mj-cs"/>
              </a:endParaRPr>
            </a:p>
          </p:txBody>
        </p:sp>
        <p:sp>
          <p:nvSpPr>
            <p:cNvPr id="53" name="TextBox 1159">
              <a:extLst>
                <a:ext uri="{FF2B5EF4-FFF2-40B4-BE49-F238E27FC236}">
                  <a16:creationId xmlns:a16="http://schemas.microsoft.com/office/drawing/2014/main" id="{0327DE40-231D-279F-C8EF-22951409B532}"/>
                </a:ext>
              </a:extLst>
            </p:cNvPr>
            <p:cNvSpPr txBox="1"/>
            <p:nvPr/>
          </p:nvSpPr>
          <p:spPr>
            <a:xfrm>
              <a:off x="6951196" y="4560215"/>
              <a:ext cx="1707948" cy="568497"/>
            </a:xfrm>
            <a:prstGeom prst="rect">
              <a:avLst/>
            </a:prstGeom>
            <a:grpFill/>
          </p:spPr>
          <p:txBody>
            <a:bodyPr wrap="square" rtlCol="0">
              <a:spAutoFit/>
            </a:bodyPr>
            <a:lstStyle/>
            <a:p>
              <a:pPr marL="257176" algn="just" defTabSz="1066800">
                <a:lnSpc>
                  <a:spcPct val="90000"/>
                </a:lnSpc>
                <a:spcBef>
                  <a:spcPct val="0"/>
                </a:spcBef>
                <a:spcAft>
                  <a:spcPct val="15000"/>
                </a:spcAft>
              </a:pPr>
              <a:r>
                <a:rPr lang="fr-FR" sz="2000" dirty="0">
                  <a:latin typeface="Times" pitchFamily="18" charset="0"/>
                  <a:cs typeface="+mj-cs"/>
                </a:rPr>
                <a:t>du 27 novembre 2015, relative aux contrats de partenariat public privé.</a:t>
              </a:r>
            </a:p>
          </p:txBody>
        </p:sp>
      </p:grpSp>
      <p:sp>
        <p:nvSpPr>
          <p:cNvPr id="54" name="ZoneTexte 53">
            <a:extLst>
              <a:ext uri="{FF2B5EF4-FFF2-40B4-BE49-F238E27FC236}">
                <a16:creationId xmlns:a16="http://schemas.microsoft.com/office/drawing/2014/main" id="{6F445882-5AD4-2A7A-74EF-BC36E99F85FF}"/>
              </a:ext>
            </a:extLst>
          </p:cNvPr>
          <p:cNvSpPr txBox="1"/>
          <p:nvPr/>
        </p:nvSpPr>
        <p:spPr>
          <a:xfrm>
            <a:off x="4086942" y="4146036"/>
            <a:ext cx="923912" cy="646331"/>
          </a:xfrm>
          <a:prstGeom prst="rect">
            <a:avLst/>
          </a:prstGeom>
          <a:noFill/>
        </p:spPr>
        <p:txBody>
          <a:bodyPr wrap="square" rtlCol="0">
            <a:spAutoFit/>
          </a:bodyPr>
          <a:lstStyle/>
          <a:p>
            <a:r>
              <a:rPr lang="fr-FR" sz="3600" b="1" dirty="0">
                <a:latin typeface="Times" pitchFamily="18" charset="0"/>
                <a:cs typeface="+mj-cs"/>
              </a:rPr>
              <a:t>Loi</a:t>
            </a:r>
          </a:p>
        </p:txBody>
      </p:sp>
      <p:sp>
        <p:nvSpPr>
          <p:cNvPr id="55" name="ZoneTexte 54">
            <a:extLst>
              <a:ext uri="{FF2B5EF4-FFF2-40B4-BE49-F238E27FC236}">
                <a16:creationId xmlns:a16="http://schemas.microsoft.com/office/drawing/2014/main" id="{2A35D371-6408-AE8F-2D59-2521EC030BB6}"/>
              </a:ext>
            </a:extLst>
          </p:cNvPr>
          <p:cNvSpPr txBox="1"/>
          <p:nvPr/>
        </p:nvSpPr>
        <p:spPr>
          <a:xfrm>
            <a:off x="8590637" y="3621649"/>
            <a:ext cx="1083190" cy="646331"/>
          </a:xfrm>
          <a:prstGeom prst="rect">
            <a:avLst/>
          </a:prstGeom>
          <a:noFill/>
        </p:spPr>
        <p:txBody>
          <a:bodyPr wrap="square" rtlCol="0">
            <a:spAutoFit/>
          </a:bodyPr>
          <a:lstStyle/>
          <a:p>
            <a:r>
              <a:rPr lang="fr-FR" sz="3600" b="1" dirty="0">
                <a:latin typeface="Times" pitchFamily="18" charset="0"/>
                <a:cs typeface="+mj-cs"/>
              </a:rPr>
              <a:t>Loi</a:t>
            </a:r>
          </a:p>
        </p:txBody>
      </p:sp>
      <p:sp>
        <p:nvSpPr>
          <p:cNvPr id="56" name="ZoneTexte 55">
            <a:extLst>
              <a:ext uri="{FF2B5EF4-FFF2-40B4-BE49-F238E27FC236}">
                <a16:creationId xmlns:a16="http://schemas.microsoft.com/office/drawing/2014/main" id="{302F83A1-CABE-72F8-39C1-8A7AC7E6D4CA}"/>
              </a:ext>
            </a:extLst>
          </p:cNvPr>
          <p:cNvSpPr txBox="1"/>
          <p:nvPr/>
        </p:nvSpPr>
        <p:spPr>
          <a:xfrm>
            <a:off x="10229352" y="2379169"/>
            <a:ext cx="2025766" cy="707886"/>
          </a:xfrm>
          <a:prstGeom prst="rect">
            <a:avLst/>
          </a:prstGeom>
          <a:noFill/>
        </p:spPr>
        <p:txBody>
          <a:bodyPr wrap="square" rtlCol="0">
            <a:spAutoFit/>
          </a:bodyPr>
          <a:lstStyle/>
          <a:p>
            <a:pPr algn="ctr"/>
            <a:r>
              <a:rPr lang="fr-FR" sz="2000" b="1" dirty="0">
                <a:latin typeface="Times" pitchFamily="18" charset="0"/>
                <a:cs typeface="+mj-cs"/>
              </a:rPr>
              <a:t>Décret</a:t>
            </a:r>
          </a:p>
          <a:p>
            <a:pPr algn="ctr"/>
            <a:r>
              <a:rPr lang="fr-FR" sz="2000" b="1" dirty="0">
                <a:latin typeface="Times" pitchFamily="18" charset="0"/>
                <a:cs typeface="+mj-cs"/>
              </a:rPr>
              <a:t>Gouvernemental </a:t>
            </a:r>
          </a:p>
        </p:txBody>
      </p:sp>
      <p:sp>
        <p:nvSpPr>
          <p:cNvPr id="57" name="ZoneTexte 56">
            <a:extLst>
              <a:ext uri="{FF2B5EF4-FFF2-40B4-BE49-F238E27FC236}">
                <a16:creationId xmlns:a16="http://schemas.microsoft.com/office/drawing/2014/main" id="{E1226ACC-CABA-EE61-EF46-225E0CC0472C}"/>
              </a:ext>
            </a:extLst>
          </p:cNvPr>
          <p:cNvSpPr txBox="1"/>
          <p:nvPr/>
        </p:nvSpPr>
        <p:spPr>
          <a:xfrm>
            <a:off x="13578883" y="1675645"/>
            <a:ext cx="968614" cy="553998"/>
          </a:xfrm>
          <a:prstGeom prst="rect">
            <a:avLst/>
          </a:prstGeom>
          <a:noFill/>
        </p:spPr>
        <p:txBody>
          <a:bodyPr wrap="square" rtlCol="0">
            <a:spAutoFit/>
          </a:bodyPr>
          <a:lstStyle/>
          <a:p>
            <a:pPr algn="ctr"/>
            <a:r>
              <a:rPr lang="fr-FR" sz="3000" b="1" dirty="0">
                <a:latin typeface="Times" pitchFamily="18" charset="0"/>
                <a:cs typeface="+mj-cs"/>
              </a:rPr>
              <a:t>Loi</a:t>
            </a:r>
          </a:p>
        </p:txBody>
      </p:sp>
      <p:sp>
        <p:nvSpPr>
          <p:cNvPr id="58" name="ZoneTexte 57">
            <a:extLst>
              <a:ext uri="{FF2B5EF4-FFF2-40B4-BE49-F238E27FC236}">
                <a16:creationId xmlns:a16="http://schemas.microsoft.com/office/drawing/2014/main" id="{FFEC0761-883E-A7A1-CA38-16203AE1AA55}"/>
              </a:ext>
            </a:extLst>
          </p:cNvPr>
          <p:cNvSpPr txBox="1"/>
          <p:nvPr/>
        </p:nvSpPr>
        <p:spPr>
          <a:xfrm>
            <a:off x="5853762" y="3227330"/>
            <a:ext cx="1512168" cy="584775"/>
          </a:xfrm>
          <a:prstGeom prst="rect">
            <a:avLst/>
          </a:prstGeom>
          <a:noFill/>
        </p:spPr>
        <p:txBody>
          <a:bodyPr wrap="square" rtlCol="0">
            <a:spAutoFit/>
          </a:bodyPr>
          <a:lstStyle/>
          <a:p>
            <a:r>
              <a:rPr lang="fr-FR" sz="3200" b="1" dirty="0">
                <a:latin typeface="Times" pitchFamily="18" charset="0"/>
                <a:cs typeface="+mj-cs"/>
              </a:rPr>
              <a:t>Décret</a:t>
            </a:r>
          </a:p>
        </p:txBody>
      </p:sp>
      <p:sp>
        <p:nvSpPr>
          <p:cNvPr id="59" name="ZoneTexte 58">
            <a:extLst>
              <a:ext uri="{FF2B5EF4-FFF2-40B4-BE49-F238E27FC236}">
                <a16:creationId xmlns:a16="http://schemas.microsoft.com/office/drawing/2014/main" id="{936CF32A-F914-BF6F-48CC-7F42ACEB7E2C}"/>
              </a:ext>
            </a:extLst>
          </p:cNvPr>
          <p:cNvSpPr txBox="1"/>
          <p:nvPr/>
        </p:nvSpPr>
        <p:spPr>
          <a:xfrm>
            <a:off x="14941120" y="7648146"/>
            <a:ext cx="3577528" cy="1200329"/>
          </a:xfrm>
          <a:prstGeom prst="rect">
            <a:avLst/>
          </a:prstGeom>
          <a:noFill/>
        </p:spPr>
        <p:txBody>
          <a:bodyPr wrap="square" rtlCol="0">
            <a:spAutoFit/>
          </a:bodyPr>
          <a:lstStyle/>
          <a:p>
            <a:pPr algn="ctr" rtl="1"/>
            <a:r>
              <a:rPr lang="fr-FR" sz="2400" b="1" dirty="0">
                <a:solidFill>
                  <a:srgbClr val="C00000"/>
                </a:solidFill>
                <a:latin typeface="Times" panose="02020603050405020304" pitchFamily="18" charset="0"/>
                <a:cs typeface="+mj-cs"/>
              </a:rPr>
              <a:t>Création d’un fonds spécial d’appui des partenariats public-privé </a:t>
            </a:r>
            <a:endParaRPr lang="fr-TN" sz="2400" b="1" dirty="0">
              <a:solidFill>
                <a:srgbClr val="C00000"/>
              </a:solidFill>
              <a:latin typeface="Times" panose="02020603050405020304" pitchFamily="18" charset="0"/>
              <a:cs typeface="+mj-cs"/>
            </a:endParaRPr>
          </a:p>
        </p:txBody>
      </p:sp>
      <p:sp>
        <p:nvSpPr>
          <p:cNvPr id="60" name="직사각형 113">
            <a:extLst>
              <a:ext uri="{FF2B5EF4-FFF2-40B4-BE49-F238E27FC236}">
                <a16:creationId xmlns:a16="http://schemas.microsoft.com/office/drawing/2014/main" id="{ABFC3EB9-ACF5-FA20-ACF2-E00D46F55FED}"/>
              </a:ext>
            </a:extLst>
          </p:cNvPr>
          <p:cNvSpPr>
            <a:spLocks noChangeArrowheads="1"/>
          </p:cNvSpPr>
          <p:nvPr/>
        </p:nvSpPr>
        <p:spPr bwMode="auto">
          <a:xfrm>
            <a:off x="15981734" y="6707189"/>
            <a:ext cx="2144012" cy="707886"/>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ar-TN" altLang="ko-KR" sz="4000" b="1" dirty="0">
                <a:solidFill>
                  <a:schemeClr val="accent1"/>
                </a:solidFill>
                <a:latin typeface="Times" pitchFamily="18" charset="0"/>
                <a:cs typeface="+mj-cs"/>
              </a:rPr>
              <a:t>2021</a:t>
            </a:r>
            <a:endParaRPr lang="ko-KR" altLang="en-US" sz="4000" b="1" dirty="0">
              <a:solidFill>
                <a:schemeClr val="accent1"/>
              </a:solidFill>
              <a:latin typeface="Times" pitchFamily="18" charset="0"/>
              <a:cs typeface="+mj-cs"/>
            </a:endParaRPr>
          </a:p>
        </p:txBody>
      </p:sp>
      <p:sp>
        <p:nvSpPr>
          <p:cNvPr id="61" name="Teardrop 1124">
            <a:extLst>
              <a:ext uri="{FF2B5EF4-FFF2-40B4-BE49-F238E27FC236}">
                <a16:creationId xmlns:a16="http://schemas.microsoft.com/office/drawing/2014/main" id="{4B7D3D76-0018-7E93-27D8-43A4319BCBBD}"/>
              </a:ext>
            </a:extLst>
          </p:cNvPr>
          <p:cNvSpPr/>
          <p:nvPr/>
        </p:nvSpPr>
        <p:spPr>
          <a:xfrm rot="8100000">
            <a:off x="16182736" y="92364"/>
            <a:ext cx="1249500" cy="12495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rtl="1"/>
            <a:endParaRPr lang="en-US" sz="2100" dirty="0">
              <a:cs typeface="+mj-cs"/>
            </a:endParaRPr>
          </a:p>
        </p:txBody>
      </p:sp>
      <p:sp>
        <p:nvSpPr>
          <p:cNvPr id="62" name="ZoneTexte 61">
            <a:extLst>
              <a:ext uri="{FF2B5EF4-FFF2-40B4-BE49-F238E27FC236}">
                <a16:creationId xmlns:a16="http://schemas.microsoft.com/office/drawing/2014/main" id="{B486BF24-F639-323D-72EA-3C12AADF9138}"/>
              </a:ext>
            </a:extLst>
          </p:cNvPr>
          <p:cNvSpPr txBox="1"/>
          <p:nvPr/>
        </p:nvSpPr>
        <p:spPr>
          <a:xfrm>
            <a:off x="15564702" y="405785"/>
            <a:ext cx="2485568" cy="461665"/>
          </a:xfrm>
          <a:prstGeom prst="rect">
            <a:avLst/>
          </a:prstGeom>
          <a:noFill/>
        </p:spPr>
        <p:txBody>
          <a:bodyPr wrap="square" rtlCol="0">
            <a:spAutoFit/>
          </a:bodyPr>
          <a:lstStyle/>
          <a:p>
            <a:pPr algn="ctr"/>
            <a:r>
              <a:rPr lang="fr-FR" sz="2000" b="1" dirty="0">
                <a:solidFill>
                  <a:schemeClr val="bg1"/>
                </a:solidFill>
                <a:latin typeface="Times" pitchFamily="18" charset="0"/>
                <a:cs typeface="+mj-cs"/>
              </a:rPr>
              <a:t>Décret-Loi</a:t>
            </a:r>
            <a:r>
              <a:rPr lang="fr-FR" sz="2400" b="1" dirty="0">
                <a:solidFill>
                  <a:schemeClr val="bg1"/>
                </a:solidFill>
                <a:latin typeface="Times" pitchFamily="18" charset="0"/>
                <a:cs typeface="+mj-cs"/>
              </a:rPr>
              <a:t> </a:t>
            </a:r>
          </a:p>
        </p:txBody>
      </p:sp>
      <p:sp>
        <p:nvSpPr>
          <p:cNvPr id="63" name="TextBox 1146">
            <a:extLst>
              <a:ext uri="{FF2B5EF4-FFF2-40B4-BE49-F238E27FC236}">
                <a16:creationId xmlns:a16="http://schemas.microsoft.com/office/drawing/2014/main" id="{D04438CD-CA8E-71FE-C670-5408596FB83D}"/>
              </a:ext>
            </a:extLst>
          </p:cNvPr>
          <p:cNvSpPr txBox="1"/>
          <p:nvPr/>
        </p:nvSpPr>
        <p:spPr>
          <a:xfrm>
            <a:off x="15143112" y="1448163"/>
            <a:ext cx="3361512" cy="461665"/>
          </a:xfrm>
          <a:prstGeom prst="rect">
            <a:avLst/>
          </a:prstGeom>
          <a:solidFill>
            <a:schemeClr val="bg1"/>
          </a:solidFill>
        </p:spPr>
        <p:txBody>
          <a:bodyPr wrap="square" rtlCol="0">
            <a:spAutoFit/>
          </a:bodyPr>
          <a:lstStyle/>
          <a:p>
            <a:pPr lvl="0" algn="ctr"/>
            <a:r>
              <a:rPr lang="fr-FR" sz="2400" b="1" dirty="0">
                <a:latin typeface="Times" pitchFamily="18" charset="0"/>
                <a:ea typeface="GE Dinar One" panose="020A0503020102020204" pitchFamily="18" charset="-78"/>
                <a:cs typeface="+mj-cs"/>
              </a:rPr>
              <a:t>N°2021-21</a:t>
            </a:r>
            <a:endParaRPr lang="ar-TN" sz="2400" b="1" dirty="0">
              <a:latin typeface="GE Dinar One" panose="020A0503020102020204" pitchFamily="18" charset="-78"/>
              <a:ea typeface="GE Dinar One" panose="020A0503020102020204" pitchFamily="18" charset="-78"/>
              <a:cs typeface="+mj-cs"/>
            </a:endParaRPr>
          </a:p>
        </p:txBody>
      </p:sp>
      <p:sp>
        <p:nvSpPr>
          <p:cNvPr id="64" name="Rectangle 63">
            <a:extLst>
              <a:ext uri="{FF2B5EF4-FFF2-40B4-BE49-F238E27FC236}">
                <a16:creationId xmlns:a16="http://schemas.microsoft.com/office/drawing/2014/main" id="{AA0D282C-CEE4-3F6B-57EA-D9EBFA911892}"/>
              </a:ext>
            </a:extLst>
          </p:cNvPr>
          <p:cNvSpPr/>
          <p:nvPr/>
        </p:nvSpPr>
        <p:spPr>
          <a:xfrm rot="20052296" flipV="1">
            <a:off x="14095418" y="6997403"/>
            <a:ext cx="2956460" cy="9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cs typeface="+mj-cs"/>
            </a:endParaRPr>
          </a:p>
        </p:txBody>
      </p:sp>
      <p:sp>
        <p:nvSpPr>
          <p:cNvPr id="65" name="Teardrop 1124">
            <a:extLst>
              <a:ext uri="{FF2B5EF4-FFF2-40B4-BE49-F238E27FC236}">
                <a16:creationId xmlns:a16="http://schemas.microsoft.com/office/drawing/2014/main" id="{C5001FFA-1556-1E6A-A7B1-868FC06E2C04}"/>
              </a:ext>
            </a:extLst>
          </p:cNvPr>
          <p:cNvSpPr/>
          <p:nvPr/>
        </p:nvSpPr>
        <p:spPr>
          <a:xfrm rot="8100000">
            <a:off x="1733980" y="3378344"/>
            <a:ext cx="1249500" cy="12495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rtl="1"/>
            <a:endParaRPr lang="en-US" sz="2100" dirty="0">
              <a:cs typeface="+mj-cs"/>
            </a:endParaRPr>
          </a:p>
        </p:txBody>
      </p:sp>
      <p:sp>
        <p:nvSpPr>
          <p:cNvPr id="66" name="ZoneTexte 65">
            <a:extLst>
              <a:ext uri="{FF2B5EF4-FFF2-40B4-BE49-F238E27FC236}">
                <a16:creationId xmlns:a16="http://schemas.microsoft.com/office/drawing/2014/main" id="{06579431-25B5-C6D7-833A-645D3D6DAF5A}"/>
              </a:ext>
            </a:extLst>
          </p:cNvPr>
          <p:cNvSpPr txBox="1"/>
          <p:nvPr/>
        </p:nvSpPr>
        <p:spPr>
          <a:xfrm>
            <a:off x="1951319" y="3703346"/>
            <a:ext cx="930030" cy="646331"/>
          </a:xfrm>
          <a:prstGeom prst="rect">
            <a:avLst/>
          </a:prstGeom>
          <a:noFill/>
        </p:spPr>
        <p:txBody>
          <a:bodyPr wrap="square" rtlCol="0">
            <a:spAutoFit/>
          </a:bodyPr>
          <a:lstStyle/>
          <a:p>
            <a:r>
              <a:rPr lang="fr-FR" sz="3600" b="1" dirty="0">
                <a:latin typeface="Times" pitchFamily="18" charset="0"/>
                <a:cs typeface="+mj-cs"/>
              </a:rPr>
              <a:t>Loi</a:t>
            </a:r>
          </a:p>
        </p:txBody>
      </p:sp>
      <p:sp>
        <p:nvSpPr>
          <p:cNvPr id="67" name="Teardrop 1124">
            <a:extLst>
              <a:ext uri="{FF2B5EF4-FFF2-40B4-BE49-F238E27FC236}">
                <a16:creationId xmlns:a16="http://schemas.microsoft.com/office/drawing/2014/main" id="{A225B174-C8F8-F94F-0BFB-BD56368395FC}"/>
              </a:ext>
            </a:extLst>
          </p:cNvPr>
          <p:cNvSpPr/>
          <p:nvPr/>
        </p:nvSpPr>
        <p:spPr>
          <a:xfrm rot="8100000">
            <a:off x="45854" y="1626526"/>
            <a:ext cx="2138532" cy="2120868"/>
          </a:xfrm>
          <a:prstGeom prst="teardrop">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rtl="1"/>
            <a:endParaRPr lang="en-US" sz="2100" dirty="0">
              <a:cs typeface="+mj-cs"/>
            </a:endParaRPr>
          </a:p>
        </p:txBody>
      </p:sp>
      <p:sp>
        <p:nvSpPr>
          <p:cNvPr id="68" name="ZoneTexte 67">
            <a:extLst>
              <a:ext uri="{FF2B5EF4-FFF2-40B4-BE49-F238E27FC236}">
                <a16:creationId xmlns:a16="http://schemas.microsoft.com/office/drawing/2014/main" id="{F6430E06-C4DD-C5FB-86CE-C18862C6C47B}"/>
              </a:ext>
            </a:extLst>
          </p:cNvPr>
          <p:cNvSpPr txBox="1"/>
          <p:nvPr/>
        </p:nvSpPr>
        <p:spPr>
          <a:xfrm>
            <a:off x="136770" y="2248668"/>
            <a:ext cx="2052224" cy="1077218"/>
          </a:xfrm>
          <a:prstGeom prst="rect">
            <a:avLst/>
          </a:prstGeom>
          <a:noFill/>
        </p:spPr>
        <p:txBody>
          <a:bodyPr wrap="square" rtlCol="0">
            <a:spAutoFit/>
          </a:bodyPr>
          <a:lstStyle/>
          <a:p>
            <a:r>
              <a:rPr lang="fr-FR" sz="3200" b="1" dirty="0">
                <a:latin typeface="Times" pitchFamily="18" charset="0"/>
                <a:cs typeface="+mj-cs"/>
              </a:rPr>
              <a:t>Les textes sectoriels </a:t>
            </a:r>
          </a:p>
        </p:txBody>
      </p:sp>
      <p:cxnSp>
        <p:nvCxnSpPr>
          <p:cNvPr id="69" name="Straight Connector 1125">
            <a:extLst>
              <a:ext uri="{FF2B5EF4-FFF2-40B4-BE49-F238E27FC236}">
                <a16:creationId xmlns:a16="http://schemas.microsoft.com/office/drawing/2014/main" id="{8593FB64-F3FF-CFD1-7AEA-68088F052070}"/>
              </a:ext>
            </a:extLst>
          </p:cNvPr>
          <p:cNvCxnSpPr>
            <a:cxnSpLocks/>
          </p:cNvCxnSpPr>
          <p:nvPr/>
        </p:nvCxnSpPr>
        <p:spPr>
          <a:xfrm>
            <a:off x="1108878" y="4084872"/>
            <a:ext cx="0" cy="1080120"/>
          </a:xfrm>
          <a:prstGeom prst="line">
            <a:avLst/>
          </a:prstGeom>
          <a:ln w="1905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70" name="Straight Connector 1125">
            <a:extLst>
              <a:ext uri="{FF2B5EF4-FFF2-40B4-BE49-F238E27FC236}">
                <a16:creationId xmlns:a16="http://schemas.microsoft.com/office/drawing/2014/main" id="{F717D379-D55A-8F87-EB7B-5ACCC1F5EFD7}"/>
              </a:ext>
            </a:extLst>
          </p:cNvPr>
          <p:cNvCxnSpPr>
            <a:cxnSpLocks/>
          </p:cNvCxnSpPr>
          <p:nvPr/>
        </p:nvCxnSpPr>
        <p:spPr>
          <a:xfrm>
            <a:off x="2342835" y="4868076"/>
            <a:ext cx="12414" cy="3025300"/>
          </a:xfrm>
          <a:prstGeom prst="line">
            <a:avLst/>
          </a:prstGeom>
          <a:ln w="19050">
            <a:tailEnd type="oval" w="lg" len="lg"/>
          </a:ln>
        </p:spPr>
        <p:style>
          <a:lnRef idx="1">
            <a:schemeClr val="accent1"/>
          </a:lnRef>
          <a:fillRef idx="0">
            <a:schemeClr val="accent1"/>
          </a:fillRef>
          <a:effectRef idx="0">
            <a:schemeClr val="accent1"/>
          </a:effectRef>
          <a:fontRef idx="minor">
            <a:schemeClr val="tx1"/>
          </a:fontRef>
        </p:style>
      </p:cxnSp>
      <p:cxnSp>
        <p:nvCxnSpPr>
          <p:cNvPr id="71" name="Straight Connector 1125">
            <a:extLst>
              <a:ext uri="{FF2B5EF4-FFF2-40B4-BE49-F238E27FC236}">
                <a16:creationId xmlns:a16="http://schemas.microsoft.com/office/drawing/2014/main" id="{6E2E2419-D67E-2A58-A6B2-AD8CD293EB9C}"/>
              </a:ext>
            </a:extLst>
          </p:cNvPr>
          <p:cNvCxnSpPr>
            <a:cxnSpLocks/>
          </p:cNvCxnSpPr>
          <p:nvPr/>
        </p:nvCxnSpPr>
        <p:spPr>
          <a:xfrm>
            <a:off x="16924479" y="2037124"/>
            <a:ext cx="34646" cy="4377360"/>
          </a:xfrm>
          <a:prstGeom prst="line">
            <a:avLst/>
          </a:prstGeom>
          <a:ln w="19050">
            <a:tailEnd type="oval" w="lg" len="lg"/>
          </a:ln>
        </p:spPr>
        <p:style>
          <a:lnRef idx="1">
            <a:schemeClr val="accent1"/>
          </a:lnRef>
          <a:fillRef idx="0">
            <a:schemeClr val="accent1"/>
          </a:fillRef>
          <a:effectRef idx="0">
            <a:schemeClr val="accent1"/>
          </a:effectRef>
          <a:fontRef idx="minor">
            <a:schemeClr val="tx1"/>
          </a:fontRef>
        </p:style>
      </p:cxnSp>
      <p:cxnSp>
        <p:nvCxnSpPr>
          <p:cNvPr id="72" name="Straight Connector 1135">
            <a:extLst>
              <a:ext uri="{FF2B5EF4-FFF2-40B4-BE49-F238E27FC236}">
                <a16:creationId xmlns:a16="http://schemas.microsoft.com/office/drawing/2014/main" id="{494006F5-CE3A-1401-2F4F-D4FEF4292464}"/>
              </a:ext>
            </a:extLst>
          </p:cNvPr>
          <p:cNvCxnSpPr>
            <a:cxnSpLocks/>
          </p:cNvCxnSpPr>
          <p:nvPr/>
        </p:nvCxnSpPr>
        <p:spPr>
          <a:xfrm>
            <a:off x="14063190" y="2920655"/>
            <a:ext cx="88728" cy="4790314"/>
          </a:xfrm>
          <a:prstGeom prst="line">
            <a:avLst/>
          </a:prstGeom>
          <a:ln w="190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D4E6D1F5-8854-DBF4-F974-1CB65F8DC89C}"/>
              </a:ext>
            </a:extLst>
          </p:cNvPr>
          <p:cNvSpPr txBox="1"/>
          <p:nvPr/>
        </p:nvSpPr>
        <p:spPr>
          <a:xfrm>
            <a:off x="3509083" y="303345"/>
            <a:ext cx="11809312" cy="830997"/>
          </a:xfrm>
          <a:prstGeom prst="rect">
            <a:avLst/>
          </a:prstGeom>
          <a:noFill/>
        </p:spPr>
        <p:txBody>
          <a:bodyPr wrap="square">
            <a:spAutoFit/>
          </a:bodyPr>
          <a:lstStyle/>
          <a:p>
            <a:pPr algn="ctr" defTabSz="685800" rtl="1"/>
            <a:r>
              <a:rPr lang="fr-FR" sz="4800" b="1" dirty="0">
                <a:solidFill>
                  <a:schemeClr val="bg1"/>
                </a:solidFill>
                <a:latin typeface="Times" panose="02020603050405020304" pitchFamily="18" charset="0"/>
                <a:cs typeface="+mj-cs"/>
              </a:rPr>
              <a:t>Le cadre juridique 1/2 </a:t>
            </a:r>
          </a:p>
        </p:txBody>
      </p:sp>
      <p:grpSp>
        <p:nvGrpSpPr>
          <p:cNvPr id="74" name="Group 1151">
            <a:extLst>
              <a:ext uri="{FF2B5EF4-FFF2-40B4-BE49-F238E27FC236}">
                <a16:creationId xmlns:a16="http://schemas.microsoft.com/office/drawing/2014/main" id="{FB9F18B7-DDC1-1DB5-156C-F7E924786B9C}"/>
              </a:ext>
            </a:extLst>
          </p:cNvPr>
          <p:cNvGrpSpPr/>
          <p:nvPr/>
        </p:nvGrpSpPr>
        <p:grpSpPr>
          <a:xfrm>
            <a:off x="13040307" y="3050313"/>
            <a:ext cx="3204678" cy="3161537"/>
            <a:chOff x="8007244" y="1177699"/>
            <a:chExt cx="1691921" cy="2413370"/>
          </a:xfrm>
          <a:solidFill>
            <a:schemeClr val="bg1"/>
          </a:solidFill>
        </p:grpSpPr>
        <p:sp>
          <p:nvSpPr>
            <p:cNvPr id="75" name="TextBox 1152">
              <a:extLst>
                <a:ext uri="{FF2B5EF4-FFF2-40B4-BE49-F238E27FC236}">
                  <a16:creationId xmlns:a16="http://schemas.microsoft.com/office/drawing/2014/main" id="{62728975-0967-DA60-5A04-5F06220BCD5D}"/>
                </a:ext>
              </a:extLst>
            </p:cNvPr>
            <p:cNvSpPr txBox="1"/>
            <p:nvPr/>
          </p:nvSpPr>
          <p:spPr>
            <a:xfrm>
              <a:off x="8050621" y="1177699"/>
              <a:ext cx="1171694" cy="352414"/>
            </a:xfrm>
            <a:prstGeom prst="rect">
              <a:avLst/>
            </a:prstGeom>
            <a:grpFill/>
          </p:spPr>
          <p:txBody>
            <a:bodyPr wrap="square" rtlCol="0">
              <a:spAutoFit/>
            </a:bodyPr>
            <a:lstStyle/>
            <a:p>
              <a:pPr lvl="0" algn="ctr"/>
              <a:r>
                <a:rPr lang="fr-FR" sz="2400" b="1" dirty="0">
                  <a:latin typeface="Times" pitchFamily="18" charset="0"/>
                  <a:cs typeface="+mj-cs"/>
                </a:rPr>
                <a:t>N°2021-9</a:t>
              </a:r>
              <a:endParaRPr lang="fr-FR" sz="2400" dirty="0">
                <a:latin typeface="Times" pitchFamily="18" charset="0"/>
                <a:cs typeface="+mj-cs"/>
              </a:endParaRPr>
            </a:p>
          </p:txBody>
        </p:sp>
        <p:sp>
          <p:nvSpPr>
            <p:cNvPr id="76" name="TextBox 1153">
              <a:extLst>
                <a:ext uri="{FF2B5EF4-FFF2-40B4-BE49-F238E27FC236}">
                  <a16:creationId xmlns:a16="http://schemas.microsoft.com/office/drawing/2014/main" id="{E8BCDCA4-3992-6243-EECC-23CA09AD0E85}"/>
                </a:ext>
              </a:extLst>
            </p:cNvPr>
            <p:cNvSpPr txBox="1"/>
            <p:nvPr/>
          </p:nvSpPr>
          <p:spPr>
            <a:xfrm>
              <a:off x="8007244" y="1641048"/>
              <a:ext cx="1691921" cy="1950021"/>
            </a:xfrm>
            <a:prstGeom prst="rect">
              <a:avLst/>
            </a:prstGeom>
            <a:grpFill/>
          </p:spPr>
          <p:txBody>
            <a:bodyPr wrap="square" rtlCol="0">
              <a:spAutoFit/>
            </a:bodyPr>
            <a:lstStyle/>
            <a:p>
              <a:pPr lvl="0" algn="ctr"/>
              <a:r>
                <a:rPr lang="fr-FR" sz="2000" dirty="0">
                  <a:latin typeface="Times" pitchFamily="18" charset="0"/>
                  <a:cs typeface="+mj-cs"/>
                </a:rPr>
                <a:t>du 1 mars 2021 portant approbation du Décret-loi n°2020-24 du 28 mai 2020 relatif à la fixation de dispositions particulières relatives aux cas de prorogation des contrats de concession</a:t>
              </a:r>
            </a:p>
          </p:txBody>
        </p:sp>
      </p:grpSp>
      <p:sp>
        <p:nvSpPr>
          <p:cNvPr id="77" name="TextBox 1139">
            <a:extLst>
              <a:ext uri="{FF2B5EF4-FFF2-40B4-BE49-F238E27FC236}">
                <a16:creationId xmlns:a16="http://schemas.microsoft.com/office/drawing/2014/main" id="{50030067-6E82-EB2D-83E0-DB4751DB28AB}"/>
              </a:ext>
            </a:extLst>
          </p:cNvPr>
          <p:cNvSpPr txBox="1"/>
          <p:nvPr/>
        </p:nvSpPr>
        <p:spPr>
          <a:xfrm>
            <a:off x="15298855" y="2178645"/>
            <a:ext cx="3161494" cy="1080296"/>
          </a:xfrm>
          <a:prstGeom prst="rect">
            <a:avLst/>
          </a:prstGeom>
          <a:solidFill>
            <a:schemeClr val="bg1"/>
          </a:solidFill>
        </p:spPr>
        <p:txBody>
          <a:bodyPr wrap="square" rtlCol="0">
            <a:spAutoFit/>
          </a:bodyPr>
          <a:lstStyle/>
          <a:p>
            <a:pPr algn="ctr">
              <a:lnSpc>
                <a:spcPct val="107000"/>
              </a:lnSpc>
              <a:spcAft>
                <a:spcPts val="1600"/>
              </a:spcAft>
            </a:pPr>
            <a:r>
              <a:rPr lang="fr-FR" sz="2000" dirty="0">
                <a:latin typeface="Times" pitchFamily="18" charset="0"/>
                <a:cs typeface="+mj-cs"/>
              </a:rPr>
              <a:t>d</a:t>
            </a:r>
            <a:r>
              <a:rPr lang="fr-TN" sz="2000" dirty="0">
                <a:latin typeface="Times" pitchFamily="18" charset="0"/>
                <a:cs typeface="+mj-cs"/>
              </a:rPr>
              <a:t>u 28 décembre 2021 relatif à la loi de finances de l</a:t>
            </a:r>
            <a:r>
              <a:rPr lang="en-US" sz="2000" dirty="0">
                <a:latin typeface="Times" pitchFamily="18" charset="0"/>
                <a:cs typeface="+mj-cs"/>
              </a:rPr>
              <a:t>’</a:t>
            </a:r>
            <a:r>
              <a:rPr lang="fr-TN" sz="2000" dirty="0">
                <a:latin typeface="Times" pitchFamily="18" charset="0"/>
                <a:cs typeface="+mj-cs"/>
              </a:rPr>
              <a:t>année 2022</a:t>
            </a:r>
          </a:p>
        </p:txBody>
      </p:sp>
      <p:sp>
        <p:nvSpPr>
          <p:cNvPr id="78" name="TextBox 1139">
            <a:extLst>
              <a:ext uri="{FF2B5EF4-FFF2-40B4-BE49-F238E27FC236}">
                <a16:creationId xmlns:a16="http://schemas.microsoft.com/office/drawing/2014/main" id="{129D5D21-BCEC-4945-8EEC-92CB2CF9FA4C}"/>
              </a:ext>
            </a:extLst>
          </p:cNvPr>
          <p:cNvSpPr txBox="1"/>
          <p:nvPr/>
        </p:nvSpPr>
        <p:spPr>
          <a:xfrm>
            <a:off x="702045" y="5817082"/>
            <a:ext cx="2765642" cy="707886"/>
          </a:xfrm>
          <a:prstGeom prst="rect">
            <a:avLst/>
          </a:prstGeom>
          <a:solidFill>
            <a:schemeClr val="bg1"/>
          </a:solidFill>
        </p:spPr>
        <p:txBody>
          <a:bodyPr wrap="square" rtlCol="0">
            <a:spAutoFit/>
          </a:bodyPr>
          <a:lstStyle/>
          <a:p>
            <a:pPr lvl="0" algn="ctr"/>
            <a:r>
              <a:rPr lang="fr-FR" sz="2000" dirty="0">
                <a:latin typeface="Times" pitchFamily="18" charset="0"/>
                <a:cs typeface="+mj-cs"/>
              </a:rPr>
              <a:t>01 avril 2008, relative au régime des concession.</a:t>
            </a:r>
          </a:p>
        </p:txBody>
      </p:sp>
      <p:sp>
        <p:nvSpPr>
          <p:cNvPr id="79" name="TextBox 1149">
            <a:extLst>
              <a:ext uri="{FF2B5EF4-FFF2-40B4-BE49-F238E27FC236}">
                <a16:creationId xmlns:a16="http://schemas.microsoft.com/office/drawing/2014/main" id="{7C8BD2BC-7C5B-A204-7C20-783C8EBAF1E9}"/>
              </a:ext>
            </a:extLst>
          </p:cNvPr>
          <p:cNvSpPr txBox="1"/>
          <p:nvPr/>
        </p:nvSpPr>
        <p:spPr>
          <a:xfrm>
            <a:off x="715098" y="5279467"/>
            <a:ext cx="3255472" cy="461665"/>
          </a:xfrm>
          <a:prstGeom prst="rect">
            <a:avLst/>
          </a:prstGeom>
          <a:solidFill>
            <a:schemeClr val="bg1"/>
          </a:solidFill>
        </p:spPr>
        <p:txBody>
          <a:bodyPr wrap="square" rtlCol="0">
            <a:spAutoFit/>
          </a:bodyPr>
          <a:lstStyle/>
          <a:p>
            <a:pPr lvl="0" algn="ctr"/>
            <a:r>
              <a:rPr lang="fr-FR" sz="2400" b="1" dirty="0">
                <a:latin typeface="Times" pitchFamily="18" charset="0"/>
                <a:cs typeface="+mj-cs"/>
              </a:rPr>
              <a:t>N° 2008-23</a:t>
            </a:r>
            <a:endParaRPr lang="fr-FR" sz="2400" dirty="0">
              <a:latin typeface="Times" pitchFamily="18" charset="0"/>
              <a:cs typeface="+mj-cs"/>
            </a:endParaRPr>
          </a:p>
        </p:txBody>
      </p:sp>
      <p:sp>
        <p:nvSpPr>
          <p:cNvPr id="80" name="ZoneTexte 79">
            <a:extLst>
              <a:ext uri="{FF2B5EF4-FFF2-40B4-BE49-F238E27FC236}">
                <a16:creationId xmlns:a16="http://schemas.microsoft.com/office/drawing/2014/main" id="{36FCB8AF-652E-9144-E8CA-1B28475C2304}"/>
              </a:ext>
            </a:extLst>
          </p:cNvPr>
          <p:cNvSpPr txBox="1"/>
          <p:nvPr/>
        </p:nvSpPr>
        <p:spPr>
          <a:xfrm>
            <a:off x="2287665" y="9249529"/>
            <a:ext cx="13030730" cy="1107996"/>
          </a:xfrm>
          <a:prstGeom prst="rect">
            <a:avLst/>
          </a:prstGeom>
          <a:noFill/>
        </p:spPr>
        <p:txBody>
          <a:bodyPr wrap="square" rtlCol="0">
            <a:spAutoFit/>
          </a:bodyPr>
          <a:lstStyle/>
          <a:p>
            <a:pPr algn="ctr"/>
            <a:r>
              <a:rPr lang="fr-FR" sz="2200" b="1" dirty="0">
                <a:solidFill>
                  <a:srgbClr val="FF0000"/>
                </a:solidFill>
                <a:latin typeface="Times" panose="02020603050405020304" pitchFamily="18" charset="0"/>
                <a:cs typeface="+mj-cs"/>
              </a:rPr>
              <a:t>2022: </a:t>
            </a:r>
            <a:r>
              <a:rPr lang="fr-FR" sz="2200" b="1" dirty="0">
                <a:latin typeface="Times" panose="02020603050405020304" pitchFamily="18" charset="0"/>
                <a:cs typeface="+mj-cs"/>
              </a:rPr>
              <a:t>- Décret présidentiel n°2022-451 du 06 Mai 2022 fixant l’organisation et les attributions de l’instance</a:t>
            </a:r>
          </a:p>
          <a:p>
            <a:pPr algn="ctr"/>
            <a:r>
              <a:rPr lang="fr-FR" sz="2200" b="1" dirty="0">
                <a:latin typeface="Times" panose="02020603050405020304" pitchFamily="18" charset="0"/>
                <a:cs typeface="+mj-cs"/>
              </a:rPr>
              <a:t>       - </a:t>
            </a:r>
            <a:r>
              <a:rPr lang="fr-FR" sz="2200" b="1" dirty="0">
                <a:latin typeface="Times New Roman" panose="02020603050405020304" pitchFamily="18" charset="0"/>
                <a:cs typeface="+mj-cs"/>
              </a:rPr>
              <a:t>Décret-loi n° 2022-68 du 19 octobre 2022, relatif aux dispositions spéciales pour l'amélioration de l'efficacité de la réalisation des projets publics et privés</a:t>
            </a:r>
            <a:endParaRPr lang="fr-TN" sz="2200" b="1" dirty="0">
              <a:latin typeface="Times New Roman" panose="02020603050405020304" pitchFamily="18" charset="0"/>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endParaRPr lang="fr-FR"/>
          </a:p>
        </p:txBody>
      </p:sp>
      <p:sp>
        <p:nvSpPr>
          <p:cNvPr id="3" name="TextBox 3"/>
          <p:cNvSpPr txBox="1"/>
          <p:nvPr/>
        </p:nvSpPr>
        <p:spPr>
          <a:xfrm>
            <a:off x="1745572" y="3268493"/>
            <a:ext cx="14295546" cy="678519"/>
          </a:xfrm>
          <a:prstGeom prst="rect">
            <a:avLst/>
          </a:prstGeom>
        </p:spPr>
        <p:txBody>
          <a:bodyPr wrap="square" lIns="0" tIns="0" rIns="0" bIns="0" rtlCol="0" anchor="t">
            <a:spAutoFit/>
          </a:bodyPr>
          <a:lstStyle/>
          <a:p>
            <a:pPr>
              <a:lnSpc>
                <a:spcPts val="5232"/>
              </a:lnSpc>
            </a:pPr>
            <a:r>
              <a:rPr lang="fr-FR" sz="5566" dirty="0">
                <a:solidFill>
                  <a:srgbClr val="243569"/>
                </a:solidFill>
                <a:latin typeface="Roboto Bold"/>
              </a:rPr>
              <a:t>AU NIVEAU LOCAL :</a:t>
            </a: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rPr>
                <a:t>28 janvier - 1er février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3" name="TextBox 13"/>
          <p:cNvSpPr txBox="1"/>
          <p:nvPr/>
        </p:nvSpPr>
        <p:spPr>
          <a:xfrm>
            <a:off x="1745572" y="4324289"/>
            <a:ext cx="16237628" cy="585481"/>
          </a:xfrm>
          <a:prstGeom prst="rect">
            <a:avLst/>
          </a:prstGeom>
        </p:spPr>
        <p:txBody>
          <a:bodyPr wrap="square" lIns="0" tIns="0" rIns="0" bIns="0" rtlCol="0" anchor="t">
            <a:spAutoFit/>
          </a:bodyPr>
          <a:lstStyle/>
          <a:p>
            <a:pPr algn="just">
              <a:lnSpc>
                <a:spcPts val="4476"/>
              </a:lnSpc>
            </a:pPr>
            <a:r>
              <a:rPr lang="fr-FR" sz="4762" dirty="0">
                <a:solidFill>
                  <a:srgbClr val="1E9F6C"/>
                </a:solidFill>
                <a:latin typeface="Roboto Bold"/>
              </a:rPr>
              <a:t>Articles 83 et 84</a:t>
            </a:r>
            <a:endParaRPr lang="en-US" sz="4762" dirty="0">
              <a:solidFill>
                <a:srgbClr val="1E9F6C"/>
              </a:solidFill>
              <a:latin typeface="Roboto Bold"/>
            </a:endParaRPr>
          </a:p>
        </p:txBody>
      </p:sp>
      <p:sp>
        <p:nvSpPr>
          <p:cNvPr id="14" name="TextBox 14"/>
          <p:cNvSpPr txBox="1"/>
          <p:nvPr/>
        </p:nvSpPr>
        <p:spPr>
          <a:xfrm>
            <a:off x="1745572" y="5229225"/>
            <a:ext cx="15170828" cy="906082"/>
          </a:xfrm>
          <a:prstGeom prst="rect">
            <a:avLst/>
          </a:prstGeom>
        </p:spPr>
        <p:txBody>
          <a:bodyPr wrap="square" lIns="0" tIns="0" rIns="0" bIns="0" rtlCol="0" anchor="t">
            <a:spAutoFit/>
          </a:bodyPr>
          <a:lstStyle/>
          <a:p>
            <a:pPr>
              <a:lnSpc>
                <a:spcPts val="3536"/>
              </a:lnSpc>
            </a:pPr>
            <a:r>
              <a:rPr lang="fr-FR" sz="3762" dirty="0">
                <a:solidFill>
                  <a:srgbClr val="243569"/>
                </a:solidFill>
                <a:latin typeface="Roboto"/>
              </a:rPr>
              <a:t>code des collectivités locales pour les concessions  et article 100 pour les PPP sous réserve du respect du principe de la libre administration</a:t>
            </a:r>
            <a:endParaRPr lang="en-US" sz="3762" dirty="0">
              <a:solidFill>
                <a:srgbClr val="243569"/>
              </a:solidFill>
              <a:latin typeface="Roboto"/>
            </a:endParaRPr>
          </a:p>
        </p:txBody>
      </p:sp>
      <p:sp>
        <p:nvSpPr>
          <p:cNvPr id="15" name="ZoneTexte 14">
            <a:extLst>
              <a:ext uri="{FF2B5EF4-FFF2-40B4-BE49-F238E27FC236}">
                <a16:creationId xmlns:a16="http://schemas.microsoft.com/office/drawing/2014/main" id="{FBDFF87C-7D8A-1C5A-9E76-6A87E8806A8A}"/>
              </a:ext>
            </a:extLst>
          </p:cNvPr>
          <p:cNvSpPr txBox="1"/>
          <p:nvPr/>
        </p:nvSpPr>
        <p:spPr>
          <a:xfrm>
            <a:off x="2767981" y="591724"/>
            <a:ext cx="11809312" cy="707886"/>
          </a:xfrm>
          <a:prstGeom prst="rect">
            <a:avLst/>
          </a:prstGeom>
          <a:noFill/>
        </p:spPr>
        <p:txBody>
          <a:bodyPr wrap="square">
            <a:spAutoFit/>
          </a:bodyPr>
          <a:lstStyle/>
          <a:p>
            <a:pPr algn="ctr" defTabSz="685800" rtl="1"/>
            <a:r>
              <a:rPr lang="fr-FR" sz="4000" b="1" dirty="0">
                <a:solidFill>
                  <a:schemeClr val="bg1"/>
                </a:solidFill>
                <a:latin typeface="Times" panose="02020603050405020304" pitchFamily="18" charset="0"/>
              </a:rPr>
              <a:t>Le cadre juridique 2/2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endParaRPr lang="fr-FR"/>
          </a:p>
        </p:txBody>
      </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rPr>
                <a:t>28 janvier - 1er février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5" name="ZoneTexte 14">
            <a:extLst>
              <a:ext uri="{FF2B5EF4-FFF2-40B4-BE49-F238E27FC236}">
                <a16:creationId xmlns:a16="http://schemas.microsoft.com/office/drawing/2014/main" id="{FBDFF87C-7D8A-1C5A-9E76-6A87E8806A8A}"/>
              </a:ext>
            </a:extLst>
          </p:cNvPr>
          <p:cNvSpPr txBox="1"/>
          <p:nvPr/>
        </p:nvSpPr>
        <p:spPr>
          <a:xfrm>
            <a:off x="2767981" y="591724"/>
            <a:ext cx="11809312" cy="707886"/>
          </a:xfrm>
          <a:prstGeom prst="rect">
            <a:avLst/>
          </a:prstGeom>
          <a:noFill/>
        </p:spPr>
        <p:txBody>
          <a:bodyPr wrap="square">
            <a:spAutoFit/>
          </a:bodyPr>
          <a:lstStyle/>
          <a:p>
            <a:pPr algn="ctr" defTabSz="685800" rtl="1"/>
            <a:r>
              <a:rPr lang="fr-FR" sz="4000" b="1" dirty="0">
                <a:solidFill>
                  <a:schemeClr val="bg1"/>
                </a:solidFill>
                <a:latin typeface="Times" panose="02020603050405020304" pitchFamily="18" charset="0"/>
              </a:rPr>
              <a:t>Le cadre juridique 2/2  </a:t>
            </a:r>
          </a:p>
        </p:txBody>
      </p:sp>
      <p:sp>
        <p:nvSpPr>
          <p:cNvPr id="16" name="Espace réservé du numéro de diapositive 2">
            <a:extLst>
              <a:ext uri="{FF2B5EF4-FFF2-40B4-BE49-F238E27FC236}">
                <a16:creationId xmlns:a16="http://schemas.microsoft.com/office/drawing/2014/main" id="{31F8F6C1-C19B-D972-F69D-EFE27E01CC8C}"/>
              </a:ext>
            </a:extLst>
          </p:cNvPr>
          <p:cNvSpPr>
            <a:spLocks noGrp="1"/>
          </p:cNvSpPr>
          <p:nvPr>
            <p:ph type="sldNum" idx="12"/>
          </p:nvPr>
        </p:nvSpPr>
        <p:spPr>
          <a:xfrm>
            <a:off x="15298854" y="9606268"/>
            <a:ext cx="2974800" cy="631200"/>
          </a:xfrm>
        </p:spPr>
        <p:txBody>
          <a:bodyPr/>
          <a:lstStyle/>
          <a:p>
            <a:fld id="{00000000-1234-1234-1234-123412341234}" type="slidenum">
              <a:rPr lang="fr-FR" smtClean="0"/>
              <a:pPr/>
              <a:t>5</a:t>
            </a:fld>
            <a:endParaRPr lang="fr-FR" dirty="0"/>
          </a:p>
        </p:txBody>
      </p:sp>
      <p:grpSp>
        <p:nvGrpSpPr>
          <p:cNvPr id="18" name="Diagram group">
            <a:extLst>
              <a:ext uri="{FF2B5EF4-FFF2-40B4-BE49-F238E27FC236}">
                <a16:creationId xmlns:a16="http://schemas.microsoft.com/office/drawing/2014/main" id="{722235D3-920F-78A7-14B6-E08CA435F6A3}"/>
              </a:ext>
            </a:extLst>
          </p:cNvPr>
          <p:cNvGrpSpPr/>
          <p:nvPr/>
        </p:nvGrpSpPr>
        <p:grpSpPr>
          <a:xfrm>
            <a:off x="3527377" y="2226250"/>
            <a:ext cx="2900098" cy="3204320"/>
            <a:chOff x="1542684" y="2490"/>
            <a:chExt cx="3394433" cy="3623438"/>
          </a:xfrm>
          <a:scene3d>
            <a:camera prst="isometricOffAxis2Left" zoom="95000"/>
            <a:lightRig rig="flat" dir="t"/>
          </a:scene3d>
        </p:grpSpPr>
        <p:grpSp>
          <p:nvGrpSpPr>
            <p:cNvPr id="19" name="Groupe 18">
              <a:extLst>
                <a:ext uri="{FF2B5EF4-FFF2-40B4-BE49-F238E27FC236}">
                  <a16:creationId xmlns:a16="http://schemas.microsoft.com/office/drawing/2014/main" id="{A8F7F923-2A31-6064-56EB-FF3AF558E6F6}"/>
                </a:ext>
              </a:extLst>
            </p:cNvPr>
            <p:cNvGrpSpPr/>
            <p:nvPr/>
          </p:nvGrpSpPr>
          <p:grpSpPr>
            <a:xfrm>
              <a:off x="1542684" y="2490"/>
              <a:ext cx="3394433" cy="2533873"/>
              <a:chOff x="1542684" y="2490"/>
              <a:chExt cx="3394433" cy="2533873"/>
            </a:xfrm>
          </p:grpSpPr>
          <p:sp>
            <p:nvSpPr>
              <p:cNvPr id="23" name="Rectangle : avec coins arrondis en haut 15">
                <a:extLst>
                  <a:ext uri="{FF2B5EF4-FFF2-40B4-BE49-F238E27FC236}">
                    <a16:creationId xmlns:a16="http://schemas.microsoft.com/office/drawing/2014/main" id="{ABB85F72-D360-959A-D387-3EBB5FBC066C}"/>
                  </a:ext>
                </a:extLst>
              </p:cNvPr>
              <p:cNvSpPr/>
              <p:nvPr/>
            </p:nvSpPr>
            <p:spPr>
              <a:xfrm>
                <a:off x="1542684" y="2490"/>
                <a:ext cx="3394433" cy="2533873"/>
              </a:xfrm>
              <a:prstGeom prst="round2SameRect">
                <a:avLst>
                  <a:gd name="adj1" fmla="val 8000"/>
                  <a:gd name="adj2" fmla="val 0"/>
                </a:avLst>
              </a:prstGeom>
              <a:ln>
                <a:solidFill>
                  <a:schemeClr val="accent1">
                    <a:lumMod val="50000"/>
                  </a:schemeClr>
                </a:solidFill>
              </a:ln>
              <a:sp3d z="-400500" extrusionH="63500" prstMaterial="matte"/>
            </p:spPr>
            <p:style>
              <a:lnRef idx="1">
                <a:schemeClr val="accent4">
                  <a:hueOff val="-4464770"/>
                  <a:satOff val="26899"/>
                  <a:lumOff val="215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sz="3600"/>
              </a:p>
            </p:txBody>
          </p:sp>
          <p:sp>
            <p:nvSpPr>
              <p:cNvPr id="24" name="Rectangle : avec coins arrondis en haut 4">
                <a:extLst>
                  <a:ext uri="{FF2B5EF4-FFF2-40B4-BE49-F238E27FC236}">
                    <a16:creationId xmlns:a16="http://schemas.microsoft.com/office/drawing/2014/main" id="{3816011C-B9EA-D761-138A-64FD4074C31D}"/>
                  </a:ext>
                </a:extLst>
              </p:cNvPr>
              <p:cNvSpPr txBox="1"/>
              <p:nvPr/>
            </p:nvSpPr>
            <p:spPr>
              <a:xfrm>
                <a:off x="1602056" y="61862"/>
                <a:ext cx="3275689" cy="2474501"/>
              </a:xfrm>
              <a:prstGeom prst="rect">
                <a:avLst/>
              </a:prstGeom>
              <a:ln>
                <a:solidFill>
                  <a:schemeClr val="accent1">
                    <a:lumMod val="50000"/>
                  </a:schemeClr>
                </a:solidFill>
              </a:ln>
              <a:sp3d z="-40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0" tIns="190500" rIns="63500" bIns="63500" numCol="1" spcCol="1270" anchor="t" anchorCtr="0">
                <a:noAutofit/>
              </a:bodyPr>
              <a:lstStyle/>
              <a:p>
                <a:pPr lvl="1" indent="-457200" algn="just" defTabSz="2222500">
                  <a:lnSpc>
                    <a:spcPct val="90000"/>
                  </a:lnSpc>
                  <a:spcBef>
                    <a:spcPct val="0"/>
                  </a:spcBef>
                  <a:spcAft>
                    <a:spcPct val="15000"/>
                  </a:spcAft>
                  <a:buChar char="•"/>
                </a:pPr>
                <a:r>
                  <a:rPr lang="fr-FR" dirty="0">
                    <a:solidFill>
                      <a:schemeClr val="tx1"/>
                    </a:solidFill>
                    <a:cs typeface="+mj-cs"/>
                  </a:rPr>
                  <a:t>Concession </a:t>
                </a:r>
              </a:p>
              <a:p>
                <a:pPr lvl="1" indent="-457200" algn="just" defTabSz="2222500">
                  <a:lnSpc>
                    <a:spcPct val="90000"/>
                  </a:lnSpc>
                  <a:spcBef>
                    <a:spcPct val="0"/>
                  </a:spcBef>
                  <a:spcAft>
                    <a:spcPct val="15000"/>
                  </a:spcAft>
                  <a:buFont typeface="Arial"/>
                  <a:buChar char="•"/>
                </a:pPr>
                <a:r>
                  <a:rPr lang="fr-FR" dirty="0">
                    <a:solidFill>
                      <a:schemeClr val="tx1"/>
                    </a:solidFill>
                    <a:cs typeface="+mj-cs"/>
                  </a:rPr>
                  <a:t>Contrats de délégation de service public </a:t>
                </a:r>
              </a:p>
              <a:p>
                <a:pPr lvl="1" indent="-457200" algn="just" defTabSz="2222500">
                  <a:lnSpc>
                    <a:spcPct val="90000"/>
                  </a:lnSpc>
                  <a:spcBef>
                    <a:spcPct val="0"/>
                  </a:spcBef>
                  <a:spcAft>
                    <a:spcPct val="15000"/>
                  </a:spcAft>
                  <a:buChar char="•"/>
                </a:pPr>
                <a:r>
                  <a:rPr lang="ar-TN" dirty="0">
                    <a:solidFill>
                      <a:schemeClr val="tx1"/>
                    </a:solidFill>
                    <a:cs typeface="+mj-cs"/>
                  </a:rPr>
                  <a:t> </a:t>
                </a:r>
                <a:r>
                  <a:rPr lang="fr-FR" dirty="0">
                    <a:solidFill>
                      <a:schemeClr val="tx1"/>
                    </a:solidFill>
                    <a:cs typeface="+mj-cs"/>
                  </a:rPr>
                  <a:t>Contrats de partenariats </a:t>
                </a:r>
              </a:p>
              <a:p>
                <a:pPr lvl="1" indent="-457200" algn="just" defTabSz="2222500">
                  <a:lnSpc>
                    <a:spcPct val="90000"/>
                  </a:lnSpc>
                  <a:spcBef>
                    <a:spcPct val="0"/>
                  </a:spcBef>
                  <a:spcAft>
                    <a:spcPct val="15000"/>
                  </a:spcAft>
                  <a:buChar char="•"/>
                </a:pPr>
                <a:r>
                  <a:rPr lang="fr-FR" dirty="0">
                    <a:solidFill>
                      <a:schemeClr val="tx1"/>
                    </a:solidFill>
                    <a:cs typeface="+mj-cs"/>
                  </a:rPr>
                  <a:t>Marchés </a:t>
                </a:r>
                <a:r>
                  <a:rPr lang="fr-FR" dirty="0">
                    <a:cs typeface="+mj-cs"/>
                  </a:rPr>
                  <a:t>publics </a:t>
                </a:r>
              </a:p>
            </p:txBody>
          </p:sp>
        </p:grpSp>
        <p:grpSp>
          <p:nvGrpSpPr>
            <p:cNvPr id="20" name="Groupe 19">
              <a:extLst>
                <a:ext uri="{FF2B5EF4-FFF2-40B4-BE49-F238E27FC236}">
                  <a16:creationId xmlns:a16="http://schemas.microsoft.com/office/drawing/2014/main" id="{4F6F4EA2-F954-44A3-BC1A-20E8B469FFAC}"/>
                </a:ext>
              </a:extLst>
            </p:cNvPr>
            <p:cNvGrpSpPr/>
            <p:nvPr/>
          </p:nvGrpSpPr>
          <p:grpSpPr>
            <a:xfrm>
              <a:off x="1542684" y="2536363"/>
              <a:ext cx="3394433" cy="1089565"/>
              <a:chOff x="1542684" y="2536363"/>
              <a:chExt cx="3394433" cy="1089565"/>
            </a:xfrm>
          </p:grpSpPr>
          <p:sp>
            <p:nvSpPr>
              <p:cNvPr id="21" name="Rectangle 20">
                <a:extLst>
                  <a:ext uri="{FF2B5EF4-FFF2-40B4-BE49-F238E27FC236}">
                    <a16:creationId xmlns:a16="http://schemas.microsoft.com/office/drawing/2014/main" id="{6E1CB4BA-A73C-F0D4-8C26-E58F82E44CDC}"/>
                  </a:ext>
                </a:extLst>
              </p:cNvPr>
              <p:cNvSpPr/>
              <p:nvPr/>
            </p:nvSpPr>
            <p:spPr>
              <a:xfrm>
                <a:off x="1542684" y="2536363"/>
                <a:ext cx="3394433" cy="1089565"/>
              </a:xfrm>
              <a:prstGeom prst="rect">
                <a:avLst/>
              </a:prstGeom>
              <a:solidFill>
                <a:schemeClr val="accent1">
                  <a:lumMod val="60000"/>
                  <a:lumOff val="40000"/>
                </a:schemeClr>
              </a:solidFill>
              <a:ln>
                <a:solidFill>
                  <a:schemeClr val="accent1">
                    <a:lumMod val="60000"/>
                    <a:lumOff val="40000"/>
                  </a:schemeClr>
                </a:solidFill>
              </a:ln>
              <a:sp3d extrusionH="381000" contourW="38100" prstMaterial="matte">
                <a:contourClr>
                  <a:schemeClr val="lt1"/>
                </a:contourClr>
              </a:sp3d>
            </p:spPr>
            <p:style>
              <a:lnRef idx="1">
                <a:schemeClr val="accent4">
                  <a:hueOff val="-4464770"/>
                  <a:satOff val="26899"/>
                  <a:lumOff val="2156"/>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a:lstStyle/>
              <a:p>
                <a:endParaRPr lang="x-none" sz="3600"/>
              </a:p>
            </p:txBody>
          </p:sp>
          <p:sp>
            <p:nvSpPr>
              <p:cNvPr id="22" name="ZoneTexte 21">
                <a:extLst>
                  <a:ext uri="{FF2B5EF4-FFF2-40B4-BE49-F238E27FC236}">
                    <a16:creationId xmlns:a16="http://schemas.microsoft.com/office/drawing/2014/main" id="{CB95BFC4-B8D1-FCC1-0C3E-57B300311275}"/>
                  </a:ext>
                </a:extLst>
              </p:cNvPr>
              <p:cNvSpPr txBox="1"/>
              <p:nvPr/>
            </p:nvSpPr>
            <p:spPr>
              <a:xfrm>
                <a:off x="2546671" y="2536363"/>
                <a:ext cx="2390446" cy="1089565"/>
              </a:xfrm>
              <a:prstGeom prst="rect">
                <a:avLst/>
              </a:prstGeom>
              <a:ln>
                <a:solidFill>
                  <a:srgbClr val="0070C0"/>
                </a:solidFill>
              </a:ln>
              <a:sp3d/>
            </p:spPr>
            <p:style>
              <a:lnRef idx="0">
                <a:scrgbClr r="0" g="0" b="0"/>
              </a:lnRef>
              <a:fillRef idx="0">
                <a:scrgbClr r="0" g="0" b="0"/>
              </a:fillRef>
              <a:effectRef idx="0">
                <a:scrgbClr r="0" g="0" b="0"/>
              </a:effectRef>
              <a:fontRef idx="minor">
                <a:schemeClr val="lt1"/>
              </a:fontRef>
            </p:style>
            <p:txBody>
              <a:bodyPr spcFirstLastPara="0" vert="horz" wrap="square" lIns="304800" tIns="0" rIns="101600" bIns="0" numCol="1" spcCol="1270" anchor="ctr" anchorCtr="0">
                <a:noAutofit/>
              </a:bodyPr>
              <a:lstStyle/>
              <a:p>
                <a:pPr algn="ctr" defTabSz="3556000" rtl="1">
                  <a:lnSpc>
                    <a:spcPct val="90000"/>
                  </a:lnSpc>
                  <a:spcBef>
                    <a:spcPct val="0"/>
                  </a:spcBef>
                  <a:spcAft>
                    <a:spcPct val="35000"/>
                  </a:spcAft>
                </a:pPr>
                <a:r>
                  <a:rPr lang="fr-FR" b="1" dirty="0">
                    <a:solidFill>
                      <a:schemeClr val="tx1"/>
                    </a:solidFill>
                    <a:latin typeface="Times" panose="02020603050405020304" pitchFamily="18" charset="0"/>
                    <a:cs typeface="+mj-cs"/>
                  </a:rPr>
                  <a:t>De la gestion contractuelle</a:t>
                </a:r>
              </a:p>
            </p:txBody>
          </p:sp>
        </p:grpSp>
      </p:grpSp>
      <p:sp>
        <p:nvSpPr>
          <p:cNvPr id="25" name="Rectangle 24">
            <a:extLst>
              <a:ext uri="{FF2B5EF4-FFF2-40B4-BE49-F238E27FC236}">
                <a16:creationId xmlns:a16="http://schemas.microsoft.com/office/drawing/2014/main" id="{0B97BC19-B16B-3BC2-7442-6C1B5FD08054}"/>
              </a:ext>
            </a:extLst>
          </p:cNvPr>
          <p:cNvSpPr/>
          <p:nvPr/>
        </p:nvSpPr>
        <p:spPr>
          <a:xfrm>
            <a:off x="269610" y="6997410"/>
            <a:ext cx="2548172" cy="1200329"/>
          </a:xfrm>
          <a:prstGeom prst="rect">
            <a:avLst/>
          </a:prstGeom>
        </p:spPr>
        <p:txBody>
          <a:bodyPr wrap="square">
            <a:spAutoFit/>
          </a:bodyPr>
          <a:lstStyle/>
          <a:p>
            <a:pPr algn="ctr" rtl="1"/>
            <a:r>
              <a:rPr lang="fr-FR" sz="2400" b="1" dirty="0">
                <a:latin typeface="Times" panose="02020603050405020304" pitchFamily="18" charset="0"/>
                <a:cs typeface="Andalus" panose="02010000000000000000" pitchFamily="2" charset="-78"/>
              </a:rPr>
              <a:t>personne publique ou privée</a:t>
            </a:r>
          </a:p>
        </p:txBody>
      </p:sp>
      <p:pic>
        <p:nvPicPr>
          <p:cNvPr id="26" name="Image 25">
            <a:extLst>
              <a:ext uri="{FF2B5EF4-FFF2-40B4-BE49-F238E27FC236}">
                <a16:creationId xmlns:a16="http://schemas.microsoft.com/office/drawing/2014/main" id="{23150B6A-6C12-A3F9-2FB5-4D00DECCC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37" y="5552448"/>
            <a:ext cx="1388038" cy="1478124"/>
          </a:xfrm>
          <a:prstGeom prst="rect">
            <a:avLst/>
          </a:prstGeom>
          <a:ln>
            <a:noFill/>
          </a:ln>
          <a:effectLst>
            <a:outerShdw blurRad="292100" dist="139700" dir="2700000" algn="tl" rotWithShape="0">
              <a:srgbClr val="333333">
                <a:alpha val="65000"/>
              </a:srgbClr>
            </a:outerShdw>
          </a:effectLst>
        </p:spPr>
      </p:pic>
      <p:graphicFrame>
        <p:nvGraphicFramePr>
          <p:cNvPr id="27" name="Diagramme 26">
            <a:extLst>
              <a:ext uri="{FF2B5EF4-FFF2-40B4-BE49-F238E27FC236}">
                <a16:creationId xmlns:a16="http://schemas.microsoft.com/office/drawing/2014/main" id="{2E18EFD0-6B3D-90A7-9C78-37A60B34D8E4}"/>
              </a:ext>
            </a:extLst>
          </p:cNvPr>
          <p:cNvGraphicFramePr/>
          <p:nvPr>
            <p:extLst>
              <p:ext uri="{D42A27DB-BD31-4B8C-83A1-F6EECF244321}">
                <p14:modId xmlns:p14="http://schemas.microsoft.com/office/powerpoint/2010/main" val="1378417772"/>
              </p:ext>
            </p:extLst>
          </p:nvPr>
        </p:nvGraphicFramePr>
        <p:xfrm>
          <a:off x="2749766" y="5017448"/>
          <a:ext cx="5426737" cy="48947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8" name="Image 27">
            <a:extLst>
              <a:ext uri="{FF2B5EF4-FFF2-40B4-BE49-F238E27FC236}">
                <a16:creationId xmlns:a16="http://schemas.microsoft.com/office/drawing/2014/main" id="{6099173F-F160-0762-449E-35183EA765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13914" y="5430570"/>
            <a:ext cx="1872208" cy="1778368"/>
          </a:xfrm>
          <a:prstGeom prst="rect">
            <a:avLst/>
          </a:prstGeom>
          <a:ln>
            <a:noFill/>
          </a:ln>
          <a:effectLst>
            <a:outerShdw blurRad="292100" dist="139700" dir="2700000" algn="tl" rotWithShape="0">
              <a:srgbClr val="333333">
                <a:alpha val="65000"/>
              </a:srgbClr>
            </a:outerShdw>
          </a:effectLst>
        </p:spPr>
      </p:pic>
      <p:sp>
        <p:nvSpPr>
          <p:cNvPr id="29" name="Rectangle 28">
            <a:extLst>
              <a:ext uri="{FF2B5EF4-FFF2-40B4-BE49-F238E27FC236}">
                <a16:creationId xmlns:a16="http://schemas.microsoft.com/office/drawing/2014/main" id="{D7452F14-E0B8-B84F-2315-88074053CF67}"/>
              </a:ext>
            </a:extLst>
          </p:cNvPr>
          <p:cNvSpPr/>
          <p:nvPr/>
        </p:nvSpPr>
        <p:spPr>
          <a:xfrm>
            <a:off x="7991872" y="7778050"/>
            <a:ext cx="3075060" cy="1200329"/>
          </a:xfrm>
          <a:prstGeom prst="rect">
            <a:avLst/>
          </a:prstGeom>
        </p:spPr>
        <p:txBody>
          <a:bodyPr wrap="square">
            <a:spAutoFit/>
          </a:bodyPr>
          <a:lstStyle/>
          <a:p>
            <a:pPr algn="ctr" rtl="1"/>
            <a:r>
              <a:rPr lang="fr-FR" sz="3600" b="1" dirty="0">
                <a:latin typeface="Times" panose="02020603050405020304" pitchFamily="18" charset="0"/>
                <a:cs typeface="Andalus" panose="02010000000000000000" pitchFamily="2" charset="-78"/>
              </a:rPr>
              <a:t>collectivité locale </a:t>
            </a:r>
          </a:p>
        </p:txBody>
      </p:sp>
      <p:sp>
        <p:nvSpPr>
          <p:cNvPr id="30" name="Rectangle 29">
            <a:extLst>
              <a:ext uri="{FF2B5EF4-FFF2-40B4-BE49-F238E27FC236}">
                <a16:creationId xmlns:a16="http://schemas.microsoft.com/office/drawing/2014/main" id="{EC179D6C-708D-C7B6-F4CA-B01FEC12ED2A}"/>
              </a:ext>
            </a:extLst>
          </p:cNvPr>
          <p:cNvSpPr/>
          <p:nvPr/>
        </p:nvSpPr>
        <p:spPr>
          <a:xfrm>
            <a:off x="7793254" y="7087514"/>
            <a:ext cx="3168352" cy="707886"/>
          </a:xfrm>
          <a:prstGeom prst="rect">
            <a:avLst/>
          </a:prstGeom>
        </p:spPr>
        <p:txBody>
          <a:bodyPr wrap="square">
            <a:spAutoFit/>
          </a:bodyPr>
          <a:lstStyle/>
          <a:p>
            <a:pPr algn="ctr"/>
            <a:r>
              <a:rPr lang="fr-FR" sz="3600" b="1" dirty="0">
                <a:latin typeface="Times" panose="02020603050405020304" pitchFamily="18" charset="0"/>
                <a:cs typeface="Andalus" panose="02010000000000000000" pitchFamily="2" charset="-78"/>
              </a:rPr>
              <a:t>concédant</a:t>
            </a:r>
            <a:r>
              <a:rPr lang="fr-FR" sz="4000" b="1" dirty="0">
                <a:latin typeface="Times" panose="02020603050405020304" pitchFamily="18" charset="0"/>
                <a:cs typeface="Andalus" panose="02010000000000000000" pitchFamily="2" charset="-78"/>
              </a:rPr>
              <a:t> </a:t>
            </a:r>
          </a:p>
        </p:txBody>
      </p:sp>
      <p:pic>
        <p:nvPicPr>
          <p:cNvPr id="31" name="Image 30">
            <a:extLst>
              <a:ext uri="{FF2B5EF4-FFF2-40B4-BE49-F238E27FC236}">
                <a16:creationId xmlns:a16="http://schemas.microsoft.com/office/drawing/2014/main" id="{1AC96804-A03D-4794-CD28-6404EE423FC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0843" y="3206267"/>
            <a:ext cx="1317630" cy="1726742"/>
          </a:xfrm>
          <a:prstGeom prst="rect">
            <a:avLst/>
          </a:prstGeom>
          <a:ln>
            <a:noFill/>
          </a:ln>
          <a:effectLst>
            <a:outerShdw blurRad="292100" dist="139700" dir="2700000" algn="tl" rotWithShape="0">
              <a:srgbClr val="333333">
                <a:alpha val="65000"/>
              </a:srgbClr>
            </a:outerShdw>
          </a:effectLst>
        </p:spPr>
      </p:pic>
      <p:pic>
        <p:nvPicPr>
          <p:cNvPr id="32" name="Image 31">
            <a:extLst>
              <a:ext uri="{FF2B5EF4-FFF2-40B4-BE49-F238E27FC236}">
                <a16:creationId xmlns:a16="http://schemas.microsoft.com/office/drawing/2014/main" id="{B2964AF9-650F-E4FF-3F90-52292B85D04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4087" y="1641587"/>
            <a:ext cx="1477146" cy="923330"/>
          </a:xfrm>
          <a:prstGeom prst="rect">
            <a:avLst/>
          </a:prstGeom>
          <a:ln>
            <a:noFill/>
          </a:ln>
          <a:effectLst>
            <a:outerShdw blurRad="292100" dist="139700" dir="2700000" algn="tl" rotWithShape="0">
              <a:srgbClr val="333333">
                <a:alpha val="65000"/>
              </a:srgbClr>
            </a:outerShdw>
          </a:effectLst>
        </p:spPr>
      </p:pic>
      <p:sp>
        <p:nvSpPr>
          <p:cNvPr id="33" name="Rectangle 32">
            <a:extLst>
              <a:ext uri="{FF2B5EF4-FFF2-40B4-BE49-F238E27FC236}">
                <a16:creationId xmlns:a16="http://schemas.microsoft.com/office/drawing/2014/main" id="{D05971A9-A8F2-65A9-6CAF-6C42632CBD12}"/>
              </a:ext>
            </a:extLst>
          </p:cNvPr>
          <p:cNvSpPr/>
          <p:nvPr/>
        </p:nvSpPr>
        <p:spPr>
          <a:xfrm>
            <a:off x="555367" y="2466130"/>
            <a:ext cx="1819882" cy="584775"/>
          </a:xfrm>
          <a:prstGeom prst="rect">
            <a:avLst/>
          </a:prstGeom>
        </p:spPr>
        <p:txBody>
          <a:bodyPr wrap="square">
            <a:spAutoFit/>
          </a:bodyPr>
          <a:lstStyle/>
          <a:p>
            <a:pPr algn="ctr" rtl="1"/>
            <a:r>
              <a:rPr lang="fr-FR" sz="3200" b="1" dirty="0">
                <a:latin typeface="Times" panose="02020603050405020304" pitchFamily="18" charset="0"/>
                <a:cs typeface="Andalus" panose="02010000000000000000" pitchFamily="2" charset="-78"/>
              </a:rPr>
              <a:t>usagers</a:t>
            </a:r>
          </a:p>
        </p:txBody>
      </p:sp>
      <p:pic>
        <p:nvPicPr>
          <p:cNvPr id="34" name="Image 33">
            <a:extLst>
              <a:ext uri="{FF2B5EF4-FFF2-40B4-BE49-F238E27FC236}">
                <a16:creationId xmlns:a16="http://schemas.microsoft.com/office/drawing/2014/main" id="{501D76DD-EC5C-C408-A3D7-46C0336CAB4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2692621">
            <a:off x="-279150" y="3499940"/>
            <a:ext cx="1630852" cy="1418228"/>
          </a:xfrm>
          <a:prstGeom prst="rect">
            <a:avLst/>
          </a:prstGeom>
        </p:spPr>
      </p:pic>
      <p:sp>
        <p:nvSpPr>
          <p:cNvPr id="35" name="ZoneTexte 34">
            <a:extLst>
              <a:ext uri="{FF2B5EF4-FFF2-40B4-BE49-F238E27FC236}">
                <a16:creationId xmlns:a16="http://schemas.microsoft.com/office/drawing/2014/main" id="{C0649C05-96C1-BE00-B1FA-3A8E45F829B2}"/>
              </a:ext>
            </a:extLst>
          </p:cNvPr>
          <p:cNvSpPr txBox="1"/>
          <p:nvPr/>
        </p:nvSpPr>
        <p:spPr>
          <a:xfrm>
            <a:off x="12159372" y="461141"/>
            <a:ext cx="5040560" cy="116345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3840" tIns="243840" rIns="243840" bIns="243840" numCol="1" spcCol="1270" anchor="b" anchorCtr="0">
            <a:noAutofit/>
          </a:bodyPr>
          <a:lstStyle/>
          <a:p>
            <a:pPr algn="ctr" defTabSz="4267200" rtl="1">
              <a:lnSpc>
                <a:spcPct val="90000"/>
              </a:lnSpc>
              <a:spcBef>
                <a:spcPct val="0"/>
              </a:spcBef>
              <a:spcAft>
                <a:spcPct val="35000"/>
              </a:spcAft>
            </a:pPr>
            <a:r>
              <a:rPr lang="fr-FR" sz="2200" b="1" dirty="0">
                <a:solidFill>
                  <a:schemeClr val="bg1"/>
                </a:solidFill>
                <a:latin typeface="Times" panose="02020603050405020304" pitchFamily="18" charset="0"/>
                <a:cs typeface="Times" panose="02020603050405020304" pitchFamily="18" charset="0"/>
              </a:rPr>
              <a:t>Les collectivités locales peuvent exploiter dans le cadre de concession </a:t>
            </a:r>
          </a:p>
        </p:txBody>
      </p:sp>
      <p:sp>
        <p:nvSpPr>
          <p:cNvPr id="36" name="Ellipse 35">
            <a:extLst>
              <a:ext uri="{FF2B5EF4-FFF2-40B4-BE49-F238E27FC236}">
                <a16:creationId xmlns:a16="http://schemas.microsoft.com/office/drawing/2014/main" id="{8FF96B3D-D784-51D0-0A4A-20811092EC43}"/>
              </a:ext>
            </a:extLst>
          </p:cNvPr>
          <p:cNvSpPr/>
          <p:nvPr/>
        </p:nvSpPr>
        <p:spPr>
          <a:xfrm>
            <a:off x="10990241" y="1988644"/>
            <a:ext cx="744559" cy="757696"/>
          </a:xfrm>
          <a:prstGeom prst="ellipse">
            <a:avLst/>
          </a:prstGeom>
          <a:blipFill>
            <a:blip r:embed="rId14" cstate="print">
              <a:extLst>
                <a:ext uri="{28A0092B-C50C-407E-A947-70E740481C1C}">
                  <a14:useLocalDpi xmlns:a14="http://schemas.microsoft.com/office/drawing/2010/main" val="0"/>
                </a:ext>
              </a:extLst>
            </a:blip>
            <a:srcRect/>
            <a:stretch>
              <a:fillRect l="-18000" r="-18000"/>
            </a:stretch>
          </a:blipFill>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endParaRPr lang="x-none" sz="3600"/>
          </a:p>
        </p:txBody>
      </p:sp>
      <p:sp>
        <p:nvSpPr>
          <p:cNvPr id="37" name="Ellipse 36">
            <a:extLst>
              <a:ext uri="{FF2B5EF4-FFF2-40B4-BE49-F238E27FC236}">
                <a16:creationId xmlns:a16="http://schemas.microsoft.com/office/drawing/2014/main" id="{F93D2E75-050C-5A73-ADD5-13BADCCE3B5A}"/>
              </a:ext>
            </a:extLst>
          </p:cNvPr>
          <p:cNvSpPr/>
          <p:nvPr/>
        </p:nvSpPr>
        <p:spPr>
          <a:xfrm>
            <a:off x="10979148" y="2845940"/>
            <a:ext cx="755652" cy="757696"/>
          </a:xfrm>
          <a:prstGeom prst="ellipse">
            <a:avLst/>
          </a:prstGeom>
          <a:blipFill>
            <a:blip r:embed="rId15" cstate="print">
              <a:extLst>
                <a:ext uri="{28A0092B-C50C-407E-A947-70E740481C1C}">
                  <a14:useLocalDpi xmlns:a14="http://schemas.microsoft.com/office/drawing/2010/main" val="0"/>
                </a:ext>
              </a:extLst>
            </a:blip>
            <a:srcRect/>
            <a:stretch>
              <a:fillRect/>
            </a:stretch>
          </a:blipFill>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endParaRPr lang="x-none" sz="7200"/>
          </a:p>
        </p:txBody>
      </p:sp>
      <p:sp>
        <p:nvSpPr>
          <p:cNvPr id="38" name="Ellipse 37">
            <a:extLst>
              <a:ext uri="{FF2B5EF4-FFF2-40B4-BE49-F238E27FC236}">
                <a16:creationId xmlns:a16="http://schemas.microsoft.com/office/drawing/2014/main" id="{4D24AB2D-FC9F-45FE-9AE6-9D1CB64945BA}"/>
              </a:ext>
            </a:extLst>
          </p:cNvPr>
          <p:cNvSpPr/>
          <p:nvPr/>
        </p:nvSpPr>
        <p:spPr>
          <a:xfrm>
            <a:off x="10961606" y="3817524"/>
            <a:ext cx="797328" cy="785956"/>
          </a:xfrm>
          <a:prstGeom prst="ellipse">
            <a:avLst/>
          </a:prstGeom>
          <a:blipFill>
            <a:blip r:embed="rId16" cstate="print">
              <a:extLst>
                <a:ext uri="{28A0092B-C50C-407E-A947-70E740481C1C}">
                  <a14:useLocalDpi xmlns:a14="http://schemas.microsoft.com/office/drawing/2010/main" val="0"/>
                </a:ext>
              </a:extLst>
            </a:blip>
            <a:srcRect/>
            <a:stretch>
              <a:fillRect/>
            </a:stretch>
          </a:blipFill>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endParaRPr lang="x-none" sz="7200"/>
          </a:p>
        </p:txBody>
      </p:sp>
      <p:sp>
        <p:nvSpPr>
          <p:cNvPr id="39" name="Ellipse 38">
            <a:extLst>
              <a:ext uri="{FF2B5EF4-FFF2-40B4-BE49-F238E27FC236}">
                <a16:creationId xmlns:a16="http://schemas.microsoft.com/office/drawing/2014/main" id="{6E9D73DC-201A-1A71-9340-0EA0B136F983}"/>
              </a:ext>
            </a:extLst>
          </p:cNvPr>
          <p:cNvSpPr/>
          <p:nvPr/>
        </p:nvSpPr>
        <p:spPr>
          <a:xfrm>
            <a:off x="10933466" y="5017448"/>
            <a:ext cx="825468" cy="826243"/>
          </a:xfrm>
          <a:prstGeom prst="ellipse">
            <a:avLst/>
          </a:prstGeom>
          <a:blipFill>
            <a:blip r:embed="rId17" cstate="print">
              <a:extLst>
                <a:ext uri="{28A0092B-C50C-407E-A947-70E740481C1C}">
                  <a14:useLocalDpi xmlns:a14="http://schemas.microsoft.com/office/drawing/2010/main" val="0"/>
                </a:ext>
              </a:extLst>
            </a:blip>
            <a:srcRect/>
            <a:stretch>
              <a:fillRect l="-9000" r="-9000"/>
            </a:stretch>
          </a:blipFill>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endParaRPr lang="x-none" sz="7200"/>
          </a:p>
        </p:txBody>
      </p:sp>
      <p:sp>
        <p:nvSpPr>
          <p:cNvPr id="40" name="Ellipse 39">
            <a:extLst>
              <a:ext uri="{FF2B5EF4-FFF2-40B4-BE49-F238E27FC236}">
                <a16:creationId xmlns:a16="http://schemas.microsoft.com/office/drawing/2014/main" id="{12015EED-F816-F8F6-69B3-FB99EBA02924}"/>
              </a:ext>
            </a:extLst>
          </p:cNvPr>
          <p:cNvSpPr/>
          <p:nvPr/>
        </p:nvSpPr>
        <p:spPr>
          <a:xfrm>
            <a:off x="10959176" y="6257659"/>
            <a:ext cx="825467" cy="847245"/>
          </a:xfrm>
          <a:prstGeom prst="ellipse">
            <a:avLst/>
          </a:prstGeom>
          <a:blipFill>
            <a:blip r:embed="rId18" cstate="print">
              <a:extLst>
                <a:ext uri="{28A0092B-C50C-407E-A947-70E740481C1C}">
                  <a14:useLocalDpi xmlns:a14="http://schemas.microsoft.com/office/drawing/2010/main" val="0"/>
                </a:ext>
              </a:extLst>
            </a:blip>
            <a:srcRect/>
            <a:stretch>
              <a:fillRect l="-17000" r="-17000"/>
            </a:stretch>
          </a:blipFill>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endParaRPr lang="x-none" sz="7200"/>
          </a:p>
        </p:txBody>
      </p:sp>
      <p:sp>
        <p:nvSpPr>
          <p:cNvPr id="41" name="Ellipse 40">
            <a:extLst>
              <a:ext uri="{FF2B5EF4-FFF2-40B4-BE49-F238E27FC236}">
                <a16:creationId xmlns:a16="http://schemas.microsoft.com/office/drawing/2014/main" id="{8A010C6A-5981-83FF-7CD0-B6752755F287}"/>
              </a:ext>
            </a:extLst>
          </p:cNvPr>
          <p:cNvSpPr/>
          <p:nvPr/>
        </p:nvSpPr>
        <p:spPr>
          <a:xfrm>
            <a:off x="10997499" y="7419195"/>
            <a:ext cx="889701" cy="707886"/>
          </a:xfrm>
          <a:prstGeom prst="ellipse">
            <a:avLst/>
          </a:prstGeom>
          <a:blipFill>
            <a:blip r:embed="rId19">
              <a:extLst>
                <a:ext uri="{28A0092B-C50C-407E-A947-70E740481C1C}">
                  <a14:useLocalDpi xmlns:a14="http://schemas.microsoft.com/office/drawing/2010/main" val="0"/>
                </a:ext>
              </a:extLst>
            </a:blip>
            <a:srcRect/>
            <a:stretch>
              <a:fillRect/>
            </a:stretch>
          </a:blipFill>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endParaRPr lang="fr-TN" sz="7200" dirty="0"/>
          </a:p>
        </p:txBody>
      </p:sp>
      <p:sp>
        <p:nvSpPr>
          <p:cNvPr id="42" name="Ellipse 41">
            <a:extLst>
              <a:ext uri="{FF2B5EF4-FFF2-40B4-BE49-F238E27FC236}">
                <a16:creationId xmlns:a16="http://schemas.microsoft.com/office/drawing/2014/main" id="{5C3508A2-B5AC-1197-036C-A0FEE87A6BCE}"/>
              </a:ext>
            </a:extLst>
          </p:cNvPr>
          <p:cNvSpPr/>
          <p:nvPr/>
        </p:nvSpPr>
        <p:spPr>
          <a:xfrm>
            <a:off x="10959176" y="8936225"/>
            <a:ext cx="948396" cy="759051"/>
          </a:xfrm>
          <a:prstGeom prst="ellipse">
            <a:avLst/>
          </a:prstGeom>
          <a:blipFill>
            <a:blip r:embed="rId20">
              <a:extLst>
                <a:ext uri="{28A0092B-C50C-407E-A947-70E740481C1C}">
                  <a14:useLocalDpi xmlns:a14="http://schemas.microsoft.com/office/drawing/2010/main" val="0"/>
                </a:ext>
              </a:extLst>
            </a:blip>
            <a:srcRect/>
            <a:stretch>
              <a:fillRect/>
            </a:stretch>
          </a:blipFill>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sz="7200" dirty="0"/>
          </a:p>
        </p:txBody>
      </p:sp>
      <p:sp>
        <p:nvSpPr>
          <p:cNvPr id="43" name="ZoneTexte 42">
            <a:extLst>
              <a:ext uri="{FF2B5EF4-FFF2-40B4-BE49-F238E27FC236}">
                <a16:creationId xmlns:a16="http://schemas.microsoft.com/office/drawing/2014/main" id="{ADAC0567-5090-5BC8-9B05-EFCA8D211B69}"/>
              </a:ext>
            </a:extLst>
          </p:cNvPr>
          <p:cNvSpPr txBox="1"/>
          <p:nvPr/>
        </p:nvSpPr>
        <p:spPr>
          <a:xfrm flipH="1">
            <a:off x="12390502" y="2167235"/>
            <a:ext cx="5040568" cy="461665"/>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Une partie de leurs services publics</a:t>
            </a:r>
          </a:p>
        </p:txBody>
      </p:sp>
      <p:sp>
        <p:nvSpPr>
          <p:cNvPr id="44" name="ZoneTexte 43">
            <a:extLst>
              <a:ext uri="{FF2B5EF4-FFF2-40B4-BE49-F238E27FC236}">
                <a16:creationId xmlns:a16="http://schemas.microsoft.com/office/drawing/2014/main" id="{85F8A171-0AA4-9A58-0389-46FDFEACE91D}"/>
              </a:ext>
            </a:extLst>
          </p:cNvPr>
          <p:cNvSpPr txBox="1"/>
          <p:nvPr/>
        </p:nvSpPr>
        <p:spPr>
          <a:xfrm>
            <a:off x="12456359" y="2910004"/>
            <a:ext cx="3312378" cy="7856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3360" tIns="106680" rIns="213360" bIns="106680" numCol="1" spcCol="1270" anchor="ctr" anchorCtr="0">
            <a:noAutofit/>
          </a:bodyPr>
          <a:lstStyle/>
          <a:p>
            <a:pPr defTabSz="3733800">
              <a:lnSpc>
                <a:spcPct val="90000"/>
              </a:lnSpc>
              <a:spcBef>
                <a:spcPct val="0"/>
              </a:spcBef>
              <a:spcAft>
                <a:spcPct val="35000"/>
              </a:spcAft>
            </a:pPr>
            <a:r>
              <a:rPr lang="fr-FR" sz="2400" b="1" dirty="0">
                <a:solidFill>
                  <a:srgbClr val="000000"/>
                </a:solidFill>
                <a:latin typeface="Times New Roman" panose="02020603050405020304" pitchFamily="18" charset="0"/>
              </a:rPr>
              <a:t>biens</a:t>
            </a:r>
          </a:p>
        </p:txBody>
      </p:sp>
      <p:sp>
        <p:nvSpPr>
          <p:cNvPr id="45" name="ZoneTexte 44">
            <a:extLst>
              <a:ext uri="{FF2B5EF4-FFF2-40B4-BE49-F238E27FC236}">
                <a16:creationId xmlns:a16="http://schemas.microsoft.com/office/drawing/2014/main" id="{DB325F2B-9EB0-E73B-B7FE-D448F3E7C426}"/>
              </a:ext>
            </a:extLst>
          </p:cNvPr>
          <p:cNvSpPr txBox="1"/>
          <p:nvPr/>
        </p:nvSpPr>
        <p:spPr>
          <a:xfrm>
            <a:off x="12393258" y="3574829"/>
            <a:ext cx="2454428" cy="10286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3360" tIns="106680" rIns="213360" bIns="106680" numCol="1" spcCol="1270" anchor="ctr" anchorCtr="0">
            <a:noAutofit/>
          </a:bodyPr>
          <a:lstStyle/>
          <a:p>
            <a:pPr defTabSz="3733800">
              <a:lnSpc>
                <a:spcPct val="90000"/>
              </a:lnSpc>
              <a:spcBef>
                <a:spcPct val="0"/>
              </a:spcBef>
              <a:spcAft>
                <a:spcPct val="35000"/>
              </a:spcAft>
            </a:pPr>
            <a:r>
              <a:rPr lang="fr-FR" sz="2400" b="1" dirty="0">
                <a:solidFill>
                  <a:srgbClr val="000000"/>
                </a:solidFill>
                <a:latin typeface="Times New Roman" panose="02020603050405020304" pitchFamily="18" charset="0"/>
              </a:rPr>
              <a:t>leurs marchés </a:t>
            </a:r>
          </a:p>
        </p:txBody>
      </p:sp>
      <p:sp>
        <p:nvSpPr>
          <p:cNvPr id="46" name="ZoneTexte 45">
            <a:extLst>
              <a:ext uri="{FF2B5EF4-FFF2-40B4-BE49-F238E27FC236}">
                <a16:creationId xmlns:a16="http://schemas.microsoft.com/office/drawing/2014/main" id="{39F9898B-4148-75D8-2A48-D13772B0CFC1}"/>
              </a:ext>
            </a:extLst>
          </p:cNvPr>
          <p:cNvSpPr txBox="1"/>
          <p:nvPr/>
        </p:nvSpPr>
        <p:spPr>
          <a:xfrm>
            <a:off x="12304692" y="4926488"/>
            <a:ext cx="5126380" cy="10374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3360" tIns="106680" rIns="213360" bIns="106680" numCol="1" spcCol="1270" anchor="ctr" anchorCtr="0">
            <a:noAutofit/>
          </a:bodyPr>
          <a:lstStyle/>
          <a:p>
            <a:pPr defTabSz="3733800">
              <a:lnSpc>
                <a:spcPct val="90000"/>
              </a:lnSpc>
              <a:spcBef>
                <a:spcPct val="0"/>
              </a:spcBef>
              <a:spcAft>
                <a:spcPct val="35000"/>
              </a:spcAft>
            </a:pPr>
            <a:r>
              <a:rPr lang="fr-FR" sz="2400" b="1" dirty="0">
                <a:solidFill>
                  <a:srgbClr val="000000"/>
                </a:solidFill>
                <a:latin typeface="Times New Roman" panose="02020603050405020304" pitchFamily="18" charset="0"/>
              </a:rPr>
              <a:t>leurs parcs de stationnement et leurs abris</a:t>
            </a:r>
          </a:p>
        </p:txBody>
      </p:sp>
      <p:sp>
        <p:nvSpPr>
          <p:cNvPr id="47" name="ZoneTexte 46">
            <a:extLst>
              <a:ext uri="{FF2B5EF4-FFF2-40B4-BE49-F238E27FC236}">
                <a16:creationId xmlns:a16="http://schemas.microsoft.com/office/drawing/2014/main" id="{B9C309E1-6746-4C15-99EE-22C163D5E64C}"/>
              </a:ext>
            </a:extLst>
          </p:cNvPr>
          <p:cNvSpPr txBox="1"/>
          <p:nvPr/>
        </p:nvSpPr>
        <p:spPr>
          <a:xfrm>
            <a:off x="12203229" y="6240269"/>
            <a:ext cx="5671226" cy="10447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3360" tIns="106680" rIns="213360" bIns="106680" numCol="1" spcCol="1270" anchor="ctr" anchorCtr="0">
            <a:noAutofit/>
          </a:bodyPr>
          <a:lstStyle/>
          <a:p>
            <a:pPr defTabSz="3733800">
              <a:lnSpc>
                <a:spcPct val="90000"/>
              </a:lnSpc>
              <a:spcBef>
                <a:spcPct val="0"/>
              </a:spcBef>
              <a:spcAft>
                <a:spcPct val="35000"/>
              </a:spcAft>
            </a:pPr>
            <a:r>
              <a:rPr lang="fr-FR" sz="2400" b="1" dirty="0">
                <a:solidFill>
                  <a:srgbClr val="000000"/>
                </a:solidFill>
                <a:latin typeface="Times New Roman" panose="02020603050405020304" pitchFamily="18" charset="0"/>
              </a:rPr>
              <a:t> leurs espaces d’affiches publicitaires </a:t>
            </a:r>
          </a:p>
        </p:txBody>
      </p:sp>
      <p:sp>
        <p:nvSpPr>
          <p:cNvPr id="48" name="ZoneTexte 47">
            <a:extLst>
              <a:ext uri="{FF2B5EF4-FFF2-40B4-BE49-F238E27FC236}">
                <a16:creationId xmlns:a16="http://schemas.microsoft.com/office/drawing/2014/main" id="{ABCF70FE-594D-E767-A4C4-C41CE218DD26}"/>
              </a:ext>
            </a:extLst>
          </p:cNvPr>
          <p:cNvSpPr txBox="1"/>
          <p:nvPr/>
        </p:nvSpPr>
        <p:spPr>
          <a:xfrm>
            <a:off x="12254569" y="7256884"/>
            <a:ext cx="5298762" cy="94041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3360" tIns="106680" rIns="213360" bIns="106680" numCol="1" spcCol="1270" anchor="ctr" anchorCtr="0">
            <a:noAutofit/>
          </a:bodyPr>
          <a:lstStyle/>
          <a:p>
            <a:pPr defTabSz="3733800">
              <a:lnSpc>
                <a:spcPct val="90000"/>
              </a:lnSpc>
              <a:spcBef>
                <a:spcPct val="0"/>
              </a:spcBef>
              <a:spcAft>
                <a:spcPct val="35000"/>
              </a:spcAft>
            </a:pPr>
            <a:r>
              <a:rPr lang="fr-FR" sz="2400" b="1" dirty="0">
                <a:solidFill>
                  <a:srgbClr val="000000"/>
                </a:solidFill>
                <a:latin typeface="Times New Roman" panose="02020603050405020304" pitchFamily="18" charset="0"/>
              </a:rPr>
              <a:t>les droits publicitaires leur revenant</a:t>
            </a:r>
            <a:endParaRPr lang="fr-FR" sz="2400" b="1" dirty="0">
              <a:solidFill>
                <a:srgbClr val="002060"/>
              </a:solidFill>
              <a:latin typeface="Times" panose="02020603050405020304" pitchFamily="18" charset="0"/>
              <a:cs typeface="Times" panose="02020603050405020304" pitchFamily="18" charset="0"/>
            </a:endParaRPr>
          </a:p>
        </p:txBody>
      </p:sp>
      <p:grpSp>
        <p:nvGrpSpPr>
          <p:cNvPr id="49" name="Groupe 48">
            <a:extLst>
              <a:ext uri="{FF2B5EF4-FFF2-40B4-BE49-F238E27FC236}">
                <a16:creationId xmlns:a16="http://schemas.microsoft.com/office/drawing/2014/main" id="{496C27D5-5E31-0B4C-F7A1-4F5C59DF17CE}"/>
              </a:ext>
            </a:extLst>
          </p:cNvPr>
          <p:cNvGrpSpPr/>
          <p:nvPr/>
        </p:nvGrpSpPr>
        <p:grpSpPr>
          <a:xfrm>
            <a:off x="3815407" y="8907459"/>
            <a:ext cx="13384526" cy="897790"/>
            <a:chOff x="500953" y="3473269"/>
            <a:chExt cx="14924601" cy="1009055"/>
          </a:xfrm>
        </p:grpSpPr>
        <p:sp>
          <p:nvSpPr>
            <p:cNvPr id="50" name="Rectangle 49">
              <a:extLst>
                <a:ext uri="{FF2B5EF4-FFF2-40B4-BE49-F238E27FC236}">
                  <a16:creationId xmlns:a16="http://schemas.microsoft.com/office/drawing/2014/main" id="{4F1FA257-B98D-5FCB-DEB8-AC7026EBCFBC}"/>
                </a:ext>
              </a:extLst>
            </p:cNvPr>
            <p:cNvSpPr/>
            <p:nvPr/>
          </p:nvSpPr>
          <p:spPr>
            <a:xfrm>
              <a:off x="500953" y="3832985"/>
              <a:ext cx="6686137" cy="649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x-none" sz="7200"/>
            </a:p>
          </p:txBody>
        </p:sp>
        <p:sp>
          <p:nvSpPr>
            <p:cNvPr id="51" name="ZoneTexte 50">
              <a:extLst>
                <a:ext uri="{FF2B5EF4-FFF2-40B4-BE49-F238E27FC236}">
                  <a16:creationId xmlns:a16="http://schemas.microsoft.com/office/drawing/2014/main" id="{C3E1E200-9F57-76A3-7888-9E2EE0E77ADF}"/>
                </a:ext>
              </a:extLst>
            </p:cNvPr>
            <p:cNvSpPr txBox="1"/>
            <p:nvPr/>
          </p:nvSpPr>
          <p:spPr>
            <a:xfrm>
              <a:off x="9900468" y="3473269"/>
              <a:ext cx="5525086" cy="4399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3360" tIns="106680" rIns="213360" bIns="106680" numCol="1" spcCol="1270" anchor="ctr" anchorCtr="0">
              <a:noAutofit/>
            </a:bodyPr>
            <a:lstStyle/>
            <a:p>
              <a:pPr algn="just" defTabSz="3733800">
                <a:lnSpc>
                  <a:spcPct val="90000"/>
                </a:lnSpc>
                <a:spcBef>
                  <a:spcPct val="0"/>
                </a:spcBef>
                <a:spcAft>
                  <a:spcPct val="35000"/>
                </a:spcAft>
              </a:pPr>
              <a:r>
                <a:rPr lang="fr-FR" sz="2000" b="1" dirty="0">
                  <a:solidFill>
                    <a:srgbClr val="000000"/>
                  </a:solidFill>
                  <a:latin typeface="Times New Roman" panose="02020603050405020304" pitchFamily="18" charset="0"/>
                </a:rPr>
                <a:t>la construction de complexes immobilier sur leurs domaines </a:t>
              </a:r>
              <a:r>
                <a:rPr lang="fr-FR" sz="2000" b="1" dirty="0">
                  <a:solidFill>
                    <a:schemeClr val="accent1">
                      <a:lumMod val="75000"/>
                    </a:schemeClr>
                  </a:solidFill>
                  <a:latin typeface="Times New Roman" panose="02020603050405020304" pitchFamily="18" charset="0"/>
                  <a:cs typeface="Arial"/>
                </a:rPr>
                <a:t>en vertu de contrats de concession conformément à la législation applicable aux concessions et sous réserve du respect du principe de la libre administration,</a:t>
              </a:r>
            </a:p>
          </p:txBody>
        </p:sp>
      </p:grpSp>
    </p:spTree>
    <p:extLst>
      <p:ext uri="{BB962C8B-B14F-4D97-AF65-F5344CB8AC3E}">
        <p14:creationId xmlns:p14="http://schemas.microsoft.com/office/powerpoint/2010/main" val="3831725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endParaRPr lang="fr-FR">
              <a:latin typeface="Times New Roman" panose="02020603050405020304" pitchFamily="18" charset="0"/>
              <a:cs typeface="Times New Roman" panose="02020603050405020304" pitchFamily="18" charset="0"/>
            </a:endParaRPr>
          </a:p>
        </p:txBody>
      </p:sp>
      <p:grpSp>
        <p:nvGrpSpPr>
          <p:cNvPr id="4" name="Group 4"/>
          <p:cNvGrpSpPr/>
          <p:nvPr/>
        </p:nvGrpSpPr>
        <p:grpSpPr>
          <a:xfrm>
            <a:off x="11420076" y="417633"/>
            <a:ext cx="6145735" cy="1243062"/>
            <a:chOff x="0" y="0"/>
            <a:chExt cx="8194313" cy="1657416"/>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fr-FR">
                <a:latin typeface="Times New Roman" panose="02020603050405020304" pitchFamily="18" charset="0"/>
                <a:cs typeface="Times New Roman" panose="02020603050405020304" pitchFamily="18" charset="0"/>
              </a:endParaRP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fr-FR">
                <a:latin typeface="Times New Roman" panose="02020603050405020304" pitchFamily="18" charset="0"/>
                <a:cs typeface="Times New Roman" panose="02020603050405020304" pitchFamily="18" charset="0"/>
              </a:endParaRP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fr-FR">
                <a:latin typeface="Times New Roman" panose="02020603050405020304" pitchFamily="18" charset="0"/>
                <a:cs typeface="Times New Roman" panose="02020603050405020304" pitchFamily="18" charset="0"/>
              </a:endParaRP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fr-FR">
                <a:latin typeface="Times New Roman" panose="02020603050405020304" pitchFamily="18" charset="0"/>
                <a:cs typeface="Times New Roman" panose="02020603050405020304" pitchFamily="18" charset="0"/>
              </a:endParaRPr>
            </a:p>
          </p:txBody>
        </p:sp>
        <p:sp>
          <p:nvSpPr>
            <p:cNvPr id="9" name="TextBox 9"/>
            <p:cNvSpPr txBox="1"/>
            <p:nvPr/>
          </p:nvSpPr>
          <p:spPr>
            <a:xfrm>
              <a:off x="6733320" y="1247047"/>
              <a:ext cx="1460993" cy="410369"/>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Times New Roman" panose="02020603050405020304" pitchFamily="18" charset="0"/>
                  <a:cs typeface="Times New Roman" panose="02020603050405020304" pitchFamily="18" charset="0"/>
                </a:rPr>
                <a:t>Cofinancé par l’Union européenne</a:t>
              </a:r>
            </a:p>
          </p:txBody>
        </p:sp>
      </p:grpSp>
      <p:grpSp>
        <p:nvGrpSpPr>
          <p:cNvPr id="10" name="Group 10"/>
          <p:cNvGrpSpPr/>
          <p:nvPr/>
        </p:nvGrpSpPr>
        <p:grpSpPr>
          <a:xfrm>
            <a:off x="1745572" y="374770"/>
            <a:ext cx="3844821" cy="885704"/>
            <a:chOff x="0" y="-57150"/>
            <a:chExt cx="5126428" cy="1180938"/>
          </a:xfrm>
        </p:grpSpPr>
        <p:sp>
          <p:nvSpPr>
            <p:cNvPr id="11" name="TextBox 11"/>
            <p:cNvSpPr txBox="1"/>
            <p:nvPr/>
          </p:nvSpPr>
          <p:spPr>
            <a:xfrm>
              <a:off x="0" y="645024"/>
              <a:ext cx="5126428" cy="478764"/>
            </a:xfrm>
            <a:prstGeom prst="rect">
              <a:avLst/>
            </a:prstGeom>
          </p:spPr>
          <p:txBody>
            <a:bodyPr lIns="0" tIns="0" rIns="0" bIns="0" rtlCol="0" anchor="t">
              <a:spAutoFit/>
            </a:bodyPr>
            <a:lstStyle/>
            <a:p>
              <a:pPr algn="just">
                <a:lnSpc>
                  <a:spcPts val="2790"/>
                </a:lnSpc>
                <a:spcBef>
                  <a:spcPct val="0"/>
                </a:spcBef>
              </a:pPr>
              <a:r>
                <a:rPr lang="en-US" sz="1992" dirty="0">
                  <a:solidFill>
                    <a:srgbClr val="FFFFFF"/>
                  </a:solidFill>
                  <a:latin typeface="Times New Roman" panose="02020603050405020304" pitchFamily="18" charset="0"/>
                  <a:cs typeface="Times New Roman" panose="02020603050405020304" pitchFamily="18" charset="0"/>
                </a:rPr>
                <a:t>28 </a:t>
              </a:r>
              <a:r>
                <a:rPr lang="en-US" sz="1992" dirty="0" err="1">
                  <a:solidFill>
                    <a:srgbClr val="FFFFFF"/>
                  </a:solidFill>
                  <a:latin typeface="Times New Roman" panose="02020603050405020304" pitchFamily="18" charset="0"/>
                  <a:cs typeface="Times New Roman" panose="02020603050405020304" pitchFamily="18" charset="0"/>
                </a:rPr>
                <a:t>janvier</a:t>
              </a:r>
              <a:r>
                <a:rPr lang="en-US" sz="1992" dirty="0">
                  <a:solidFill>
                    <a:srgbClr val="FFFFFF"/>
                  </a:solidFill>
                  <a:latin typeface="Times New Roman" panose="02020603050405020304" pitchFamily="18" charset="0"/>
                  <a:cs typeface="Times New Roman" panose="02020603050405020304" pitchFamily="18" charset="0"/>
                </a:rPr>
                <a:t> - 1er </a:t>
              </a:r>
              <a:r>
                <a:rPr lang="en-US" sz="1992" dirty="0" err="1">
                  <a:solidFill>
                    <a:srgbClr val="FFFFFF"/>
                  </a:solidFill>
                  <a:latin typeface="Times New Roman" panose="02020603050405020304" pitchFamily="18" charset="0"/>
                  <a:cs typeface="Times New Roman" panose="02020603050405020304" pitchFamily="18" charset="0"/>
                </a:rPr>
                <a:t>février</a:t>
              </a:r>
              <a:r>
                <a:rPr lang="en-US" sz="1992" dirty="0">
                  <a:solidFill>
                    <a:srgbClr val="FFFFFF"/>
                  </a:solidFill>
                  <a:latin typeface="Times New Roman" panose="02020603050405020304" pitchFamily="18" charset="0"/>
                  <a:cs typeface="Times New Roman" panose="02020603050405020304" pitchFamily="18" charset="0"/>
                </a:rPr>
                <a:t> 2024</a:t>
              </a:r>
            </a:p>
          </p:txBody>
        </p:sp>
        <p:sp>
          <p:nvSpPr>
            <p:cNvPr id="12" name="TextBox 12"/>
            <p:cNvSpPr txBox="1"/>
            <p:nvPr/>
          </p:nvSpPr>
          <p:spPr>
            <a:xfrm>
              <a:off x="0" y="-57150"/>
              <a:ext cx="3937456" cy="701046"/>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Times New Roman" panose="02020603050405020304" pitchFamily="18" charset="0"/>
                  <a:cs typeface="Times New Roman" panose="02020603050405020304" pitchFamily="18" charset="0"/>
                </a:rPr>
                <a:t>NOUAKCHOTT </a:t>
              </a:r>
            </a:p>
          </p:txBody>
        </p:sp>
      </p:grpSp>
      <p:sp>
        <p:nvSpPr>
          <p:cNvPr id="15" name="ZoneTexte 14">
            <a:extLst>
              <a:ext uri="{FF2B5EF4-FFF2-40B4-BE49-F238E27FC236}">
                <a16:creationId xmlns:a16="http://schemas.microsoft.com/office/drawing/2014/main" id="{EED4776F-0F65-0B6A-9270-7234CB84BDC3}"/>
              </a:ext>
            </a:extLst>
          </p:cNvPr>
          <p:cNvSpPr txBox="1"/>
          <p:nvPr/>
        </p:nvSpPr>
        <p:spPr>
          <a:xfrm>
            <a:off x="3279258" y="679924"/>
            <a:ext cx="11244648" cy="584775"/>
          </a:xfrm>
          <a:prstGeom prst="rect">
            <a:avLst/>
          </a:prstGeom>
          <a:noFill/>
        </p:spPr>
        <p:txBody>
          <a:bodyPr wrap="square">
            <a:spAutoFit/>
          </a:bodyPr>
          <a:lstStyle/>
          <a:p>
            <a:pPr algn="ctr"/>
            <a:r>
              <a:rPr lang="fr-FR" sz="3200" b="1" dirty="0">
                <a:solidFill>
                  <a:schemeClr val="bg1"/>
                </a:solidFill>
                <a:latin typeface="Times New Roman" panose="02020603050405020304" pitchFamily="18" charset="0"/>
                <a:cs typeface="Times New Roman" panose="02020603050405020304" pitchFamily="18" charset="0"/>
              </a:rPr>
              <a:t>INSTITUTIONNELLEMENT</a:t>
            </a:r>
          </a:p>
        </p:txBody>
      </p:sp>
      <p:graphicFrame>
        <p:nvGraphicFramePr>
          <p:cNvPr id="18" name="Diagramme 17">
            <a:extLst>
              <a:ext uri="{FF2B5EF4-FFF2-40B4-BE49-F238E27FC236}">
                <a16:creationId xmlns:a16="http://schemas.microsoft.com/office/drawing/2014/main" id="{9081DE85-F3B6-CDAD-16DD-702D6AD116A9}"/>
              </a:ext>
            </a:extLst>
          </p:cNvPr>
          <p:cNvGraphicFramePr/>
          <p:nvPr>
            <p:extLst>
              <p:ext uri="{D42A27DB-BD31-4B8C-83A1-F6EECF244321}">
                <p14:modId xmlns:p14="http://schemas.microsoft.com/office/powerpoint/2010/main" val="960006378"/>
              </p:ext>
            </p:extLst>
          </p:nvPr>
        </p:nvGraphicFramePr>
        <p:xfrm>
          <a:off x="228600" y="2400300"/>
          <a:ext cx="17830799" cy="762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0403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graphicEl>
                                              <a:dgm id="{9DCB9178-CB29-442D-BDF9-EC65B047175E}"/>
                                            </p:graphicEl>
                                          </p:spTgt>
                                        </p:tgtEl>
                                        <p:attrNameLst>
                                          <p:attrName>style.visibility</p:attrName>
                                        </p:attrNameLst>
                                      </p:cBhvr>
                                      <p:to>
                                        <p:strVal val="visible"/>
                                      </p:to>
                                    </p:set>
                                    <p:animEffect transition="in" filter="fade">
                                      <p:cBhvr>
                                        <p:cTn id="7" dur="500"/>
                                        <p:tgtEl>
                                          <p:spTgt spid="18">
                                            <p:graphicEl>
                                              <a:dgm id="{9DCB9178-CB29-442D-BDF9-EC65B047175E}"/>
                                            </p:graphicEl>
                                          </p:spTgt>
                                        </p:tgtEl>
                                      </p:cBhvr>
                                    </p:animEffect>
                                    <p:anim calcmode="lin" valueType="num">
                                      <p:cBhvr>
                                        <p:cTn id="8" dur="500" fill="hold"/>
                                        <p:tgtEl>
                                          <p:spTgt spid="18">
                                            <p:graphicEl>
                                              <a:dgm id="{9DCB9178-CB29-442D-BDF9-EC65B047175E}"/>
                                            </p:graphicEl>
                                          </p:spTgt>
                                        </p:tgtEl>
                                        <p:attrNameLst>
                                          <p:attrName>ppt_x</p:attrName>
                                        </p:attrNameLst>
                                      </p:cBhvr>
                                      <p:tavLst>
                                        <p:tav tm="0">
                                          <p:val>
                                            <p:strVal val="#ppt_x"/>
                                          </p:val>
                                        </p:tav>
                                        <p:tav tm="100000">
                                          <p:val>
                                            <p:strVal val="#ppt_x"/>
                                          </p:val>
                                        </p:tav>
                                      </p:tavLst>
                                    </p:anim>
                                    <p:anim calcmode="lin" valueType="num">
                                      <p:cBhvr>
                                        <p:cTn id="9" dur="500" fill="hold"/>
                                        <p:tgtEl>
                                          <p:spTgt spid="18">
                                            <p:graphicEl>
                                              <a:dgm id="{9DCB9178-CB29-442D-BDF9-EC65B047175E}"/>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8">
                                            <p:graphicEl>
                                              <a:dgm id="{95071928-3B05-41A0-AAC5-24D5D9FE1CDA}"/>
                                            </p:graphicEl>
                                          </p:spTgt>
                                        </p:tgtEl>
                                        <p:attrNameLst>
                                          <p:attrName>style.visibility</p:attrName>
                                        </p:attrNameLst>
                                      </p:cBhvr>
                                      <p:to>
                                        <p:strVal val="visible"/>
                                      </p:to>
                                    </p:set>
                                    <p:animEffect transition="in" filter="fade">
                                      <p:cBhvr>
                                        <p:cTn id="13" dur="500"/>
                                        <p:tgtEl>
                                          <p:spTgt spid="18">
                                            <p:graphicEl>
                                              <a:dgm id="{95071928-3B05-41A0-AAC5-24D5D9FE1CDA}"/>
                                            </p:graphicEl>
                                          </p:spTgt>
                                        </p:tgtEl>
                                      </p:cBhvr>
                                    </p:animEffect>
                                    <p:anim calcmode="lin" valueType="num">
                                      <p:cBhvr>
                                        <p:cTn id="14" dur="500" fill="hold"/>
                                        <p:tgtEl>
                                          <p:spTgt spid="18">
                                            <p:graphicEl>
                                              <a:dgm id="{95071928-3B05-41A0-AAC5-24D5D9FE1CDA}"/>
                                            </p:graphicEl>
                                          </p:spTgt>
                                        </p:tgtEl>
                                        <p:attrNameLst>
                                          <p:attrName>ppt_x</p:attrName>
                                        </p:attrNameLst>
                                      </p:cBhvr>
                                      <p:tavLst>
                                        <p:tav tm="0">
                                          <p:val>
                                            <p:strVal val="#ppt_x"/>
                                          </p:val>
                                        </p:tav>
                                        <p:tav tm="100000">
                                          <p:val>
                                            <p:strVal val="#ppt_x"/>
                                          </p:val>
                                        </p:tav>
                                      </p:tavLst>
                                    </p:anim>
                                    <p:anim calcmode="lin" valueType="num">
                                      <p:cBhvr>
                                        <p:cTn id="15" dur="500" fill="hold"/>
                                        <p:tgtEl>
                                          <p:spTgt spid="18">
                                            <p:graphicEl>
                                              <a:dgm id="{95071928-3B05-41A0-AAC5-24D5D9FE1CDA}"/>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8">
                                            <p:graphicEl>
                                              <a:dgm id="{434CF79B-5C41-41BE-ABE3-8C96D29FFC53}"/>
                                            </p:graphicEl>
                                          </p:spTgt>
                                        </p:tgtEl>
                                        <p:attrNameLst>
                                          <p:attrName>style.visibility</p:attrName>
                                        </p:attrNameLst>
                                      </p:cBhvr>
                                      <p:to>
                                        <p:strVal val="visible"/>
                                      </p:to>
                                    </p:set>
                                    <p:animEffect transition="in" filter="fade">
                                      <p:cBhvr>
                                        <p:cTn id="19" dur="500"/>
                                        <p:tgtEl>
                                          <p:spTgt spid="18">
                                            <p:graphicEl>
                                              <a:dgm id="{434CF79B-5C41-41BE-ABE3-8C96D29FFC53}"/>
                                            </p:graphicEl>
                                          </p:spTgt>
                                        </p:tgtEl>
                                      </p:cBhvr>
                                    </p:animEffect>
                                    <p:anim calcmode="lin" valueType="num">
                                      <p:cBhvr>
                                        <p:cTn id="20" dur="500" fill="hold"/>
                                        <p:tgtEl>
                                          <p:spTgt spid="18">
                                            <p:graphicEl>
                                              <a:dgm id="{434CF79B-5C41-41BE-ABE3-8C96D29FFC53}"/>
                                            </p:graphicEl>
                                          </p:spTgt>
                                        </p:tgtEl>
                                        <p:attrNameLst>
                                          <p:attrName>ppt_x</p:attrName>
                                        </p:attrNameLst>
                                      </p:cBhvr>
                                      <p:tavLst>
                                        <p:tav tm="0">
                                          <p:val>
                                            <p:strVal val="#ppt_x"/>
                                          </p:val>
                                        </p:tav>
                                        <p:tav tm="100000">
                                          <p:val>
                                            <p:strVal val="#ppt_x"/>
                                          </p:val>
                                        </p:tav>
                                      </p:tavLst>
                                    </p:anim>
                                    <p:anim calcmode="lin" valueType="num">
                                      <p:cBhvr>
                                        <p:cTn id="21" dur="500" fill="hold"/>
                                        <p:tgtEl>
                                          <p:spTgt spid="18">
                                            <p:graphicEl>
                                              <a:dgm id="{434CF79B-5C41-41BE-ABE3-8C96D29FFC53}"/>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8">
                                            <p:graphicEl>
                                              <a:dgm id="{20731394-DE78-42FA-BC62-BD60CD23037C}"/>
                                            </p:graphicEl>
                                          </p:spTgt>
                                        </p:tgtEl>
                                        <p:attrNameLst>
                                          <p:attrName>style.visibility</p:attrName>
                                        </p:attrNameLst>
                                      </p:cBhvr>
                                      <p:to>
                                        <p:strVal val="visible"/>
                                      </p:to>
                                    </p:set>
                                    <p:animEffect transition="in" filter="fade">
                                      <p:cBhvr>
                                        <p:cTn id="25" dur="500"/>
                                        <p:tgtEl>
                                          <p:spTgt spid="18">
                                            <p:graphicEl>
                                              <a:dgm id="{20731394-DE78-42FA-BC62-BD60CD23037C}"/>
                                            </p:graphicEl>
                                          </p:spTgt>
                                        </p:tgtEl>
                                      </p:cBhvr>
                                    </p:animEffect>
                                    <p:anim calcmode="lin" valueType="num">
                                      <p:cBhvr>
                                        <p:cTn id="26" dur="500" fill="hold"/>
                                        <p:tgtEl>
                                          <p:spTgt spid="18">
                                            <p:graphicEl>
                                              <a:dgm id="{20731394-DE78-42FA-BC62-BD60CD23037C}"/>
                                            </p:graphicEl>
                                          </p:spTgt>
                                        </p:tgtEl>
                                        <p:attrNameLst>
                                          <p:attrName>ppt_x</p:attrName>
                                        </p:attrNameLst>
                                      </p:cBhvr>
                                      <p:tavLst>
                                        <p:tav tm="0">
                                          <p:val>
                                            <p:strVal val="#ppt_x"/>
                                          </p:val>
                                        </p:tav>
                                        <p:tav tm="100000">
                                          <p:val>
                                            <p:strVal val="#ppt_x"/>
                                          </p:val>
                                        </p:tav>
                                      </p:tavLst>
                                    </p:anim>
                                    <p:anim calcmode="lin" valueType="num">
                                      <p:cBhvr>
                                        <p:cTn id="27" dur="500" fill="hold"/>
                                        <p:tgtEl>
                                          <p:spTgt spid="18">
                                            <p:graphicEl>
                                              <a:dgm id="{20731394-DE78-42FA-BC62-BD60CD23037C}"/>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8">
                                            <p:graphicEl>
                                              <a:dgm id="{558EB0C2-87CD-4484-90D7-5D92ACF40DA9}"/>
                                            </p:graphicEl>
                                          </p:spTgt>
                                        </p:tgtEl>
                                        <p:attrNameLst>
                                          <p:attrName>style.visibility</p:attrName>
                                        </p:attrNameLst>
                                      </p:cBhvr>
                                      <p:to>
                                        <p:strVal val="visible"/>
                                      </p:to>
                                    </p:set>
                                    <p:animEffect transition="in" filter="fade">
                                      <p:cBhvr>
                                        <p:cTn id="31" dur="500"/>
                                        <p:tgtEl>
                                          <p:spTgt spid="18">
                                            <p:graphicEl>
                                              <a:dgm id="{558EB0C2-87CD-4484-90D7-5D92ACF40DA9}"/>
                                            </p:graphicEl>
                                          </p:spTgt>
                                        </p:tgtEl>
                                      </p:cBhvr>
                                    </p:animEffect>
                                    <p:anim calcmode="lin" valueType="num">
                                      <p:cBhvr>
                                        <p:cTn id="32" dur="500" fill="hold"/>
                                        <p:tgtEl>
                                          <p:spTgt spid="18">
                                            <p:graphicEl>
                                              <a:dgm id="{558EB0C2-87CD-4484-90D7-5D92ACF40DA9}"/>
                                            </p:graphicEl>
                                          </p:spTgt>
                                        </p:tgtEl>
                                        <p:attrNameLst>
                                          <p:attrName>ppt_x</p:attrName>
                                        </p:attrNameLst>
                                      </p:cBhvr>
                                      <p:tavLst>
                                        <p:tav tm="0">
                                          <p:val>
                                            <p:strVal val="#ppt_x"/>
                                          </p:val>
                                        </p:tav>
                                        <p:tav tm="100000">
                                          <p:val>
                                            <p:strVal val="#ppt_x"/>
                                          </p:val>
                                        </p:tav>
                                      </p:tavLst>
                                    </p:anim>
                                    <p:anim calcmode="lin" valueType="num">
                                      <p:cBhvr>
                                        <p:cTn id="33" dur="500" fill="hold"/>
                                        <p:tgtEl>
                                          <p:spTgt spid="18">
                                            <p:graphicEl>
                                              <a:dgm id="{558EB0C2-87CD-4484-90D7-5D92ACF40DA9}"/>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8">
                                            <p:graphicEl>
                                              <a:dgm id="{2F692399-42BD-43B4-BFB3-9A69791C4269}"/>
                                            </p:graphicEl>
                                          </p:spTgt>
                                        </p:tgtEl>
                                        <p:attrNameLst>
                                          <p:attrName>style.visibility</p:attrName>
                                        </p:attrNameLst>
                                      </p:cBhvr>
                                      <p:to>
                                        <p:strVal val="visible"/>
                                      </p:to>
                                    </p:set>
                                    <p:animEffect transition="in" filter="fade">
                                      <p:cBhvr>
                                        <p:cTn id="37" dur="500"/>
                                        <p:tgtEl>
                                          <p:spTgt spid="18">
                                            <p:graphicEl>
                                              <a:dgm id="{2F692399-42BD-43B4-BFB3-9A69791C4269}"/>
                                            </p:graphicEl>
                                          </p:spTgt>
                                        </p:tgtEl>
                                      </p:cBhvr>
                                    </p:animEffect>
                                    <p:anim calcmode="lin" valueType="num">
                                      <p:cBhvr>
                                        <p:cTn id="38" dur="500" fill="hold"/>
                                        <p:tgtEl>
                                          <p:spTgt spid="18">
                                            <p:graphicEl>
                                              <a:dgm id="{2F692399-42BD-43B4-BFB3-9A69791C4269}"/>
                                            </p:graphicEl>
                                          </p:spTgt>
                                        </p:tgtEl>
                                        <p:attrNameLst>
                                          <p:attrName>ppt_x</p:attrName>
                                        </p:attrNameLst>
                                      </p:cBhvr>
                                      <p:tavLst>
                                        <p:tav tm="0">
                                          <p:val>
                                            <p:strVal val="#ppt_x"/>
                                          </p:val>
                                        </p:tav>
                                        <p:tav tm="100000">
                                          <p:val>
                                            <p:strVal val="#ppt_x"/>
                                          </p:val>
                                        </p:tav>
                                      </p:tavLst>
                                    </p:anim>
                                    <p:anim calcmode="lin" valueType="num">
                                      <p:cBhvr>
                                        <p:cTn id="39" dur="500" fill="hold"/>
                                        <p:tgtEl>
                                          <p:spTgt spid="18">
                                            <p:graphicEl>
                                              <a:dgm id="{2F692399-42BD-43B4-BFB3-9A69791C4269}"/>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graphicEl>
                                              <a:dgm id="{777ADB3F-B89A-4379-BE0A-B7CB7F3EDCE6}"/>
                                            </p:graphicEl>
                                          </p:spTgt>
                                        </p:tgtEl>
                                        <p:attrNameLst>
                                          <p:attrName>style.visibility</p:attrName>
                                        </p:attrNameLst>
                                      </p:cBhvr>
                                      <p:to>
                                        <p:strVal val="visible"/>
                                      </p:to>
                                    </p:set>
                                    <p:animEffect transition="in" filter="fade">
                                      <p:cBhvr>
                                        <p:cTn id="43" dur="500"/>
                                        <p:tgtEl>
                                          <p:spTgt spid="18">
                                            <p:graphicEl>
                                              <a:dgm id="{777ADB3F-B89A-4379-BE0A-B7CB7F3EDCE6}"/>
                                            </p:graphicEl>
                                          </p:spTgt>
                                        </p:tgtEl>
                                      </p:cBhvr>
                                    </p:animEffect>
                                    <p:anim calcmode="lin" valueType="num">
                                      <p:cBhvr>
                                        <p:cTn id="44" dur="500" fill="hold"/>
                                        <p:tgtEl>
                                          <p:spTgt spid="18">
                                            <p:graphicEl>
                                              <a:dgm id="{777ADB3F-B89A-4379-BE0A-B7CB7F3EDCE6}"/>
                                            </p:graphicEl>
                                          </p:spTgt>
                                        </p:tgtEl>
                                        <p:attrNameLst>
                                          <p:attrName>ppt_x</p:attrName>
                                        </p:attrNameLst>
                                      </p:cBhvr>
                                      <p:tavLst>
                                        <p:tav tm="0">
                                          <p:val>
                                            <p:strVal val="#ppt_x"/>
                                          </p:val>
                                        </p:tav>
                                        <p:tav tm="100000">
                                          <p:val>
                                            <p:strVal val="#ppt_x"/>
                                          </p:val>
                                        </p:tav>
                                      </p:tavLst>
                                    </p:anim>
                                    <p:anim calcmode="lin" valueType="num">
                                      <p:cBhvr>
                                        <p:cTn id="45" dur="500" fill="hold"/>
                                        <p:tgtEl>
                                          <p:spTgt spid="18">
                                            <p:graphicEl>
                                              <a:dgm id="{777ADB3F-B89A-4379-BE0A-B7CB7F3EDCE6}"/>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8">
                                            <p:graphicEl>
                                              <a:dgm id="{A90CAA76-9A61-4E63-9DF1-D676D269095D}"/>
                                            </p:graphicEl>
                                          </p:spTgt>
                                        </p:tgtEl>
                                        <p:attrNameLst>
                                          <p:attrName>style.visibility</p:attrName>
                                        </p:attrNameLst>
                                      </p:cBhvr>
                                      <p:to>
                                        <p:strVal val="visible"/>
                                      </p:to>
                                    </p:set>
                                    <p:animEffect transition="in" filter="fade">
                                      <p:cBhvr>
                                        <p:cTn id="49" dur="500"/>
                                        <p:tgtEl>
                                          <p:spTgt spid="18">
                                            <p:graphicEl>
                                              <a:dgm id="{A90CAA76-9A61-4E63-9DF1-D676D269095D}"/>
                                            </p:graphicEl>
                                          </p:spTgt>
                                        </p:tgtEl>
                                      </p:cBhvr>
                                    </p:animEffect>
                                    <p:anim calcmode="lin" valueType="num">
                                      <p:cBhvr>
                                        <p:cTn id="50" dur="500" fill="hold"/>
                                        <p:tgtEl>
                                          <p:spTgt spid="18">
                                            <p:graphicEl>
                                              <a:dgm id="{A90CAA76-9A61-4E63-9DF1-D676D269095D}"/>
                                            </p:graphicEl>
                                          </p:spTgt>
                                        </p:tgtEl>
                                        <p:attrNameLst>
                                          <p:attrName>ppt_x</p:attrName>
                                        </p:attrNameLst>
                                      </p:cBhvr>
                                      <p:tavLst>
                                        <p:tav tm="0">
                                          <p:val>
                                            <p:strVal val="#ppt_x"/>
                                          </p:val>
                                        </p:tav>
                                        <p:tav tm="100000">
                                          <p:val>
                                            <p:strVal val="#ppt_x"/>
                                          </p:val>
                                        </p:tav>
                                      </p:tavLst>
                                    </p:anim>
                                    <p:anim calcmode="lin" valueType="num">
                                      <p:cBhvr>
                                        <p:cTn id="51" dur="500" fill="hold"/>
                                        <p:tgtEl>
                                          <p:spTgt spid="18">
                                            <p:graphicEl>
                                              <a:dgm id="{A90CAA76-9A61-4E63-9DF1-D676D269095D}"/>
                                            </p:graphic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8">
                                            <p:graphicEl>
                                              <a:dgm id="{5CD17806-718C-4DEB-A93B-008CE5D49834}"/>
                                            </p:graphicEl>
                                          </p:spTgt>
                                        </p:tgtEl>
                                        <p:attrNameLst>
                                          <p:attrName>style.visibility</p:attrName>
                                        </p:attrNameLst>
                                      </p:cBhvr>
                                      <p:to>
                                        <p:strVal val="visible"/>
                                      </p:to>
                                    </p:set>
                                    <p:animEffect transition="in" filter="fade">
                                      <p:cBhvr>
                                        <p:cTn id="55" dur="500"/>
                                        <p:tgtEl>
                                          <p:spTgt spid="18">
                                            <p:graphicEl>
                                              <a:dgm id="{5CD17806-718C-4DEB-A93B-008CE5D49834}"/>
                                            </p:graphicEl>
                                          </p:spTgt>
                                        </p:tgtEl>
                                      </p:cBhvr>
                                    </p:animEffect>
                                    <p:anim calcmode="lin" valueType="num">
                                      <p:cBhvr>
                                        <p:cTn id="56" dur="500" fill="hold"/>
                                        <p:tgtEl>
                                          <p:spTgt spid="18">
                                            <p:graphicEl>
                                              <a:dgm id="{5CD17806-718C-4DEB-A93B-008CE5D49834}"/>
                                            </p:graphicEl>
                                          </p:spTgt>
                                        </p:tgtEl>
                                        <p:attrNameLst>
                                          <p:attrName>ppt_x</p:attrName>
                                        </p:attrNameLst>
                                      </p:cBhvr>
                                      <p:tavLst>
                                        <p:tav tm="0">
                                          <p:val>
                                            <p:strVal val="#ppt_x"/>
                                          </p:val>
                                        </p:tav>
                                        <p:tav tm="100000">
                                          <p:val>
                                            <p:strVal val="#ppt_x"/>
                                          </p:val>
                                        </p:tav>
                                      </p:tavLst>
                                    </p:anim>
                                    <p:anim calcmode="lin" valueType="num">
                                      <p:cBhvr>
                                        <p:cTn id="57" dur="500" fill="hold"/>
                                        <p:tgtEl>
                                          <p:spTgt spid="18">
                                            <p:graphicEl>
                                              <a:dgm id="{5CD17806-718C-4DEB-A93B-008CE5D49834}"/>
                                            </p:graphicEl>
                                          </p:spTgt>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8">
                                            <p:graphicEl>
                                              <a:dgm id="{2C53342D-3E1B-447E-ABE6-60F60374B291}"/>
                                            </p:graphicEl>
                                          </p:spTgt>
                                        </p:tgtEl>
                                        <p:attrNameLst>
                                          <p:attrName>style.visibility</p:attrName>
                                        </p:attrNameLst>
                                      </p:cBhvr>
                                      <p:to>
                                        <p:strVal val="visible"/>
                                      </p:to>
                                    </p:set>
                                    <p:animEffect transition="in" filter="fade">
                                      <p:cBhvr>
                                        <p:cTn id="61" dur="500"/>
                                        <p:tgtEl>
                                          <p:spTgt spid="18">
                                            <p:graphicEl>
                                              <a:dgm id="{2C53342D-3E1B-447E-ABE6-60F60374B291}"/>
                                            </p:graphicEl>
                                          </p:spTgt>
                                        </p:tgtEl>
                                      </p:cBhvr>
                                    </p:animEffect>
                                    <p:anim calcmode="lin" valueType="num">
                                      <p:cBhvr>
                                        <p:cTn id="62" dur="500" fill="hold"/>
                                        <p:tgtEl>
                                          <p:spTgt spid="18">
                                            <p:graphicEl>
                                              <a:dgm id="{2C53342D-3E1B-447E-ABE6-60F60374B291}"/>
                                            </p:graphicEl>
                                          </p:spTgt>
                                        </p:tgtEl>
                                        <p:attrNameLst>
                                          <p:attrName>ppt_x</p:attrName>
                                        </p:attrNameLst>
                                      </p:cBhvr>
                                      <p:tavLst>
                                        <p:tav tm="0">
                                          <p:val>
                                            <p:strVal val="#ppt_x"/>
                                          </p:val>
                                        </p:tav>
                                        <p:tav tm="100000">
                                          <p:val>
                                            <p:strVal val="#ppt_x"/>
                                          </p:val>
                                        </p:tav>
                                      </p:tavLst>
                                    </p:anim>
                                    <p:anim calcmode="lin" valueType="num">
                                      <p:cBhvr>
                                        <p:cTn id="63" dur="500" fill="hold"/>
                                        <p:tgtEl>
                                          <p:spTgt spid="18">
                                            <p:graphicEl>
                                              <a:dgm id="{2C53342D-3E1B-447E-ABE6-60F60374B291}"/>
                                            </p:graphicEl>
                                          </p:spTgt>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18">
                                            <p:graphicEl>
                                              <a:dgm id="{FC6D2EDF-41D9-462E-9FA1-68413125D18F}"/>
                                            </p:graphicEl>
                                          </p:spTgt>
                                        </p:tgtEl>
                                        <p:attrNameLst>
                                          <p:attrName>style.visibility</p:attrName>
                                        </p:attrNameLst>
                                      </p:cBhvr>
                                      <p:to>
                                        <p:strVal val="visible"/>
                                      </p:to>
                                    </p:set>
                                    <p:animEffect transition="in" filter="fade">
                                      <p:cBhvr>
                                        <p:cTn id="67" dur="500"/>
                                        <p:tgtEl>
                                          <p:spTgt spid="18">
                                            <p:graphicEl>
                                              <a:dgm id="{FC6D2EDF-41D9-462E-9FA1-68413125D18F}"/>
                                            </p:graphicEl>
                                          </p:spTgt>
                                        </p:tgtEl>
                                      </p:cBhvr>
                                    </p:animEffect>
                                    <p:anim calcmode="lin" valueType="num">
                                      <p:cBhvr>
                                        <p:cTn id="68" dur="500" fill="hold"/>
                                        <p:tgtEl>
                                          <p:spTgt spid="18">
                                            <p:graphicEl>
                                              <a:dgm id="{FC6D2EDF-41D9-462E-9FA1-68413125D18F}"/>
                                            </p:graphicEl>
                                          </p:spTgt>
                                        </p:tgtEl>
                                        <p:attrNameLst>
                                          <p:attrName>ppt_x</p:attrName>
                                        </p:attrNameLst>
                                      </p:cBhvr>
                                      <p:tavLst>
                                        <p:tav tm="0">
                                          <p:val>
                                            <p:strVal val="#ppt_x"/>
                                          </p:val>
                                        </p:tav>
                                        <p:tav tm="100000">
                                          <p:val>
                                            <p:strVal val="#ppt_x"/>
                                          </p:val>
                                        </p:tav>
                                      </p:tavLst>
                                    </p:anim>
                                    <p:anim calcmode="lin" valueType="num">
                                      <p:cBhvr>
                                        <p:cTn id="69" dur="500" fill="hold"/>
                                        <p:tgtEl>
                                          <p:spTgt spid="18">
                                            <p:graphicEl>
                                              <a:dgm id="{FC6D2EDF-41D9-462E-9FA1-68413125D18F}"/>
                                            </p:graphicEl>
                                          </p:spTgt>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18">
                                            <p:graphicEl>
                                              <a:dgm id="{4D519A48-EBB8-4858-B6C3-E72E89DC3F3B}"/>
                                            </p:graphicEl>
                                          </p:spTgt>
                                        </p:tgtEl>
                                        <p:attrNameLst>
                                          <p:attrName>style.visibility</p:attrName>
                                        </p:attrNameLst>
                                      </p:cBhvr>
                                      <p:to>
                                        <p:strVal val="visible"/>
                                      </p:to>
                                    </p:set>
                                    <p:animEffect transition="in" filter="fade">
                                      <p:cBhvr>
                                        <p:cTn id="73" dur="500"/>
                                        <p:tgtEl>
                                          <p:spTgt spid="18">
                                            <p:graphicEl>
                                              <a:dgm id="{4D519A48-EBB8-4858-B6C3-E72E89DC3F3B}"/>
                                            </p:graphicEl>
                                          </p:spTgt>
                                        </p:tgtEl>
                                      </p:cBhvr>
                                    </p:animEffect>
                                    <p:anim calcmode="lin" valueType="num">
                                      <p:cBhvr>
                                        <p:cTn id="74" dur="500" fill="hold"/>
                                        <p:tgtEl>
                                          <p:spTgt spid="18">
                                            <p:graphicEl>
                                              <a:dgm id="{4D519A48-EBB8-4858-B6C3-E72E89DC3F3B}"/>
                                            </p:graphicEl>
                                          </p:spTgt>
                                        </p:tgtEl>
                                        <p:attrNameLst>
                                          <p:attrName>ppt_x</p:attrName>
                                        </p:attrNameLst>
                                      </p:cBhvr>
                                      <p:tavLst>
                                        <p:tav tm="0">
                                          <p:val>
                                            <p:strVal val="#ppt_x"/>
                                          </p:val>
                                        </p:tav>
                                        <p:tav tm="100000">
                                          <p:val>
                                            <p:strVal val="#ppt_x"/>
                                          </p:val>
                                        </p:tav>
                                      </p:tavLst>
                                    </p:anim>
                                    <p:anim calcmode="lin" valueType="num">
                                      <p:cBhvr>
                                        <p:cTn id="75" dur="500" fill="hold"/>
                                        <p:tgtEl>
                                          <p:spTgt spid="18">
                                            <p:graphicEl>
                                              <a:dgm id="{4D519A48-EBB8-4858-B6C3-E72E89DC3F3B}"/>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
                                            <p:graphicEl>
                                              <a:dgm id="{64752341-6ACD-4CA1-99C3-F90AE3F6AD1E}"/>
                                            </p:graphicEl>
                                          </p:spTgt>
                                        </p:tgtEl>
                                        <p:attrNameLst>
                                          <p:attrName>style.visibility</p:attrName>
                                        </p:attrNameLst>
                                      </p:cBhvr>
                                      <p:to>
                                        <p:strVal val="visible"/>
                                      </p:to>
                                    </p:set>
                                    <p:animEffect transition="in" filter="fade">
                                      <p:cBhvr>
                                        <p:cTn id="79" dur="500"/>
                                        <p:tgtEl>
                                          <p:spTgt spid="18">
                                            <p:graphicEl>
                                              <a:dgm id="{64752341-6ACD-4CA1-99C3-F90AE3F6AD1E}"/>
                                            </p:graphicEl>
                                          </p:spTgt>
                                        </p:tgtEl>
                                      </p:cBhvr>
                                    </p:animEffect>
                                    <p:anim calcmode="lin" valueType="num">
                                      <p:cBhvr>
                                        <p:cTn id="80" dur="500" fill="hold"/>
                                        <p:tgtEl>
                                          <p:spTgt spid="18">
                                            <p:graphicEl>
                                              <a:dgm id="{64752341-6ACD-4CA1-99C3-F90AE3F6AD1E}"/>
                                            </p:graphicEl>
                                          </p:spTgt>
                                        </p:tgtEl>
                                        <p:attrNameLst>
                                          <p:attrName>ppt_x</p:attrName>
                                        </p:attrNameLst>
                                      </p:cBhvr>
                                      <p:tavLst>
                                        <p:tav tm="0">
                                          <p:val>
                                            <p:strVal val="#ppt_x"/>
                                          </p:val>
                                        </p:tav>
                                        <p:tav tm="100000">
                                          <p:val>
                                            <p:strVal val="#ppt_x"/>
                                          </p:val>
                                        </p:tav>
                                      </p:tavLst>
                                    </p:anim>
                                    <p:anim calcmode="lin" valueType="num">
                                      <p:cBhvr>
                                        <p:cTn id="81" dur="500" fill="hold"/>
                                        <p:tgtEl>
                                          <p:spTgt spid="18">
                                            <p:graphicEl>
                                              <a:dgm id="{64752341-6ACD-4CA1-99C3-F90AE3F6AD1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marL="0" marR="0" lvl="0" indent="0" algn="l" defTabSz="914400" rtl="0" eaLnBrk="1" fontAlgn="auto" latinLnBrk="0" hangingPunct="1">
                <a:lnSpc>
                  <a:spcPts val="1187"/>
                </a:lnSpc>
                <a:spcBef>
                  <a:spcPct val="0"/>
                </a:spcBef>
                <a:spcAft>
                  <a:spcPts val="0"/>
                </a:spcAft>
                <a:buClrTx/>
                <a:buSzTx/>
                <a:buFontTx/>
                <a:buNone/>
                <a:tabLst/>
                <a:defRPr/>
              </a:pPr>
              <a:r>
                <a:rPr kumimoji="0" lang="en-US" sz="847" b="0" i="0" u="none" strike="noStrike" kern="1200" cap="none" spc="0" normalizeH="0" baseline="0" noProof="0">
                  <a:ln>
                    <a:noFill/>
                  </a:ln>
                  <a:solidFill>
                    <a:srgbClr val="FFFFFF"/>
                  </a:solidFill>
                  <a:effectLst/>
                  <a:uLnTx/>
                  <a:uFillTx/>
                  <a:latin typeface="Montserrat"/>
                  <a:ea typeface="+mn-ea"/>
                  <a:cs typeface="+mn-cs"/>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marL="0" marR="0" lvl="0" indent="0" algn="just" defTabSz="914400" rtl="0" eaLnBrk="1" fontAlgn="auto" latinLnBrk="0" hangingPunct="1">
                <a:lnSpc>
                  <a:spcPts val="2790"/>
                </a:lnSpc>
                <a:spcBef>
                  <a:spcPct val="0"/>
                </a:spcBef>
                <a:spcAft>
                  <a:spcPts val="0"/>
                </a:spcAft>
                <a:buClrTx/>
                <a:buSzTx/>
                <a:buFontTx/>
                <a:buNone/>
                <a:tabLst/>
                <a:defRPr/>
              </a:pPr>
              <a:r>
                <a:rPr kumimoji="0" lang="en-US" sz="1992" b="0" i="0" u="none" strike="noStrike" kern="1200" cap="none" spc="0" normalizeH="0" baseline="0" noProof="0" dirty="0">
                  <a:ln>
                    <a:noFill/>
                  </a:ln>
                  <a:solidFill>
                    <a:srgbClr val="FFFFFF"/>
                  </a:solidFill>
                  <a:effectLst/>
                  <a:uLnTx/>
                  <a:uFillTx/>
                  <a:latin typeface="Montserrat"/>
                  <a:ea typeface="+mn-ea"/>
                  <a:cs typeface="+mn-cs"/>
                </a:rPr>
                <a:t>28 </a:t>
              </a:r>
              <a:r>
                <a:rPr kumimoji="0" lang="en-US" sz="1992" b="0" i="0" u="none" strike="noStrike" kern="1200" cap="none" spc="0" normalizeH="0" baseline="0" noProof="0" dirty="0" err="1">
                  <a:ln>
                    <a:noFill/>
                  </a:ln>
                  <a:solidFill>
                    <a:srgbClr val="FFFFFF"/>
                  </a:solidFill>
                  <a:effectLst/>
                  <a:uLnTx/>
                  <a:uFillTx/>
                  <a:latin typeface="Montserrat"/>
                  <a:ea typeface="+mn-ea"/>
                  <a:cs typeface="+mn-cs"/>
                </a:rPr>
                <a:t>janvier</a:t>
              </a:r>
              <a:r>
                <a:rPr kumimoji="0" lang="en-US" sz="1992" b="0" i="0" u="none" strike="noStrike" kern="1200" cap="none" spc="0" normalizeH="0" baseline="0" noProof="0" dirty="0">
                  <a:ln>
                    <a:noFill/>
                  </a:ln>
                  <a:solidFill>
                    <a:srgbClr val="FFFFFF"/>
                  </a:solidFill>
                  <a:effectLst/>
                  <a:uLnTx/>
                  <a:uFillTx/>
                  <a:latin typeface="Montserrat"/>
                  <a:ea typeface="+mn-ea"/>
                  <a:cs typeface="+mn-cs"/>
                </a:rPr>
                <a:t> - 1er </a:t>
              </a:r>
              <a:r>
                <a:rPr kumimoji="0" lang="en-US" sz="1992" b="0" i="0" u="none" strike="noStrike" kern="1200" cap="none" spc="0" normalizeH="0" baseline="0" noProof="0" dirty="0" err="1">
                  <a:ln>
                    <a:noFill/>
                  </a:ln>
                  <a:solidFill>
                    <a:srgbClr val="FFFFFF"/>
                  </a:solidFill>
                  <a:effectLst/>
                  <a:uLnTx/>
                  <a:uFillTx/>
                  <a:latin typeface="Montserrat"/>
                  <a:ea typeface="+mn-ea"/>
                  <a:cs typeface="+mn-cs"/>
                </a:rPr>
                <a:t>février</a:t>
              </a:r>
              <a:r>
                <a:rPr kumimoji="0" lang="en-US" sz="1992" b="0" i="0" u="none" strike="noStrike" kern="1200" cap="none" spc="0" normalizeH="0" baseline="0" noProof="0" dirty="0">
                  <a:ln>
                    <a:noFill/>
                  </a:ln>
                  <a:solidFill>
                    <a:srgbClr val="FFFFFF"/>
                  </a:solidFill>
                  <a:effectLst/>
                  <a:uLnTx/>
                  <a:uFillTx/>
                  <a:latin typeface="Montserrat"/>
                  <a:ea typeface="+mn-ea"/>
                  <a:cs typeface="+mn-cs"/>
                </a:rPr>
                <a:t>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marL="0" marR="0" lvl="0" indent="0" algn="just" defTabSz="914400" rtl="0" eaLnBrk="1" fontAlgn="auto" latinLnBrk="0" hangingPunct="1">
                <a:lnSpc>
                  <a:spcPts val="4146"/>
                </a:lnSpc>
                <a:spcBef>
                  <a:spcPct val="0"/>
                </a:spcBef>
                <a:spcAft>
                  <a:spcPts val="0"/>
                </a:spcAft>
                <a:buClrTx/>
                <a:buSzTx/>
                <a:buFontTx/>
                <a:buNone/>
                <a:tabLst/>
                <a:defRPr/>
              </a:pPr>
              <a:r>
                <a:rPr kumimoji="0" lang="en-US" sz="2962" b="0" i="0" u="none" strike="noStrike" kern="1200" cap="none" spc="0" normalizeH="0" baseline="0" noProof="0" dirty="0">
                  <a:ln>
                    <a:noFill/>
                  </a:ln>
                  <a:solidFill>
                    <a:srgbClr val="FFFFFF"/>
                  </a:solidFill>
                  <a:effectLst/>
                  <a:uLnTx/>
                  <a:uFillTx/>
                  <a:latin typeface="Montserrat Bold"/>
                  <a:ea typeface="+mn-ea"/>
                  <a:cs typeface="+mn-cs"/>
                </a:rPr>
                <a:t>NOUAKCHOTT </a:t>
              </a:r>
            </a:p>
          </p:txBody>
        </p:sp>
      </p:grpSp>
      <p:pic>
        <p:nvPicPr>
          <p:cNvPr id="14" name="Image 13"/>
          <p:cNvPicPr>
            <a:picLocks noChangeAspect="1"/>
          </p:cNvPicPr>
          <p:nvPr/>
        </p:nvPicPr>
        <p:blipFill>
          <a:blip r:embed="rId8"/>
          <a:stretch>
            <a:fillRect/>
          </a:stretch>
        </p:blipFill>
        <p:spPr>
          <a:xfrm>
            <a:off x="533400" y="2973136"/>
            <a:ext cx="15507718" cy="6415956"/>
          </a:xfrm>
          <a:prstGeom prst="rect">
            <a:avLst/>
          </a:prstGeom>
        </p:spPr>
      </p:pic>
      <p:pic>
        <p:nvPicPr>
          <p:cNvPr id="41" name="Image 40"/>
          <p:cNvPicPr>
            <a:picLocks noChangeAspect="1"/>
          </p:cNvPicPr>
          <p:nvPr/>
        </p:nvPicPr>
        <p:blipFill>
          <a:blip r:embed="rId9"/>
          <a:stretch>
            <a:fillRect/>
          </a:stretch>
        </p:blipFill>
        <p:spPr>
          <a:xfrm>
            <a:off x="14355543" y="7056593"/>
            <a:ext cx="2076375" cy="1287307"/>
          </a:xfrm>
          <a:prstGeom prst="rect">
            <a:avLst/>
          </a:prstGeom>
        </p:spPr>
      </p:pic>
    </p:spTree>
    <p:extLst>
      <p:ext uri="{BB962C8B-B14F-4D97-AF65-F5344CB8AC3E}">
        <p14:creationId xmlns:p14="http://schemas.microsoft.com/office/powerpoint/2010/main" val="608139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marL="0" marR="0" lvl="0" indent="0" algn="l" defTabSz="914400" rtl="0" eaLnBrk="1" fontAlgn="auto" latinLnBrk="0" hangingPunct="1">
                <a:lnSpc>
                  <a:spcPts val="1187"/>
                </a:lnSpc>
                <a:spcBef>
                  <a:spcPct val="0"/>
                </a:spcBef>
                <a:spcAft>
                  <a:spcPts val="0"/>
                </a:spcAft>
                <a:buClrTx/>
                <a:buSzTx/>
                <a:buFontTx/>
                <a:buNone/>
                <a:tabLst/>
                <a:defRPr/>
              </a:pPr>
              <a:r>
                <a:rPr kumimoji="0" lang="en-US" sz="847" b="0" i="0" u="none" strike="noStrike" kern="1200" cap="none" spc="0" normalizeH="0" baseline="0" noProof="0">
                  <a:ln>
                    <a:noFill/>
                  </a:ln>
                  <a:solidFill>
                    <a:srgbClr val="FFFFFF"/>
                  </a:solidFill>
                  <a:effectLst/>
                  <a:uLnTx/>
                  <a:uFillTx/>
                  <a:latin typeface="Montserrat"/>
                  <a:ea typeface="+mn-ea"/>
                  <a:cs typeface="+mn-cs"/>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marL="0" marR="0" lvl="0" indent="0" algn="just" defTabSz="914400" rtl="0" eaLnBrk="1" fontAlgn="auto" latinLnBrk="0" hangingPunct="1">
                <a:lnSpc>
                  <a:spcPts val="2790"/>
                </a:lnSpc>
                <a:spcBef>
                  <a:spcPct val="0"/>
                </a:spcBef>
                <a:spcAft>
                  <a:spcPts val="0"/>
                </a:spcAft>
                <a:buClrTx/>
                <a:buSzTx/>
                <a:buFontTx/>
                <a:buNone/>
                <a:tabLst/>
                <a:defRPr/>
              </a:pPr>
              <a:r>
                <a:rPr kumimoji="0" lang="en-US" sz="1992" b="0" i="0" u="none" strike="noStrike" kern="1200" cap="none" spc="0" normalizeH="0" baseline="0" noProof="0" dirty="0">
                  <a:ln>
                    <a:noFill/>
                  </a:ln>
                  <a:solidFill>
                    <a:srgbClr val="FFFFFF"/>
                  </a:solidFill>
                  <a:effectLst/>
                  <a:uLnTx/>
                  <a:uFillTx/>
                  <a:latin typeface="Montserrat"/>
                  <a:ea typeface="+mn-ea"/>
                  <a:cs typeface="+mn-cs"/>
                </a:rPr>
                <a:t>28 </a:t>
              </a:r>
              <a:r>
                <a:rPr kumimoji="0" lang="en-US" sz="1992" b="0" i="0" u="none" strike="noStrike" kern="1200" cap="none" spc="0" normalizeH="0" baseline="0" noProof="0" dirty="0" err="1">
                  <a:ln>
                    <a:noFill/>
                  </a:ln>
                  <a:solidFill>
                    <a:srgbClr val="FFFFFF"/>
                  </a:solidFill>
                  <a:effectLst/>
                  <a:uLnTx/>
                  <a:uFillTx/>
                  <a:latin typeface="Montserrat"/>
                  <a:ea typeface="+mn-ea"/>
                  <a:cs typeface="+mn-cs"/>
                </a:rPr>
                <a:t>janvier</a:t>
              </a:r>
              <a:r>
                <a:rPr kumimoji="0" lang="en-US" sz="1992" b="0" i="0" u="none" strike="noStrike" kern="1200" cap="none" spc="0" normalizeH="0" baseline="0" noProof="0" dirty="0">
                  <a:ln>
                    <a:noFill/>
                  </a:ln>
                  <a:solidFill>
                    <a:srgbClr val="FFFFFF"/>
                  </a:solidFill>
                  <a:effectLst/>
                  <a:uLnTx/>
                  <a:uFillTx/>
                  <a:latin typeface="Montserrat"/>
                  <a:ea typeface="+mn-ea"/>
                  <a:cs typeface="+mn-cs"/>
                </a:rPr>
                <a:t> - 1er </a:t>
              </a:r>
              <a:r>
                <a:rPr kumimoji="0" lang="en-US" sz="1992" b="0" i="0" u="none" strike="noStrike" kern="1200" cap="none" spc="0" normalizeH="0" baseline="0" noProof="0" dirty="0" err="1">
                  <a:ln>
                    <a:noFill/>
                  </a:ln>
                  <a:solidFill>
                    <a:srgbClr val="FFFFFF"/>
                  </a:solidFill>
                  <a:effectLst/>
                  <a:uLnTx/>
                  <a:uFillTx/>
                  <a:latin typeface="Montserrat"/>
                  <a:ea typeface="+mn-ea"/>
                  <a:cs typeface="+mn-cs"/>
                </a:rPr>
                <a:t>février</a:t>
              </a:r>
              <a:r>
                <a:rPr kumimoji="0" lang="en-US" sz="1992" b="0" i="0" u="none" strike="noStrike" kern="1200" cap="none" spc="0" normalizeH="0" baseline="0" noProof="0" dirty="0">
                  <a:ln>
                    <a:noFill/>
                  </a:ln>
                  <a:solidFill>
                    <a:srgbClr val="FFFFFF"/>
                  </a:solidFill>
                  <a:effectLst/>
                  <a:uLnTx/>
                  <a:uFillTx/>
                  <a:latin typeface="Montserrat"/>
                  <a:ea typeface="+mn-ea"/>
                  <a:cs typeface="+mn-cs"/>
                </a:rPr>
                <a:t>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marL="0" marR="0" lvl="0" indent="0" algn="just" defTabSz="914400" rtl="0" eaLnBrk="1" fontAlgn="auto" latinLnBrk="0" hangingPunct="1">
                <a:lnSpc>
                  <a:spcPts val="4146"/>
                </a:lnSpc>
                <a:spcBef>
                  <a:spcPct val="0"/>
                </a:spcBef>
                <a:spcAft>
                  <a:spcPts val="0"/>
                </a:spcAft>
                <a:buClrTx/>
                <a:buSzTx/>
                <a:buFontTx/>
                <a:buNone/>
                <a:tabLst/>
                <a:defRPr/>
              </a:pPr>
              <a:r>
                <a:rPr kumimoji="0" lang="en-US" sz="2962" b="0" i="0" u="none" strike="noStrike" kern="1200" cap="none" spc="0" normalizeH="0" baseline="0" noProof="0" dirty="0">
                  <a:ln>
                    <a:noFill/>
                  </a:ln>
                  <a:solidFill>
                    <a:srgbClr val="FFFFFF"/>
                  </a:solidFill>
                  <a:effectLst/>
                  <a:uLnTx/>
                  <a:uFillTx/>
                  <a:latin typeface="Montserrat Bold"/>
                  <a:ea typeface="+mn-ea"/>
                  <a:cs typeface="+mn-cs"/>
                </a:rPr>
                <a:t>NOUAKCHOTT </a:t>
              </a:r>
            </a:p>
          </p:txBody>
        </p:sp>
      </p:grpSp>
      <p:sp>
        <p:nvSpPr>
          <p:cNvPr id="15" name="Rectangle 14"/>
          <p:cNvSpPr/>
          <p:nvPr/>
        </p:nvSpPr>
        <p:spPr>
          <a:xfrm>
            <a:off x="1447800" y="2552700"/>
            <a:ext cx="15468600" cy="6488828"/>
          </a:xfrm>
          <a:prstGeom prst="rect">
            <a:avLst/>
          </a:prstGeom>
        </p:spPr>
        <p:txBody>
          <a:bodyPr wrap="square">
            <a:spAutoFit/>
          </a:bodyPr>
          <a:lstStyle/>
          <a:p>
            <a:pPr>
              <a:lnSpc>
                <a:spcPct val="114000"/>
              </a:lnSpc>
              <a:spcBef>
                <a:spcPts val="600"/>
              </a:spcBef>
              <a:spcAft>
                <a:spcPts val="600"/>
              </a:spcAft>
            </a:pPr>
            <a:r>
              <a:rPr lang="fr-FR" sz="2400" dirty="0">
                <a:latin typeface="Times New Roman" panose="02020603050405020304" pitchFamily="18" charset="0"/>
                <a:cs typeface="Times New Roman" panose="02020603050405020304" pitchFamily="18" charset="0"/>
              </a:rPr>
              <a:t>Une structure qui se veut</a:t>
            </a:r>
            <a:r>
              <a:rPr lang="fr-FR" sz="2400" b="1" dirty="0">
                <a:latin typeface="Times New Roman" panose="02020603050405020304" pitchFamily="18" charset="0"/>
                <a:cs typeface="Times New Roman" panose="02020603050405020304" pitchFamily="18" charset="0"/>
              </a:rPr>
              <a:t> souple</a:t>
            </a:r>
            <a:r>
              <a:rPr lang="fr-FR" sz="2400" dirty="0">
                <a:latin typeface="Times New Roman" panose="02020603050405020304" pitchFamily="18" charset="0"/>
                <a:cs typeface="Times New Roman" panose="02020603050405020304" pitchFamily="18" charset="0"/>
              </a:rPr>
              <a:t>, adaptée aux besoins des personnes publiques et </a:t>
            </a:r>
            <a:r>
              <a:rPr lang="fr-FR" sz="2400" b="1" dirty="0">
                <a:latin typeface="Times New Roman" panose="02020603050405020304" pitchFamily="18" charset="0"/>
                <a:cs typeface="Times New Roman" panose="02020603050405020304" pitchFamily="18" charset="0"/>
              </a:rPr>
              <a:t>ouverte</a:t>
            </a:r>
            <a:r>
              <a:rPr lang="fr-FR" sz="2400" dirty="0">
                <a:latin typeface="Times New Roman" panose="02020603050405020304" pitchFamily="18" charset="0"/>
                <a:cs typeface="Times New Roman" panose="02020603050405020304" pitchFamily="18" charset="0"/>
              </a:rPr>
              <a:t> au secteur privé  et ses différents représentants </a:t>
            </a:r>
          </a:p>
          <a:p>
            <a:pPr>
              <a:lnSpc>
                <a:spcPct val="114000"/>
              </a:lnSpc>
              <a:spcBef>
                <a:spcPts val="600"/>
              </a:spcBef>
              <a:spcAft>
                <a:spcPts val="600"/>
              </a:spcAft>
            </a:pPr>
            <a:r>
              <a:rPr lang="fr-FR" sz="2400" dirty="0">
                <a:latin typeface="Times New Roman" panose="02020603050405020304" pitchFamily="18" charset="0"/>
                <a:cs typeface="Times New Roman" panose="02020603050405020304" pitchFamily="18" charset="0"/>
              </a:rPr>
              <a:t>dotée d’une </a:t>
            </a:r>
            <a:r>
              <a:rPr lang="fr-FR" sz="2400" b="1" dirty="0">
                <a:latin typeface="Times New Roman" panose="02020603050405020304" pitchFamily="18" charset="0"/>
                <a:cs typeface="Times New Roman" panose="02020603050405020304" pitchFamily="18" charset="0"/>
              </a:rPr>
              <a:t>autonomie administrative et financière </a:t>
            </a:r>
          </a:p>
          <a:p>
            <a:pPr>
              <a:lnSpc>
                <a:spcPct val="114000"/>
              </a:lnSpc>
              <a:spcBef>
                <a:spcPts val="600"/>
              </a:spcBef>
              <a:spcAft>
                <a:spcPts val="600"/>
              </a:spcAft>
            </a:pPr>
            <a:r>
              <a:rPr lang="fr-FR" sz="2400" dirty="0">
                <a:latin typeface="Times New Roman" panose="02020603050405020304" pitchFamily="18" charset="0"/>
                <a:cs typeface="Times New Roman" panose="02020603050405020304" pitchFamily="18" charset="0"/>
              </a:rPr>
              <a:t>sous la tutelle de la </a:t>
            </a:r>
            <a:r>
              <a:rPr lang="fr-FR" sz="2400" b="1" dirty="0">
                <a:latin typeface="Times New Roman" panose="02020603050405020304" pitchFamily="18" charset="0"/>
                <a:cs typeface="Times New Roman" panose="02020603050405020304" pitchFamily="18" charset="0"/>
              </a:rPr>
              <a:t>PRESIDENCE DU GOUVERNEMENT</a:t>
            </a:r>
          </a:p>
          <a:p>
            <a:pPr>
              <a:lnSpc>
                <a:spcPct val="114000"/>
              </a:lnSpc>
              <a:spcBef>
                <a:spcPts val="600"/>
              </a:spcBef>
              <a:spcAft>
                <a:spcPts val="600"/>
              </a:spcAft>
            </a:pPr>
            <a:r>
              <a:rPr lang="fr-FR" sz="2400" b="1" dirty="0">
                <a:latin typeface="Times New Roman" panose="02020603050405020304" pitchFamily="18" charset="0"/>
                <a:cs typeface="Times New Roman" panose="02020603050405020304" pitchFamily="18" charset="0"/>
              </a:rPr>
              <a:t>structure  horizontale</a:t>
            </a:r>
          </a:p>
          <a:p>
            <a:pPr>
              <a:lnSpc>
                <a:spcPct val="114000"/>
              </a:lnSpc>
              <a:spcBef>
                <a:spcPts val="600"/>
              </a:spcBef>
              <a:spcAft>
                <a:spcPts val="600"/>
              </a:spcAft>
            </a:pPr>
            <a:r>
              <a:rPr lang="fr-FR" sz="2400" b="1" dirty="0">
                <a:latin typeface="Times New Roman" panose="02020603050405020304" pitchFamily="18" charset="0"/>
                <a:cs typeface="Times New Roman" panose="02020603050405020304" pitchFamily="18" charset="0"/>
              </a:rPr>
              <a:t>CONSEIL D’ADMINISTRATION </a:t>
            </a:r>
            <a:r>
              <a:rPr lang="fr-FR" sz="2400" dirty="0">
                <a:latin typeface="Times New Roman" panose="02020603050405020304" pitchFamily="18" charset="0"/>
                <a:cs typeface="Times New Roman" panose="02020603050405020304" pitchFamily="18" charset="0"/>
              </a:rPr>
              <a:t>représentatif des aspects nécessaires pour la bonne conduite des projets PPP : CDC partenaire financier /TIA et ministère de l’investissement et de la coopération pour une vision stratégique et des objectifs communs/CPSCL pour le développent local et le financement/la BCT et enfin 2 experts indépendants d’une grande expérience en matière de PPP</a:t>
            </a:r>
          </a:p>
          <a:p>
            <a:pPr>
              <a:lnSpc>
                <a:spcPct val="114000"/>
              </a:lnSpc>
              <a:spcBef>
                <a:spcPts val="600"/>
              </a:spcBef>
              <a:spcAft>
                <a:spcPts val="600"/>
              </a:spcAft>
            </a:pPr>
            <a:r>
              <a:rPr lang="fr-FR" sz="2400" dirty="0">
                <a:latin typeface="Times New Roman" panose="02020603050405020304" pitchFamily="18" charset="0"/>
                <a:cs typeface="Times New Roman" panose="02020603050405020304" pitchFamily="18" charset="0"/>
              </a:rPr>
              <a:t>jouissant de plusieurs expertises au sein du collège qui l’assiste dans l’examen des dossiers (Commission de contrôle des contrats de concession et des contrats de partenariats) </a:t>
            </a:r>
          </a:p>
          <a:p>
            <a:pPr>
              <a:lnSpc>
                <a:spcPct val="114000"/>
              </a:lnSpc>
              <a:spcBef>
                <a:spcPts val="600"/>
              </a:spcBef>
              <a:spcAft>
                <a:spcPts val="600"/>
              </a:spcAft>
            </a:pPr>
            <a:r>
              <a:rPr lang="fr-FR" sz="2400" dirty="0">
                <a:latin typeface="Times New Roman" panose="02020603050405020304" pitchFamily="18" charset="0"/>
                <a:cs typeface="Times New Roman" panose="02020603050405020304" pitchFamily="18" charset="0"/>
              </a:rPr>
              <a:t> tant en termes de disciplines ‘ingénierie, juridique, financière qu’en termes de diversité départementale qu’enfin d’une riche expérience professionnelle dans le domaine des PPP </a:t>
            </a:r>
          </a:p>
        </p:txBody>
      </p:sp>
    </p:spTree>
    <p:extLst>
      <p:ext uri="{BB962C8B-B14F-4D97-AF65-F5344CB8AC3E}">
        <p14:creationId xmlns:p14="http://schemas.microsoft.com/office/powerpoint/2010/main" val="3697255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xmlns="" r:embed="rId3"/>
                </a:ext>
              </a:extLst>
            </a:blip>
            <a:stretch>
              <a:fillRect/>
            </a:stretch>
          </a:blipFill>
        </p:spPr>
        <p:txBody>
          <a:bodyPr/>
          <a:lstStyle/>
          <a:p>
            <a:endParaRPr lang="fr-F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dirty="0">
                  <a:solidFill>
                    <a:srgbClr val="FFFFFF"/>
                  </a:solidFill>
                  <a:latin typeface="Montserrat"/>
                </a:rPr>
                <a:t>28 </a:t>
              </a:r>
              <a:r>
                <a:rPr lang="en-US" sz="1992" dirty="0" err="1">
                  <a:solidFill>
                    <a:srgbClr val="FFFFFF"/>
                  </a:solidFill>
                  <a:latin typeface="Montserrat"/>
                </a:rPr>
                <a:t>janvier</a:t>
              </a:r>
              <a:r>
                <a:rPr lang="en-US" sz="1992" dirty="0">
                  <a:solidFill>
                    <a:srgbClr val="FFFFFF"/>
                  </a:solidFill>
                  <a:latin typeface="Montserrat"/>
                </a:rPr>
                <a:t> - 1er </a:t>
              </a:r>
              <a:r>
                <a:rPr lang="en-US" sz="1992" dirty="0" err="1">
                  <a:solidFill>
                    <a:srgbClr val="FFFFFF"/>
                  </a:solidFill>
                  <a:latin typeface="Montserrat"/>
                </a:rPr>
                <a:t>février</a:t>
              </a:r>
              <a:r>
                <a:rPr lang="en-US" sz="1992" dirty="0">
                  <a:solidFill>
                    <a:srgbClr val="FFFFFF"/>
                  </a:solidFill>
                  <a:latin typeface="Montserrat"/>
                </a:rPr>
                <a:t>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graphicFrame>
        <p:nvGraphicFramePr>
          <p:cNvPr id="14" name="Diagramme 13">
            <a:extLst>
              <a:ext uri="{FF2B5EF4-FFF2-40B4-BE49-F238E27FC236}">
                <a16:creationId xmlns:a16="http://schemas.microsoft.com/office/drawing/2014/main" id="{7F3FC6DB-D74F-3D22-3994-ACEF9160134C}"/>
              </a:ext>
            </a:extLst>
          </p:cNvPr>
          <p:cNvGraphicFramePr/>
          <p:nvPr>
            <p:extLst>
              <p:ext uri="{D42A27DB-BD31-4B8C-83A1-F6EECF244321}">
                <p14:modId xmlns:p14="http://schemas.microsoft.com/office/powerpoint/2010/main" val="3304322568"/>
              </p:ext>
            </p:extLst>
          </p:nvPr>
        </p:nvGraphicFramePr>
        <p:xfrm>
          <a:off x="2514600" y="2263179"/>
          <a:ext cx="15270360" cy="49032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Flèche : trois pointes 6">
            <a:extLst>
              <a:ext uri="{FF2B5EF4-FFF2-40B4-BE49-F238E27FC236}">
                <a16:creationId xmlns:a16="http://schemas.microsoft.com/office/drawing/2014/main" id="{01CEF1A2-8070-DEB9-2E48-A8C3EFED5324}"/>
              </a:ext>
            </a:extLst>
          </p:cNvPr>
          <p:cNvSpPr/>
          <p:nvPr/>
        </p:nvSpPr>
        <p:spPr>
          <a:xfrm>
            <a:off x="11481363" y="7093602"/>
            <a:ext cx="2626114" cy="1275588"/>
          </a:xfrm>
          <a:prstGeom prst="leftRightUpArrow">
            <a:avLst/>
          </a:prstGeom>
          <a:solidFill>
            <a:schemeClr val="accent2">
              <a:lumMod val="75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sz="2100" dirty="0"/>
          </a:p>
        </p:txBody>
      </p:sp>
      <p:sp>
        <p:nvSpPr>
          <p:cNvPr id="16" name="Ellipse 15">
            <a:extLst>
              <a:ext uri="{FF2B5EF4-FFF2-40B4-BE49-F238E27FC236}">
                <a16:creationId xmlns:a16="http://schemas.microsoft.com/office/drawing/2014/main" id="{15FB4EC3-6DA0-4D50-C4BB-77C193D3E494}"/>
              </a:ext>
            </a:extLst>
          </p:cNvPr>
          <p:cNvSpPr/>
          <p:nvPr/>
        </p:nvSpPr>
        <p:spPr>
          <a:xfrm>
            <a:off x="12725657" y="8379904"/>
            <a:ext cx="3060050" cy="1438508"/>
          </a:xfrm>
          <a:prstGeom prst="ellipse">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2400" b="1" dirty="0">
                <a:solidFill>
                  <a:prstClr val="black"/>
                </a:solidFill>
                <a:latin typeface="Times New Roman" panose="02020603050405020304" pitchFamily="18" charset="0"/>
                <a:cs typeface="Times New Roman" panose="02020603050405020304" pitchFamily="18" charset="0"/>
              </a:rPr>
              <a:t>Contrats de concession </a:t>
            </a:r>
            <a:endParaRPr lang="ar-TN" sz="2400" b="1" dirty="0">
              <a:solidFill>
                <a:prstClr val="black"/>
              </a:solidFill>
              <a:latin typeface="Times New Roman" panose="02020603050405020304" pitchFamily="18" charset="0"/>
              <a:cs typeface="Times New Roman" panose="02020603050405020304" pitchFamily="18" charset="0"/>
            </a:endParaRPr>
          </a:p>
          <a:p>
            <a:pPr algn="ctr" rtl="1"/>
            <a:r>
              <a:rPr lang="fr-FR" sz="2400" b="1" dirty="0">
                <a:solidFill>
                  <a:prstClr val="black"/>
                </a:solidFill>
                <a:latin typeface="Times New Roman" panose="02020603050405020304" pitchFamily="18" charset="0"/>
                <a:cs typeface="Times New Roman" panose="02020603050405020304" pitchFamily="18" charset="0"/>
              </a:rPr>
              <a:t>Loi 23-2008</a:t>
            </a:r>
            <a:endParaRPr lang="x-none" sz="2400" dirty="0"/>
          </a:p>
        </p:txBody>
      </p:sp>
      <p:sp>
        <p:nvSpPr>
          <p:cNvPr id="17" name="Ellipse 16">
            <a:extLst>
              <a:ext uri="{FF2B5EF4-FFF2-40B4-BE49-F238E27FC236}">
                <a16:creationId xmlns:a16="http://schemas.microsoft.com/office/drawing/2014/main" id="{9474EBF5-42B2-4E5D-85DE-87BD9C0B4515}"/>
              </a:ext>
            </a:extLst>
          </p:cNvPr>
          <p:cNvSpPr/>
          <p:nvPr/>
        </p:nvSpPr>
        <p:spPr>
          <a:xfrm>
            <a:off x="9593881" y="8450650"/>
            <a:ext cx="3060050" cy="1438506"/>
          </a:xfrm>
          <a:prstGeom prst="ellipse">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2400" b="1" dirty="0">
                <a:solidFill>
                  <a:prstClr val="black"/>
                </a:solidFill>
                <a:latin typeface="Times New Roman" panose="02020603050405020304" pitchFamily="18" charset="0"/>
                <a:cs typeface="Times New Roman" panose="02020603050405020304" pitchFamily="18" charset="0"/>
              </a:rPr>
              <a:t>Contrats de partenariats </a:t>
            </a:r>
            <a:endParaRPr lang="ar-TN" sz="2400" b="1" dirty="0">
              <a:solidFill>
                <a:prstClr val="black"/>
              </a:solidFill>
              <a:latin typeface="Times New Roman" panose="02020603050405020304" pitchFamily="18" charset="0"/>
              <a:cs typeface="Times New Roman" panose="02020603050405020304" pitchFamily="18" charset="0"/>
            </a:endParaRPr>
          </a:p>
          <a:p>
            <a:pPr algn="ctr" rtl="1"/>
            <a:r>
              <a:rPr lang="fr-FR" sz="2400" b="1" dirty="0">
                <a:solidFill>
                  <a:prstClr val="black"/>
                </a:solidFill>
                <a:latin typeface="Times New Roman" panose="02020603050405020304" pitchFamily="18" charset="0"/>
                <a:cs typeface="Times New Roman" panose="02020603050405020304" pitchFamily="18" charset="0"/>
              </a:rPr>
              <a:t>Loi 49-2015</a:t>
            </a:r>
          </a:p>
        </p:txBody>
      </p:sp>
    </p:spTree>
    <p:extLst>
      <p:ext uri="{BB962C8B-B14F-4D97-AF65-F5344CB8AC3E}">
        <p14:creationId xmlns:p14="http://schemas.microsoft.com/office/powerpoint/2010/main" val="8682340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R5WjBYe.Nbt.qXcqWJkMhQ"/>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R5WjBYe.Nbt.qXcqWJkMhQ"/>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lerio templat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247</TotalTime>
  <Words>3721</Words>
  <Application>Microsoft Office PowerPoint</Application>
  <PresentationFormat>Personnalisé</PresentationFormat>
  <Paragraphs>380</Paragraphs>
  <Slides>27</Slides>
  <Notes>3</Notes>
  <HiddenSlides>0</HiddenSlides>
  <MMClips>0</MMClips>
  <ScaleCrop>false</ScaleCrop>
  <HeadingPairs>
    <vt:vector size="8" baseType="variant">
      <vt:variant>
        <vt:lpstr>Polices utilisées</vt:lpstr>
      </vt:variant>
      <vt:variant>
        <vt:i4>23</vt:i4>
      </vt:variant>
      <vt:variant>
        <vt:lpstr>Thème</vt:lpstr>
      </vt:variant>
      <vt:variant>
        <vt:i4>2</vt:i4>
      </vt:variant>
      <vt:variant>
        <vt:lpstr>Serveurs OLE incorporés</vt:lpstr>
      </vt:variant>
      <vt:variant>
        <vt:i4>1</vt:i4>
      </vt:variant>
      <vt:variant>
        <vt:lpstr>Titres des diapositives</vt:lpstr>
      </vt:variant>
      <vt:variant>
        <vt:i4>27</vt:i4>
      </vt:variant>
    </vt:vector>
  </HeadingPairs>
  <TitlesOfParts>
    <vt:vector size="53" baseType="lpstr">
      <vt:lpstr>Montserrat Bold</vt:lpstr>
      <vt:lpstr>Times</vt:lpstr>
      <vt:lpstr>Symbol</vt:lpstr>
      <vt:lpstr>Arvo</vt:lpstr>
      <vt:lpstr>GE Dinar One</vt:lpstr>
      <vt:lpstr>Times New Roman</vt:lpstr>
      <vt:lpstr>Calibri Light</vt:lpstr>
      <vt:lpstr>Sakkal Majalla</vt:lpstr>
      <vt:lpstr>Roboto</vt:lpstr>
      <vt:lpstr>Open Sans</vt:lpstr>
      <vt:lpstr>Arial</vt:lpstr>
      <vt:lpstr>Noto Sans</vt:lpstr>
      <vt:lpstr>Montserrat</vt:lpstr>
      <vt:lpstr>Roboto Condensed Light</vt:lpstr>
      <vt:lpstr>Calibri</vt:lpstr>
      <vt:lpstr>Andalus</vt:lpstr>
      <vt:lpstr>Aptos</vt:lpstr>
      <vt:lpstr>Verdana</vt:lpstr>
      <vt:lpstr>맑은 고딕</vt:lpstr>
      <vt:lpstr>Wingdings 2</vt:lpstr>
      <vt:lpstr>Wingdings</vt:lpstr>
      <vt:lpstr>Roboto Condensed</vt:lpstr>
      <vt:lpstr>Roboto Bold</vt:lpstr>
      <vt:lpstr>Office Theme</vt:lpstr>
      <vt:lpstr>Salerio template</vt:lpstr>
      <vt:lpstr>think-cell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D’autres en cours</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Visuel FR validé (Présentation)</dc:title>
  <dc:creator>HELAOUI AMINE</dc:creator>
  <cp:lastModifiedBy>Maha Soltan</cp:lastModifiedBy>
  <cp:revision>23</cp:revision>
  <dcterms:created xsi:type="dcterms:W3CDTF">2006-08-16T00:00:00Z</dcterms:created>
  <dcterms:modified xsi:type="dcterms:W3CDTF">2024-01-26T15:36:38Z</dcterms:modified>
  <dc:identifier>DAF60UtvY4o</dc:identifier>
</cp:coreProperties>
</file>