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59" r:id="rId6"/>
    <p:sldId id="260" r:id="rId7"/>
    <p:sldId id="262" r:id="rId8"/>
    <p:sldId id="263" r:id="rId9"/>
    <p:sldId id="264" r:id="rId10"/>
    <p:sldId id="265" r:id="rId11"/>
    <p:sldId id="267" r:id="rId12"/>
    <p:sldId id="266" r:id="rId13"/>
    <p:sldId id="268" r:id="rId14"/>
    <p:sldId id="269" r:id="rId15"/>
    <p:sldId id="270" r:id="rId16"/>
    <p:sldId id="271" r:id="rId17"/>
    <p:sldId id="275" r:id="rId18"/>
    <p:sldId id="272" r:id="rId19"/>
    <p:sldId id="273" r:id="rId20"/>
    <p:sldId id="276" r:id="rId21"/>
    <p:sldId id="274"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D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4622" autoAdjust="0"/>
  </p:normalViewPr>
  <p:slideViewPr>
    <p:cSldViewPr>
      <p:cViewPr varScale="1">
        <p:scale>
          <a:sx n="52" d="100"/>
          <a:sy n="52" d="100"/>
        </p:scale>
        <p:origin x="475"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3.jpe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jpe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jpe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3.jpe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9.png"/><Relationship Id="rId4" Type="http://schemas.openxmlformats.org/officeDocument/2006/relationships/image" Target="../media/image3.jpe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2.png"/><Relationship Id="rId4" Type="http://schemas.openxmlformats.org/officeDocument/2006/relationships/image" Target="../media/image3.jpe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5.png"/><Relationship Id="rId4" Type="http://schemas.openxmlformats.org/officeDocument/2006/relationships/image" Target="../media/image3.jpe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8.png"/><Relationship Id="rId4" Type="http://schemas.openxmlformats.org/officeDocument/2006/relationships/image" Target="../media/image3.jpe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2.emf"/><Relationship Id="rId4" Type="http://schemas.openxmlformats.org/officeDocument/2006/relationships/image" Target="../media/image3.jpeg"/><Relationship Id="rId9" Type="http://schemas.openxmlformats.org/officeDocument/2006/relationships/image" Target="../media/image11.emf"/></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emf"/><Relationship Id="rId5" Type="http://schemas.openxmlformats.org/officeDocument/2006/relationships/image" Target="../media/image4.png"/><Relationship Id="rId10" Type="http://schemas.openxmlformats.org/officeDocument/2006/relationships/image" Target="../media/image15.emf"/><Relationship Id="rId4" Type="http://schemas.openxmlformats.org/officeDocument/2006/relationships/image" Target="../media/image3.jpeg"/><Relationship Id="rId9"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a:off x="0" y="6465386"/>
            <a:ext cx="18617241" cy="7367046"/>
          </a:xfrm>
          <a:custGeom>
            <a:avLst/>
            <a:gdLst/>
            <a:ahLst/>
            <a:cxnLst/>
            <a:rect l="l" t="t" r="r" b="b"/>
            <a:pathLst>
              <a:path w="22222742" h="7722403">
                <a:moveTo>
                  <a:pt x="0" y="0"/>
                </a:moveTo>
                <a:lnTo>
                  <a:pt x="22222742" y="0"/>
                </a:lnTo>
                <a:lnTo>
                  <a:pt x="22222742" y="7722403"/>
                </a:lnTo>
                <a:lnTo>
                  <a:pt x="0" y="7722403"/>
                </a:lnTo>
                <a:lnTo>
                  <a:pt x="0"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458738" y="2280625"/>
            <a:ext cx="11888856" cy="4027350"/>
          </a:xfrm>
          <a:custGeom>
            <a:avLst/>
            <a:gdLst/>
            <a:ahLst/>
            <a:cxnLst/>
            <a:rect l="l" t="t" r="r" b="b"/>
            <a:pathLst>
              <a:path w="11888856" h="4027350">
                <a:moveTo>
                  <a:pt x="0" y="0"/>
                </a:moveTo>
                <a:lnTo>
                  <a:pt x="11888857" y="0"/>
                </a:lnTo>
                <a:lnTo>
                  <a:pt x="11888857" y="4027350"/>
                </a:lnTo>
                <a:lnTo>
                  <a:pt x="0" y="4027350"/>
                </a:lnTo>
                <a:lnTo>
                  <a:pt x="0" y="0"/>
                </a:lnTo>
                <a:close/>
              </a:path>
            </a:pathLst>
          </a:custGeom>
          <a:blipFill>
            <a:blip r:embed="rId4">
              <a:alphaModFix amt="88000"/>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5788748" y="3291455"/>
            <a:ext cx="9763327" cy="2769989"/>
          </a:xfrm>
          <a:prstGeom prst="rect">
            <a:avLst/>
          </a:prstGeom>
        </p:spPr>
        <p:txBody>
          <a:bodyPr lIns="0" tIns="0" rIns="0" bIns="0" rtlCol="0" anchor="t">
            <a:spAutoFit/>
          </a:bodyPr>
          <a:lstStyle/>
          <a:p>
            <a:pPr algn="ctr">
              <a:spcAft>
                <a:spcPts val="0"/>
              </a:spcAft>
              <a:tabLst>
                <a:tab pos="533400" algn="r"/>
              </a:tabLst>
            </a:pPr>
            <a:r>
              <a:rPr lang="fr-FR" sz="3600" b="1" i="1" dirty="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ETUDE </a:t>
            </a:r>
            <a:r>
              <a:rPr lang="fr-FR" sz="36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a:t>
            </a:r>
            <a:r>
              <a:rPr lang="fr-FR" sz="3600" b="1" i="1" cap="all"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’élaboration d’un programme technique et financier En vue de la</a:t>
            </a:r>
            <a:r>
              <a:rPr lang="fr-FR" sz="36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CREATION DE CENTRES POLYFONCTIONNELS </a:t>
            </a:r>
            <a:endParaRPr lang="fr-FR"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533400" algn="r"/>
              </a:tabLst>
            </a:pPr>
            <a:r>
              <a:rPr lang="fr-FR" sz="36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 </a:t>
            </a:r>
            <a:r>
              <a:rPr lang="fr-FR" sz="3600" b="1" i="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MONASTIR</a:t>
            </a:r>
            <a:r>
              <a:rPr lang="en-US" sz="3355" smtClean="0">
                <a:solidFill>
                  <a:srgbClr val="FFFFFF"/>
                </a:solidFill>
                <a:latin typeface="Times New Roman" panose="02020603050405020304" pitchFamily="18" charset="0"/>
                <a:cs typeface="Times New Roman" panose="02020603050405020304" pitchFamily="18" charset="0"/>
              </a:rPr>
              <a:t> </a:t>
            </a:r>
            <a:endParaRPr lang="en-US" sz="3355" dirty="0">
              <a:solidFill>
                <a:srgbClr val="FFFFFF"/>
              </a:solidFill>
              <a:latin typeface="Times New Roman" panose="02020603050405020304" pitchFamily="18" charset="0"/>
              <a:cs typeface="Times New Roman" panose="02020603050405020304" pitchFamily="18" charset="0"/>
            </a:endParaRPr>
          </a:p>
        </p:txBody>
      </p:sp>
      <p:grpSp>
        <p:nvGrpSpPr>
          <p:cNvPr id="5" name="Group 5"/>
          <p:cNvGrpSpPr/>
          <p:nvPr/>
        </p:nvGrpSpPr>
        <p:grpSpPr>
          <a:xfrm>
            <a:off x="1715245" y="8811581"/>
            <a:ext cx="5178861" cy="1082523"/>
            <a:chOff x="0" y="0"/>
            <a:chExt cx="6905148" cy="1443363"/>
          </a:xfrm>
        </p:grpSpPr>
        <p:sp>
          <p:nvSpPr>
            <p:cNvPr id="6" name="TextBox 6"/>
            <p:cNvSpPr txBox="1"/>
            <p:nvPr/>
          </p:nvSpPr>
          <p:spPr>
            <a:xfrm>
              <a:off x="0" y="850169"/>
              <a:ext cx="6905148" cy="593195"/>
            </a:xfrm>
            <a:prstGeom prst="rect">
              <a:avLst/>
            </a:prstGeom>
          </p:spPr>
          <p:txBody>
            <a:bodyPr lIns="0" tIns="0" rIns="0" bIns="0" rtlCol="0" anchor="t">
              <a:spAutoFit/>
            </a:bodyPr>
            <a:lstStyle/>
            <a:p>
              <a:pPr algn="just">
                <a:lnSpc>
                  <a:spcPts val="3758"/>
                </a:lnSpc>
                <a:spcBef>
                  <a:spcPct val="0"/>
                </a:spcBef>
              </a:pPr>
              <a:r>
                <a:rPr lang="en-US" sz="2684" dirty="0">
                  <a:solidFill>
                    <a:srgbClr val="FFFFFF"/>
                  </a:solidFill>
                  <a:latin typeface="Microsoft PhagsPa" panose="020B0502040204020203" pitchFamily="34" charset="0"/>
                </a:rPr>
                <a:t>28 </a:t>
              </a:r>
              <a:r>
                <a:rPr lang="en-US" sz="2684" dirty="0" err="1">
                  <a:solidFill>
                    <a:srgbClr val="FFFFFF"/>
                  </a:solidFill>
                  <a:latin typeface="Microsoft PhagsPa" panose="020B0502040204020203" pitchFamily="34" charset="0"/>
                </a:rPr>
                <a:t>janvier</a:t>
              </a:r>
              <a:r>
                <a:rPr lang="en-US" sz="2684" dirty="0">
                  <a:solidFill>
                    <a:srgbClr val="FFFFFF"/>
                  </a:solidFill>
                  <a:latin typeface="Microsoft PhagsPa" panose="020B0502040204020203" pitchFamily="34" charset="0"/>
                </a:rPr>
                <a:t> - 1er </a:t>
              </a:r>
              <a:r>
                <a:rPr lang="en-US" sz="2684" dirty="0" err="1">
                  <a:solidFill>
                    <a:srgbClr val="FFFFFF"/>
                  </a:solidFill>
                  <a:latin typeface="Microsoft PhagsPa" panose="020B0502040204020203" pitchFamily="34" charset="0"/>
                </a:rPr>
                <a:t>février</a:t>
              </a:r>
              <a:r>
                <a:rPr lang="en-US" sz="2684" dirty="0">
                  <a:solidFill>
                    <a:srgbClr val="FFFFFF"/>
                  </a:solidFill>
                  <a:latin typeface="Microsoft PhagsPa" panose="020B0502040204020203" pitchFamily="34" charset="0"/>
                </a:rPr>
                <a:t> 2024</a:t>
              </a:r>
            </a:p>
          </p:txBody>
        </p:sp>
        <p:sp>
          <p:nvSpPr>
            <p:cNvPr id="7" name="TextBox 7"/>
            <p:cNvSpPr txBox="1"/>
            <p:nvPr/>
          </p:nvSpPr>
          <p:spPr>
            <a:xfrm>
              <a:off x="0" y="-66675"/>
              <a:ext cx="5303639" cy="868017"/>
            </a:xfrm>
            <a:prstGeom prst="rect">
              <a:avLst/>
            </a:prstGeom>
          </p:spPr>
          <p:txBody>
            <a:bodyPr lIns="0" tIns="0" rIns="0" bIns="0" rtlCol="0" anchor="t">
              <a:spAutoFit/>
            </a:bodyPr>
            <a:lstStyle/>
            <a:p>
              <a:pPr algn="just">
                <a:lnSpc>
                  <a:spcPts val="5585"/>
                </a:lnSpc>
                <a:spcBef>
                  <a:spcPct val="0"/>
                </a:spcBef>
              </a:pPr>
              <a:r>
                <a:rPr lang="en-US" sz="3989" dirty="0">
                  <a:solidFill>
                    <a:srgbClr val="FFFFFF"/>
                  </a:solidFill>
                  <a:latin typeface="Montserrat Bold"/>
                </a:rPr>
                <a:t>NOUAKCHOTT </a:t>
              </a:r>
            </a:p>
          </p:txBody>
        </p:sp>
      </p:grpSp>
      <p:grpSp>
        <p:nvGrpSpPr>
          <p:cNvPr id="8" name="Group 8"/>
          <p:cNvGrpSpPr/>
          <p:nvPr/>
        </p:nvGrpSpPr>
        <p:grpSpPr>
          <a:xfrm>
            <a:off x="10199820" y="8425200"/>
            <a:ext cx="7386662" cy="1468903"/>
            <a:chOff x="0" y="0"/>
            <a:chExt cx="9848883" cy="1958538"/>
          </a:xfrm>
        </p:grpSpPr>
        <p:sp>
          <p:nvSpPr>
            <p:cNvPr id="9" name="Freeform 9"/>
            <p:cNvSpPr/>
            <p:nvPr/>
          </p:nvSpPr>
          <p:spPr>
            <a:xfrm>
              <a:off x="8031757" y="210497"/>
              <a:ext cx="1719731" cy="1146972"/>
            </a:xfrm>
            <a:custGeom>
              <a:avLst/>
              <a:gdLst/>
              <a:ahLst/>
              <a:cxnLst/>
              <a:rect l="l" t="t" r="r" b="b"/>
              <a:pathLst>
                <a:path w="1719731" h="1146972">
                  <a:moveTo>
                    <a:pt x="0" y="0"/>
                  </a:moveTo>
                  <a:lnTo>
                    <a:pt x="1719731" y="0"/>
                  </a:lnTo>
                  <a:lnTo>
                    <a:pt x="1719731" y="1146972"/>
                  </a:lnTo>
                  <a:lnTo>
                    <a:pt x="0" y="1146972"/>
                  </a:lnTo>
                  <a:lnTo>
                    <a:pt x="0" y="0"/>
                  </a:lnTo>
                  <a:close/>
                </a:path>
              </a:pathLst>
            </a:custGeom>
            <a:blipFill>
              <a:blip r:embed="rId6"/>
              <a:stretch>
                <a:fillRect/>
              </a:stretch>
            </a:blipFill>
          </p:spPr>
        </p:sp>
        <p:sp>
          <p:nvSpPr>
            <p:cNvPr id="10" name="Freeform 10"/>
            <p:cNvSpPr/>
            <p:nvPr/>
          </p:nvSpPr>
          <p:spPr>
            <a:xfrm>
              <a:off x="0" y="210497"/>
              <a:ext cx="3092760" cy="1279659"/>
            </a:xfrm>
            <a:custGeom>
              <a:avLst/>
              <a:gdLst/>
              <a:ahLst/>
              <a:cxnLst/>
              <a:rect l="l" t="t" r="r" b="b"/>
              <a:pathLst>
                <a:path w="3092760" h="1279659">
                  <a:moveTo>
                    <a:pt x="0" y="0"/>
                  </a:moveTo>
                  <a:lnTo>
                    <a:pt x="3092760" y="0"/>
                  </a:lnTo>
                  <a:lnTo>
                    <a:pt x="3092760" y="1279659"/>
                  </a:lnTo>
                  <a:lnTo>
                    <a:pt x="0" y="1279659"/>
                  </a:lnTo>
                  <a:lnTo>
                    <a:pt x="0" y="0"/>
                  </a:lnTo>
                  <a:close/>
                </a:path>
              </a:pathLst>
            </a:custGeom>
            <a:blipFill>
              <a:blip r:embed="rId7"/>
              <a:stretch>
                <a:fillRect/>
              </a:stretch>
            </a:blipFill>
          </p:spPr>
        </p:sp>
        <p:sp>
          <p:nvSpPr>
            <p:cNvPr id="11" name="Freeform 11"/>
            <p:cNvSpPr/>
            <p:nvPr/>
          </p:nvSpPr>
          <p:spPr>
            <a:xfrm>
              <a:off x="3484283" y="0"/>
              <a:ext cx="1744003" cy="1744003"/>
            </a:xfrm>
            <a:custGeom>
              <a:avLst/>
              <a:gdLst/>
              <a:ahLst/>
              <a:cxnLst/>
              <a:rect l="l" t="t" r="r" b="b"/>
              <a:pathLst>
                <a:path w="1744003" h="1744003">
                  <a:moveTo>
                    <a:pt x="0" y="0"/>
                  </a:moveTo>
                  <a:lnTo>
                    <a:pt x="1744003" y="0"/>
                  </a:lnTo>
                  <a:lnTo>
                    <a:pt x="1744003" y="1744003"/>
                  </a:lnTo>
                  <a:lnTo>
                    <a:pt x="0" y="1744003"/>
                  </a:lnTo>
                  <a:lnTo>
                    <a:pt x="0" y="0"/>
                  </a:lnTo>
                  <a:close/>
                </a:path>
              </a:pathLst>
            </a:custGeom>
            <a:blipFill>
              <a:blip r:embed="rId8"/>
              <a:stretch>
                <a:fillRect/>
              </a:stretch>
            </a:blipFill>
          </p:spPr>
        </p:sp>
        <p:sp>
          <p:nvSpPr>
            <p:cNvPr id="12" name="Freeform 12"/>
            <p:cNvSpPr/>
            <p:nvPr/>
          </p:nvSpPr>
          <p:spPr>
            <a:xfrm>
              <a:off x="5661474" y="0"/>
              <a:ext cx="1744003" cy="1744003"/>
            </a:xfrm>
            <a:custGeom>
              <a:avLst/>
              <a:gdLst/>
              <a:ahLst/>
              <a:cxnLst/>
              <a:rect l="l" t="t" r="r" b="b"/>
              <a:pathLst>
                <a:path w="1744003" h="1744003">
                  <a:moveTo>
                    <a:pt x="0" y="0"/>
                  </a:moveTo>
                  <a:lnTo>
                    <a:pt x="1744003" y="0"/>
                  </a:lnTo>
                  <a:lnTo>
                    <a:pt x="1744003" y="1744003"/>
                  </a:lnTo>
                  <a:lnTo>
                    <a:pt x="0" y="1744003"/>
                  </a:lnTo>
                  <a:lnTo>
                    <a:pt x="0" y="0"/>
                  </a:lnTo>
                  <a:close/>
                </a:path>
              </a:pathLst>
            </a:custGeom>
            <a:blipFill>
              <a:blip r:embed="rId9"/>
              <a:stretch>
                <a:fillRect/>
              </a:stretch>
            </a:blipFill>
          </p:spPr>
        </p:sp>
        <p:sp>
          <p:nvSpPr>
            <p:cNvPr id="13" name="TextBox 13"/>
            <p:cNvSpPr txBox="1"/>
            <p:nvPr/>
          </p:nvSpPr>
          <p:spPr>
            <a:xfrm>
              <a:off x="8092890" y="1481720"/>
              <a:ext cx="1755992" cy="476817"/>
            </a:xfrm>
            <a:prstGeom prst="rect">
              <a:avLst/>
            </a:prstGeom>
          </p:spPr>
          <p:txBody>
            <a:bodyPr lIns="0" tIns="0" rIns="0" bIns="0" rtlCol="0" anchor="t">
              <a:spAutoFit/>
            </a:bodyPr>
            <a:lstStyle/>
            <a:p>
              <a:pPr>
                <a:lnSpc>
                  <a:spcPts val="1426"/>
                </a:lnSpc>
                <a:spcBef>
                  <a:spcPct val="0"/>
                </a:spcBef>
              </a:pPr>
              <a:r>
                <a:rPr lang="en-US" sz="1019" dirty="0" err="1">
                  <a:solidFill>
                    <a:srgbClr val="FFFFFF"/>
                  </a:solidFill>
                  <a:latin typeface="Montserrat"/>
                </a:rPr>
                <a:t>Cofinancé</a:t>
              </a:r>
              <a:r>
                <a:rPr lang="en-US" sz="1019" dirty="0">
                  <a:solidFill>
                    <a:srgbClr val="FFFFFF"/>
                  </a:solidFill>
                  <a:latin typeface="Montserrat"/>
                </a:rPr>
                <a:t> par </a:t>
              </a:r>
              <a:r>
                <a:rPr lang="en-US" sz="1019" dirty="0" err="1">
                  <a:solidFill>
                    <a:srgbClr val="FFFFFF"/>
                  </a:solidFill>
                  <a:latin typeface="Montserrat"/>
                </a:rPr>
                <a:t>l’Union</a:t>
              </a:r>
              <a:r>
                <a:rPr lang="en-US" sz="1019" dirty="0">
                  <a:solidFill>
                    <a:srgbClr val="FFFFFF"/>
                  </a:solidFill>
                  <a:latin typeface="Montserrat"/>
                </a:rPr>
                <a:t> </a:t>
              </a:r>
              <a:r>
                <a:rPr lang="en-US" sz="1019" dirty="0" err="1">
                  <a:solidFill>
                    <a:srgbClr val="FFFFFF"/>
                  </a:solidFill>
                  <a:latin typeface="Montserrat"/>
                </a:rPr>
                <a:t>européenne</a:t>
              </a:r>
              <a:endParaRPr lang="en-US" sz="1019" dirty="0">
                <a:solidFill>
                  <a:srgbClr val="FFFFFF"/>
                </a:solidFill>
                <a:latin typeface="Montserrat"/>
              </a:endParaRPr>
            </a:p>
          </p:txBody>
        </p:sp>
      </p:grpSp>
      <p:sp>
        <p:nvSpPr>
          <p:cNvPr id="14" name="TextBox 14"/>
          <p:cNvSpPr txBox="1"/>
          <p:nvPr/>
        </p:nvSpPr>
        <p:spPr>
          <a:xfrm>
            <a:off x="685800" y="6493586"/>
            <a:ext cx="8229600" cy="1552156"/>
          </a:xfrm>
          <a:prstGeom prst="rect">
            <a:avLst/>
          </a:prstGeom>
        </p:spPr>
        <p:txBody>
          <a:bodyPr wrap="square" lIns="0" tIns="0" rIns="0" bIns="0" rtlCol="0" anchor="t">
            <a:spAutoFit/>
          </a:bodyPr>
          <a:lstStyle/>
          <a:p>
            <a:r>
              <a:rPr lang="en-US" sz="3362" b="1" dirty="0" err="1" smtClean="0">
                <a:solidFill>
                  <a:srgbClr val="243569"/>
                </a:solidFill>
                <a:effectLst>
                  <a:outerShdw blurRad="38100" dist="38100" dir="2700000" algn="tl">
                    <a:srgbClr val="000000">
                      <a:alpha val="43137"/>
                    </a:srgbClr>
                  </a:outerShdw>
                </a:effectLst>
                <a:latin typeface="Times New Roman" panose="02020603050405020304" pitchFamily="18" charset="0"/>
                <a:ea typeface="Adobe Fangsong Std R" panose="02020400000000000000" pitchFamily="18" charset="-128"/>
                <a:cs typeface="Times New Roman" panose="02020603050405020304" pitchFamily="18" charset="0"/>
              </a:rPr>
              <a:t>Gandouz</a:t>
            </a:r>
            <a:r>
              <a:rPr lang="en-US" sz="3362" b="1" dirty="0" smtClean="0">
                <a:solidFill>
                  <a:srgbClr val="243569"/>
                </a:solidFill>
                <a:effectLst>
                  <a:outerShdw blurRad="38100" dist="38100" dir="2700000" algn="tl">
                    <a:srgbClr val="000000">
                      <a:alpha val="43137"/>
                    </a:srgbClr>
                  </a:outerShdw>
                </a:effectLst>
                <a:latin typeface="Times New Roman" panose="02020603050405020304" pitchFamily="18" charset="0"/>
                <a:ea typeface="Adobe Fangsong Std R" panose="02020400000000000000" pitchFamily="18" charset="-128"/>
                <a:cs typeface="Times New Roman" panose="02020603050405020304" pitchFamily="18" charset="0"/>
              </a:rPr>
              <a:t> </a:t>
            </a:r>
            <a:r>
              <a:rPr lang="en-US" sz="3362" b="1" dirty="0" err="1" smtClean="0">
                <a:solidFill>
                  <a:srgbClr val="243569"/>
                </a:solidFill>
                <a:effectLst>
                  <a:outerShdw blurRad="38100" dist="38100" dir="2700000" algn="tl">
                    <a:srgbClr val="000000">
                      <a:alpha val="43137"/>
                    </a:srgbClr>
                  </a:outerShdw>
                </a:effectLst>
                <a:latin typeface="Times New Roman" panose="02020603050405020304" pitchFamily="18" charset="0"/>
                <a:ea typeface="Adobe Fangsong Std R" panose="02020400000000000000" pitchFamily="18" charset="-128"/>
                <a:cs typeface="Times New Roman" panose="02020603050405020304" pitchFamily="18" charset="0"/>
              </a:rPr>
              <a:t>Wafa</a:t>
            </a:r>
            <a:r>
              <a:rPr lang="en-US" sz="3362" b="1" dirty="0" smtClean="0">
                <a:solidFill>
                  <a:srgbClr val="243569"/>
                </a:solidFill>
                <a:effectLst>
                  <a:outerShdw blurRad="38100" dist="38100" dir="2700000" algn="tl">
                    <a:srgbClr val="000000">
                      <a:alpha val="43137"/>
                    </a:srgbClr>
                  </a:outerShdw>
                </a:effectLst>
                <a:latin typeface="Times New Roman" panose="02020603050405020304" pitchFamily="18" charset="0"/>
                <a:ea typeface="Adobe Fangsong Std R" panose="02020400000000000000" pitchFamily="18" charset="-128"/>
                <a:cs typeface="Times New Roman" panose="02020603050405020304" pitchFamily="18" charset="0"/>
              </a:rPr>
              <a:t> </a:t>
            </a:r>
          </a:p>
          <a:p>
            <a:r>
              <a:rPr lang="en-US" sz="3362" b="1" dirty="0" err="1" smtClean="0">
                <a:solidFill>
                  <a:srgbClr val="243569"/>
                </a:solidFill>
                <a:effectLst>
                  <a:outerShdw blurRad="38100" dist="38100" dir="2700000" algn="tl">
                    <a:srgbClr val="000000">
                      <a:alpha val="43137"/>
                    </a:srgbClr>
                  </a:outerShdw>
                </a:effectLst>
                <a:latin typeface="Times New Roman" panose="02020603050405020304" pitchFamily="18" charset="0"/>
                <a:ea typeface="Adobe Fangsong Std R" panose="02020400000000000000" pitchFamily="18" charset="-128"/>
                <a:cs typeface="Times New Roman" panose="02020603050405020304" pitchFamily="18" charset="0"/>
              </a:rPr>
              <a:t>Ingénieure</a:t>
            </a:r>
            <a:r>
              <a:rPr lang="en-US" sz="3362" b="1" dirty="0" smtClean="0">
                <a:solidFill>
                  <a:srgbClr val="243569"/>
                </a:solidFill>
                <a:effectLst>
                  <a:outerShdw blurRad="38100" dist="38100" dir="2700000" algn="tl">
                    <a:srgbClr val="000000">
                      <a:alpha val="43137"/>
                    </a:srgbClr>
                  </a:outerShdw>
                </a:effectLst>
                <a:latin typeface="Times New Roman" panose="02020603050405020304" pitchFamily="18" charset="0"/>
                <a:ea typeface="Adobe Fangsong Std R" panose="02020400000000000000" pitchFamily="18" charset="-128"/>
                <a:cs typeface="Times New Roman" panose="02020603050405020304" pitchFamily="18" charset="0"/>
              </a:rPr>
              <a:t> </a:t>
            </a:r>
            <a:r>
              <a:rPr lang="en-US" sz="3362" b="1" dirty="0" err="1" smtClean="0">
                <a:solidFill>
                  <a:srgbClr val="243569"/>
                </a:solidFill>
                <a:effectLst>
                  <a:outerShdw blurRad="38100" dist="38100" dir="2700000" algn="tl">
                    <a:srgbClr val="000000">
                      <a:alpha val="43137"/>
                    </a:srgbClr>
                  </a:outerShdw>
                </a:effectLst>
                <a:latin typeface="Times New Roman" panose="02020603050405020304" pitchFamily="18" charset="0"/>
                <a:ea typeface="Adobe Fangsong Std R" panose="02020400000000000000" pitchFamily="18" charset="-128"/>
                <a:cs typeface="Times New Roman" panose="02020603050405020304" pitchFamily="18" charset="0"/>
              </a:rPr>
              <a:t>en</a:t>
            </a:r>
            <a:r>
              <a:rPr lang="en-US" sz="3362" b="1" dirty="0" smtClean="0">
                <a:solidFill>
                  <a:srgbClr val="243569"/>
                </a:solidFill>
                <a:effectLst>
                  <a:outerShdw blurRad="38100" dist="38100" dir="2700000" algn="tl">
                    <a:srgbClr val="000000">
                      <a:alpha val="43137"/>
                    </a:srgbClr>
                  </a:outerShdw>
                </a:effectLst>
                <a:latin typeface="Times New Roman" panose="02020603050405020304" pitchFamily="18" charset="0"/>
                <a:ea typeface="Adobe Fangsong Std R" panose="02020400000000000000" pitchFamily="18" charset="-128"/>
                <a:cs typeface="Times New Roman" panose="02020603050405020304" pitchFamily="18" charset="0"/>
              </a:rPr>
              <a:t> chef – </a:t>
            </a:r>
            <a:r>
              <a:rPr lang="en-US" sz="3362" b="1" dirty="0" err="1" smtClean="0">
                <a:solidFill>
                  <a:srgbClr val="243569"/>
                </a:solidFill>
                <a:effectLst>
                  <a:outerShdw blurRad="38100" dist="38100" dir="2700000" algn="tl">
                    <a:srgbClr val="000000">
                      <a:alpha val="43137"/>
                    </a:srgbClr>
                  </a:outerShdw>
                </a:effectLst>
                <a:latin typeface="Times New Roman" panose="02020603050405020304" pitchFamily="18" charset="0"/>
                <a:ea typeface="Adobe Fangsong Std R" panose="02020400000000000000" pitchFamily="18" charset="-128"/>
                <a:cs typeface="Times New Roman" panose="02020603050405020304" pitchFamily="18" charset="0"/>
              </a:rPr>
              <a:t>Directrice</a:t>
            </a:r>
            <a:r>
              <a:rPr lang="en-US" sz="3362" b="1" dirty="0" smtClean="0">
                <a:solidFill>
                  <a:srgbClr val="243569"/>
                </a:solidFill>
                <a:effectLst>
                  <a:outerShdw blurRad="38100" dist="38100" dir="2700000" algn="tl">
                    <a:srgbClr val="000000">
                      <a:alpha val="43137"/>
                    </a:srgbClr>
                  </a:outerShdw>
                </a:effectLst>
                <a:latin typeface="Times New Roman" panose="02020603050405020304" pitchFamily="18" charset="0"/>
                <a:ea typeface="Adobe Fangsong Std R" panose="02020400000000000000" pitchFamily="18" charset="-128"/>
                <a:cs typeface="Times New Roman" panose="02020603050405020304" pitchFamily="18" charset="0"/>
              </a:rPr>
              <a:t> technique</a:t>
            </a:r>
          </a:p>
          <a:p>
            <a:r>
              <a:rPr lang="en-US" sz="3362" b="1" dirty="0" err="1" smtClean="0">
                <a:solidFill>
                  <a:srgbClr val="243569"/>
                </a:solidFill>
                <a:effectLst>
                  <a:outerShdw blurRad="38100" dist="38100" dir="2700000" algn="tl">
                    <a:srgbClr val="000000">
                      <a:alpha val="43137"/>
                    </a:srgbClr>
                  </a:outerShdw>
                </a:effectLst>
                <a:latin typeface="Times New Roman" panose="02020603050405020304" pitchFamily="18" charset="0"/>
                <a:ea typeface="Adobe Fangsong Std R" panose="02020400000000000000" pitchFamily="18" charset="-128"/>
                <a:cs typeface="Times New Roman" panose="02020603050405020304" pitchFamily="18" charset="0"/>
              </a:rPr>
              <a:t>Municipalité</a:t>
            </a:r>
            <a:r>
              <a:rPr lang="en-US" sz="3362" b="1" dirty="0" smtClean="0">
                <a:solidFill>
                  <a:srgbClr val="243569"/>
                </a:solidFill>
                <a:effectLst>
                  <a:outerShdw blurRad="38100" dist="38100" dir="2700000" algn="tl">
                    <a:srgbClr val="000000">
                      <a:alpha val="43137"/>
                    </a:srgbClr>
                  </a:outerShdw>
                </a:effectLst>
                <a:latin typeface="Times New Roman" panose="02020603050405020304" pitchFamily="18" charset="0"/>
                <a:ea typeface="Adobe Fangsong Std R" panose="02020400000000000000" pitchFamily="18" charset="-128"/>
                <a:cs typeface="Times New Roman" panose="02020603050405020304" pitchFamily="18" charset="0"/>
              </a:rPr>
              <a:t> de Monastir</a:t>
            </a:r>
            <a:endParaRPr lang="en-US" sz="3362" b="1" dirty="0">
              <a:solidFill>
                <a:srgbClr val="243569"/>
              </a:solidFill>
              <a:effectLst>
                <a:outerShdw blurRad="38100" dist="38100" dir="2700000" algn="tl">
                  <a:srgbClr val="000000">
                    <a:alpha val="43137"/>
                  </a:srgbClr>
                </a:outerShdw>
              </a:effectLst>
              <a:latin typeface="Times New Roman" panose="02020603050405020304" pitchFamily="18" charset="0"/>
              <a:ea typeface="Adobe Fangsong Std R" panose="02020400000000000000" pitchFamily="18" charset="-128"/>
              <a:cs typeface="Times New Roman" panose="02020603050405020304" pitchFamily="18" charset="0"/>
            </a:endParaRPr>
          </a:p>
        </p:txBody>
      </p:sp>
      <p:grpSp>
        <p:nvGrpSpPr>
          <p:cNvPr id="15" name="Group 15"/>
          <p:cNvGrpSpPr/>
          <p:nvPr/>
        </p:nvGrpSpPr>
        <p:grpSpPr>
          <a:xfrm>
            <a:off x="1028700" y="896924"/>
            <a:ext cx="6860077" cy="2323851"/>
            <a:chOff x="0" y="0"/>
            <a:chExt cx="9146769" cy="3098468"/>
          </a:xfrm>
        </p:grpSpPr>
        <p:sp>
          <p:nvSpPr>
            <p:cNvPr id="16" name="Freeform 16"/>
            <p:cNvSpPr/>
            <p:nvPr/>
          </p:nvSpPr>
          <p:spPr>
            <a:xfrm rot="-10800000">
              <a:off x="0" y="0"/>
              <a:ext cx="9146769" cy="3098468"/>
            </a:xfrm>
            <a:custGeom>
              <a:avLst/>
              <a:gdLst/>
              <a:ahLst/>
              <a:cxnLst/>
              <a:rect l="l" t="t" r="r" b="b"/>
              <a:pathLst>
                <a:path w="9146769" h="3098468">
                  <a:moveTo>
                    <a:pt x="0" y="0"/>
                  </a:moveTo>
                  <a:lnTo>
                    <a:pt x="9146769" y="0"/>
                  </a:lnTo>
                  <a:lnTo>
                    <a:pt x="9146769" y="3098468"/>
                  </a:lnTo>
                  <a:lnTo>
                    <a:pt x="0" y="309846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TextBox 17"/>
            <p:cNvSpPr txBox="1"/>
            <p:nvPr/>
          </p:nvSpPr>
          <p:spPr>
            <a:xfrm>
              <a:off x="508031" y="789831"/>
              <a:ext cx="8321781" cy="1641817"/>
            </a:xfrm>
            <a:prstGeom prst="rect">
              <a:avLst/>
            </a:prstGeom>
          </p:spPr>
          <p:txBody>
            <a:bodyPr lIns="0" tIns="0" rIns="0" bIns="0" rtlCol="0" anchor="t">
              <a:spAutoFit/>
            </a:bodyPr>
            <a:lstStyle/>
            <a:p>
              <a:pPr algn="ctr">
                <a:lnSpc>
                  <a:spcPts val="3215"/>
                </a:lnSpc>
              </a:pPr>
              <a:r>
                <a:rPr lang="en-US" sz="3420" dirty="0">
                  <a:solidFill>
                    <a:srgbClr val="243569"/>
                  </a:solidFill>
                  <a:latin typeface="Times New Roman" panose="02020603050405020304" pitchFamily="18" charset="0"/>
                  <a:cs typeface="Times New Roman" panose="02020603050405020304" pitchFamily="18" charset="0"/>
                </a:rPr>
                <a:t>Les </a:t>
              </a:r>
              <a:r>
                <a:rPr lang="en-US" sz="3420" dirty="0" err="1">
                  <a:solidFill>
                    <a:srgbClr val="1E9F6C"/>
                  </a:solidFill>
                  <a:latin typeface="Times New Roman" panose="02020603050405020304" pitchFamily="18" charset="0"/>
                  <a:cs typeface="Times New Roman" panose="02020603050405020304" pitchFamily="18" charset="0"/>
                </a:rPr>
                <a:t>autorités</a:t>
              </a:r>
              <a:r>
                <a:rPr lang="en-US" sz="3420" dirty="0">
                  <a:solidFill>
                    <a:srgbClr val="1E9F6C"/>
                  </a:solidFill>
                  <a:latin typeface="Times New Roman" panose="02020603050405020304" pitchFamily="18" charset="0"/>
                  <a:cs typeface="Times New Roman" panose="02020603050405020304" pitchFamily="18" charset="0"/>
                </a:rPr>
                <a:t> locales</a:t>
              </a:r>
              <a:r>
                <a:rPr lang="en-US" sz="3420" dirty="0">
                  <a:solidFill>
                    <a:srgbClr val="243569"/>
                  </a:solidFill>
                  <a:latin typeface="Times New Roman" panose="02020603050405020304" pitchFamily="18" charset="0"/>
                  <a:cs typeface="Times New Roman" panose="02020603050405020304" pitchFamily="18" charset="0"/>
                </a:rPr>
                <a:t> au </a:t>
              </a:r>
            </a:p>
            <a:p>
              <a:pPr algn="ctr">
                <a:lnSpc>
                  <a:spcPts val="3215"/>
                </a:lnSpc>
              </a:pPr>
              <a:r>
                <a:rPr lang="en-US" sz="3420" dirty="0" err="1">
                  <a:solidFill>
                    <a:srgbClr val="243569"/>
                  </a:solidFill>
                  <a:latin typeface="Times New Roman" panose="02020603050405020304" pitchFamily="18" charset="0"/>
                  <a:cs typeface="Times New Roman" panose="02020603050405020304" pitchFamily="18" charset="0"/>
                </a:rPr>
                <a:t>coeur</a:t>
              </a:r>
              <a:r>
                <a:rPr lang="en-US" sz="3420" dirty="0">
                  <a:solidFill>
                    <a:srgbClr val="243569"/>
                  </a:solidFill>
                  <a:latin typeface="Times New Roman" panose="02020603050405020304" pitchFamily="18" charset="0"/>
                  <a:cs typeface="Times New Roman" panose="02020603050405020304" pitchFamily="18" charset="0"/>
                </a:rPr>
                <a:t> des </a:t>
              </a:r>
              <a:r>
                <a:rPr lang="en-US" sz="3420" dirty="0" err="1">
                  <a:solidFill>
                    <a:srgbClr val="243569"/>
                  </a:solidFill>
                  <a:latin typeface="Times New Roman" panose="02020603050405020304" pitchFamily="18" charset="0"/>
                  <a:cs typeface="Times New Roman" panose="02020603050405020304" pitchFamily="18" charset="0"/>
                </a:rPr>
                <a:t>nouvelles</a:t>
              </a:r>
              <a:r>
                <a:rPr lang="en-US" sz="3420" dirty="0">
                  <a:solidFill>
                    <a:srgbClr val="243569"/>
                  </a:solidFill>
                  <a:latin typeface="Times New Roman" panose="02020603050405020304" pitchFamily="18" charset="0"/>
                  <a:cs typeface="Times New Roman" panose="02020603050405020304" pitchFamily="18" charset="0"/>
                </a:rPr>
                <a:t> </a:t>
              </a:r>
              <a:r>
                <a:rPr lang="en-US" sz="3420" dirty="0" err="1">
                  <a:solidFill>
                    <a:srgbClr val="1E9F6C"/>
                  </a:solidFill>
                  <a:latin typeface="Times New Roman" panose="02020603050405020304" pitchFamily="18" charset="0"/>
                  <a:cs typeface="Times New Roman" panose="02020603050405020304" pitchFamily="18" charset="0"/>
                </a:rPr>
                <a:t>dynamiques</a:t>
              </a:r>
              <a:r>
                <a:rPr lang="en-US" sz="3420" dirty="0">
                  <a:solidFill>
                    <a:srgbClr val="1E9F6C"/>
                  </a:solidFill>
                  <a:latin typeface="Times New Roman" panose="02020603050405020304" pitchFamily="18" charset="0"/>
                  <a:cs typeface="Times New Roman" panose="02020603050405020304" pitchFamily="18" charset="0"/>
                </a:rPr>
                <a:t> </a:t>
              </a:r>
              <a:r>
                <a:rPr lang="en-US" sz="3420" dirty="0" err="1">
                  <a:solidFill>
                    <a:srgbClr val="1E9F6C"/>
                  </a:solidFill>
                  <a:latin typeface="Times New Roman" panose="02020603050405020304" pitchFamily="18" charset="0"/>
                  <a:cs typeface="Times New Roman" panose="02020603050405020304" pitchFamily="18" charset="0"/>
                </a:rPr>
                <a:t>régionales</a:t>
              </a:r>
              <a:endParaRPr lang="en-US" sz="3420" dirty="0">
                <a:solidFill>
                  <a:srgbClr val="1E9F6C"/>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2444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05801" y="1462465"/>
            <a:ext cx="15415199" cy="705001"/>
          </a:xfrm>
          <a:prstGeom prst="rect">
            <a:avLst/>
          </a:prstGeom>
        </p:spPr>
        <p:txBody>
          <a:bodyPr wrap="square" lIns="0" tIns="0" rIns="0" bIns="0" rtlCol="0" anchor="t">
            <a:spAutoFit/>
          </a:bodyPr>
          <a:lstStyle/>
          <a:p>
            <a:pPr>
              <a:lnSpc>
                <a:spcPts val="5232"/>
              </a:lnSpc>
            </a:pPr>
            <a:r>
              <a:rPr lang="fr-FR" sz="5566" b="1" u="sng" dirty="0" smtClean="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résultats de l’étude</a:t>
            </a:r>
            <a:r>
              <a:rPr lang="fr-FR" sz="6000" u="sng" dirty="0">
                <a:latin typeface="Times New Roman" panose="02020603050405020304" pitchFamily="18" charset="0"/>
                <a:ea typeface="Times New Roman" panose="02020603050405020304" pitchFamily="18" charset="0"/>
                <a:cs typeface="Times New Roman" panose="02020603050405020304" pitchFamily="18" charset="0"/>
              </a:rPr>
              <a:t> </a:t>
            </a:r>
            <a:r>
              <a:rPr lang="fr-FR" sz="5566" b="1" i="1" u="sng" dirty="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cas de la foire</a:t>
            </a: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13" name="Image 12"/>
          <p:cNvPicPr>
            <a:picLocks noChangeAspect="1"/>
          </p:cNvPicPr>
          <p:nvPr/>
        </p:nvPicPr>
        <p:blipFill rotWithShape="1">
          <a:blip r:embed="rId8"/>
          <a:srcRect l="35906" t="43337" r="40044" b="12500"/>
          <a:stretch/>
        </p:blipFill>
        <p:spPr>
          <a:xfrm>
            <a:off x="6496051" y="2282435"/>
            <a:ext cx="5504051" cy="5682450"/>
          </a:xfrm>
          <a:prstGeom prst="rect">
            <a:avLst/>
          </a:prstGeom>
        </p:spPr>
      </p:pic>
      <p:pic>
        <p:nvPicPr>
          <p:cNvPr id="17" name="Image 16"/>
          <p:cNvPicPr>
            <a:picLocks noChangeAspect="1"/>
          </p:cNvPicPr>
          <p:nvPr/>
        </p:nvPicPr>
        <p:blipFill rotWithShape="1">
          <a:blip r:embed="rId9"/>
          <a:srcRect l="23060" t="12500" r="33016" b="14583"/>
          <a:stretch/>
        </p:blipFill>
        <p:spPr>
          <a:xfrm>
            <a:off x="12105146" y="2202408"/>
            <a:ext cx="4867272" cy="4542786"/>
          </a:xfrm>
          <a:prstGeom prst="rect">
            <a:avLst/>
          </a:prstGeom>
        </p:spPr>
      </p:pic>
      <p:pic>
        <p:nvPicPr>
          <p:cNvPr id="18" name="Image 17"/>
          <p:cNvPicPr>
            <a:picLocks noChangeAspect="1"/>
          </p:cNvPicPr>
          <p:nvPr/>
        </p:nvPicPr>
        <p:blipFill rotWithShape="1">
          <a:blip r:embed="rId10"/>
          <a:srcRect l="23645" t="34375" r="29502" b="12882"/>
          <a:stretch/>
        </p:blipFill>
        <p:spPr>
          <a:xfrm>
            <a:off x="12142050" y="6843039"/>
            <a:ext cx="5199254" cy="3290664"/>
          </a:xfrm>
          <a:prstGeom prst="rect">
            <a:avLst/>
          </a:prstGeom>
        </p:spPr>
      </p:pic>
      <p:sp>
        <p:nvSpPr>
          <p:cNvPr id="14" name="Rectangle 13"/>
          <p:cNvSpPr/>
          <p:nvPr/>
        </p:nvSpPr>
        <p:spPr>
          <a:xfrm>
            <a:off x="256393" y="2407114"/>
            <a:ext cx="6097710" cy="7791748"/>
          </a:xfrm>
          <a:prstGeom prst="rect">
            <a:avLst/>
          </a:prstGeom>
        </p:spPr>
        <p:txBody>
          <a:bodyPr wrap="square">
            <a:spAutoFit/>
          </a:bodyPr>
          <a:lstStyle/>
          <a:p>
            <a:pPr>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 2eme Scénario prévoit :</a:t>
            </a:r>
          </a:p>
          <a:p>
            <a:pPr>
              <a:lnSpc>
                <a:spcPct val="150000"/>
              </a:lnSpc>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Deux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tours de 10 étages à usage d’habitat de standing et un immeuble de 8 étages </a:t>
            </a:r>
          </a:p>
          <a:p>
            <a:pPr>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à usage bureautique avec des commerces au RDC sur le front de la parcelle </a:t>
            </a:r>
          </a:p>
          <a:p>
            <a:pPr>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ouvrant sur la RR92.</a:t>
            </a:r>
          </a:p>
          <a:p>
            <a:pPr>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foire avec deux parkings extérieurs pour les visiteurs et les exposants sur la </a:t>
            </a:r>
          </a:p>
          <a:p>
            <a:pPr>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partie postérieure de la parcelle.</a:t>
            </a:r>
          </a:p>
          <a:p>
            <a:pPr>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Réaménagement des espaces extérieurs et amélioration de la circulation et du </a:t>
            </a:r>
          </a:p>
          <a:p>
            <a:pPr>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parcage.</a:t>
            </a:r>
          </a:p>
          <a:p>
            <a:pPr>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Parkings sous-sol sous l’emprise de chaque bâtiment</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52519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2444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05801" y="1462465"/>
            <a:ext cx="17015399" cy="705001"/>
          </a:xfrm>
          <a:prstGeom prst="rect">
            <a:avLst/>
          </a:prstGeom>
        </p:spPr>
        <p:txBody>
          <a:bodyPr wrap="square" lIns="0" tIns="0" rIns="0" bIns="0" rtlCol="0" anchor="t">
            <a:spAutoFit/>
          </a:bodyPr>
          <a:lstStyle/>
          <a:p>
            <a:pPr>
              <a:lnSpc>
                <a:spcPts val="5232"/>
              </a:lnSpc>
            </a:pPr>
            <a:r>
              <a:rPr lang="fr-FR" sz="5566" b="1" u="sng" dirty="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résultats de l’étude</a:t>
            </a:r>
            <a:r>
              <a:rPr lang="fr-FR" sz="6000" u="sng" dirty="0">
                <a:latin typeface="Times New Roman" panose="02020603050405020304" pitchFamily="18" charset="0"/>
                <a:ea typeface="Times New Roman" panose="02020603050405020304" pitchFamily="18" charset="0"/>
                <a:cs typeface="Times New Roman" panose="02020603050405020304" pitchFamily="18" charset="0"/>
              </a:rPr>
              <a:t> </a:t>
            </a:r>
            <a:r>
              <a:rPr lang="fr-FR" sz="6000" b="1" i="1" u="sng" dirty="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cas de la foire</a:t>
            </a:r>
            <a:endParaRPr lang="fr-FR" sz="6000" b="1" u="sng" dirty="0">
              <a:solidFill>
                <a:srgbClr val="96DA9E"/>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14" name="Picture 13"/>
          <p:cNvPicPr>
            <a:picLocks noChangeAspect="1"/>
          </p:cNvPicPr>
          <p:nvPr/>
        </p:nvPicPr>
        <p:blipFill rotWithShape="1">
          <a:blip r:embed="rId8"/>
          <a:srcRect l="31250" t="41152" r="35417" b="7037"/>
          <a:stretch/>
        </p:blipFill>
        <p:spPr>
          <a:xfrm>
            <a:off x="6400800" y="2370474"/>
            <a:ext cx="6096000" cy="5329766"/>
          </a:xfrm>
          <a:prstGeom prst="rect">
            <a:avLst/>
          </a:prstGeom>
        </p:spPr>
      </p:pic>
      <p:pic>
        <p:nvPicPr>
          <p:cNvPr id="15" name="Picture 14"/>
          <p:cNvPicPr>
            <a:picLocks noChangeAspect="1"/>
          </p:cNvPicPr>
          <p:nvPr/>
        </p:nvPicPr>
        <p:blipFill rotWithShape="1">
          <a:blip r:embed="rId9"/>
          <a:srcRect l="32084" t="18889" r="35001" b="21111"/>
          <a:stretch/>
        </p:blipFill>
        <p:spPr>
          <a:xfrm>
            <a:off x="12671284" y="2138035"/>
            <a:ext cx="5009717" cy="5136546"/>
          </a:xfrm>
          <a:prstGeom prst="rect">
            <a:avLst/>
          </a:prstGeom>
        </p:spPr>
      </p:pic>
      <p:pic>
        <p:nvPicPr>
          <p:cNvPr id="16" name="Picture 15"/>
          <p:cNvPicPr>
            <a:picLocks noChangeAspect="1"/>
          </p:cNvPicPr>
          <p:nvPr/>
        </p:nvPicPr>
        <p:blipFill rotWithShape="1">
          <a:blip r:embed="rId10"/>
          <a:srcRect l="25000" t="31482" r="29583" b="21111"/>
          <a:stretch/>
        </p:blipFill>
        <p:spPr>
          <a:xfrm>
            <a:off x="12906526" y="7338300"/>
            <a:ext cx="4921445" cy="2889656"/>
          </a:xfrm>
          <a:prstGeom prst="rect">
            <a:avLst/>
          </a:prstGeom>
        </p:spPr>
      </p:pic>
      <p:sp>
        <p:nvSpPr>
          <p:cNvPr id="19" name="Rectangle 18"/>
          <p:cNvSpPr/>
          <p:nvPr/>
        </p:nvSpPr>
        <p:spPr>
          <a:xfrm>
            <a:off x="323338" y="2302324"/>
            <a:ext cx="6229862" cy="7848302"/>
          </a:xfrm>
          <a:prstGeom prst="rect">
            <a:avLst/>
          </a:prstGeom>
        </p:spPr>
        <p:txBody>
          <a:bodyPr wrap="square">
            <a:spAutoFit/>
          </a:bodyPr>
          <a:lstStyle/>
          <a:p>
            <a:pPr>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 3 </a:t>
            </a:r>
            <a:r>
              <a:rPr lang="fr-FR"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eme</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Scénario prévoit </a:t>
            </a: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nSpc>
                <a:spcPct val="150000"/>
              </a:lnSpc>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Projection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d’une voie de 8m qui scinde la parcelle en 2. </a:t>
            </a:r>
            <a:endPar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Deux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immeubles de 8 étages à usage d’habitat de standing avec des commerces au RDC sur la parcelle n°2. </a:t>
            </a:r>
          </a:p>
          <a:p>
            <a:pPr marL="342900" indent="-342900">
              <a:lnSpc>
                <a:spcPct val="150000"/>
              </a:lnSpc>
              <a:buFontTx/>
              <a:buChar char="-"/>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marché municipal au RDC de la parcelle n°1 et deux immeubles de 6 étages à usage d’habitat de standing. </a:t>
            </a:r>
            <a:endPar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lnSpc>
                <a:spcPct val="150000"/>
              </a:lnSpc>
              <a:buFontTx/>
              <a:buChar char="-"/>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Réaménagement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 espaces extérieurs et amélioration de la circulation et du parcage. </a:t>
            </a:r>
            <a:endPar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lnSpc>
                <a:spcPct val="150000"/>
              </a:lnSpc>
              <a:buFontTx/>
              <a:buChar char="-"/>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Parkings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sous-sol sous l’emprise de chaque bâtiment</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35950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015896" y="-4599848"/>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471261" y="2297540"/>
            <a:ext cx="11214275" cy="705001"/>
          </a:xfrm>
          <a:prstGeom prst="rect">
            <a:avLst/>
          </a:prstGeom>
        </p:spPr>
        <p:txBody>
          <a:bodyPr wrap="square" lIns="0" tIns="0" rIns="0" bIns="0" rtlCol="0" anchor="t">
            <a:spAutoFit/>
          </a:bodyPr>
          <a:lstStyle/>
          <a:p>
            <a:pPr>
              <a:lnSpc>
                <a:spcPts val="5232"/>
              </a:lnSpc>
            </a:pPr>
            <a:r>
              <a:rPr lang="fr-FR" sz="5566" b="1" u="sng" dirty="0" smtClean="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résultats de l’étude</a:t>
            </a:r>
            <a:r>
              <a:rPr lang="fr-FR" sz="6000" u="sng"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6000" b="1" u="sng" dirty="0">
              <a:solidFill>
                <a:srgbClr val="96DA9E"/>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sp>
        <p:nvSpPr>
          <p:cNvPr id="14" name="TextBox 13"/>
          <p:cNvSpPr txBox="1"/>
          <p:nvPr/>
        </p:nvSpPr>
        <p:spPr>
          <a:xfrm>
            <a:off x="1066800" y="3382960"/>
            <a:ext cx="12527480" cy="4448910"/>
          </a:xfrm>
          <a:prstGeom prst="rect">
            <a:avLst/>
          </a:prstGeom>
          <a:noFill/>
        </p:spPr>
        <p:txBody>
          <a:bodyPr wrap="square" rtlCol="0">
            <a:spAutoFit/>
          </a:bodyPr>
          <a:lstStyle/>
          <a:p>
            <a:pPr>
              <a:lnSpc>
                <a:spcPct val="150000"/>
              </a:lnSpc>
            </a:pPr>
            <a:r>
              <a:rPr lang="fr-FR" sz="3200" b="1" dirty="0">
                <a:latin typeface="Times New Roman" panose="02020603050405020304" pitchFamily="18" charset="0"/>
                <a:cs typeface="Times New Roman" panose="02020603050405020304" pitchFamily="18" charset="0"/>
              </a:rPr>
              <a:t>Afin de recueillir les avis et les impressions des citoyens et en vue d’une meilleure concertation et de rétablissement des liens de confiance avec la municipalité, ces scénarios ont été affichés dans les arrondissements municipaux, présentes sur les sites web et examinés lors de commissions municipales ce qui a permis d'aboutir à un scénario pour chaque </a:t>
            </a:r>
            <a:r>
              <a:rPr lang="fr-FR" sz="3200" b="1" dirty="0" smtClean="0">
                <a:latin typeface="Times New Roman" panose="02020603050405020304" pitchFamily="18" charset="0"/>
                <a:cs typeface="Times New Roman" panose="02020603050405020304" pitchFamily="18" charset="0"/>
              </a:rPr>
              <a:t>parcelle</a:t>
            </a:r>
          </a:p>
        </p:txBody>
      </p:sp>
      <p:sp>
        <p:nvSpPr>
          <p:cNvPr id="15" name="AutoShape 2" descr="Au bureau : 15 conseils pour animer une réunion de trava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8"/>
          <a:stretch>
            <a:fillRect/>
          </a:stretch>
        </p:blipFill>
        <p:spPr>
          <a:xfrm>
            <a:off x="14076726" y="3505199"/>
            <a:ext cx="3492702" cy="2616155"/>
          </a:xfrm>
          <a:prstGeom prst="rect">
            <a:avLst/>
          </a:prstGeom>
        </p:spPr>
      </p:pic>
      <p:pic>
        <p:nvPicPr>
          <p:cNvPr id="19" name="Picture 18"/>
          <p:cNvPicPr>
            <a:picLocks noChangeAspect="1"/>
          </p:cNvPicPr>
          <p:nvPr/>
        </p:nvPicPr>
        <p:blipFill>
          <a:blip r:embed="rId9"/>
          <a:stretch>
            <a:fillRect/>
          </a:stretch>
        </p:blipFill>
        <p:spPr>
          <a:xfrm>
            <a:off x="14325600" y="6671496"/>
            <a:ext cx="3372287" cy="2215726"/>
          </a:xfrm>
          <a:prstGeom prst="rect">
            <a:avLst/>
          </a:prstGeom>
        </p:spPr>
      </p:pic>
      <p:sp>
        <p:nvSpPr>
          <p:cNvPr id="20" name="TextBox 19"/>
          <p:cNvSpPr txBox="1"/>
          <p:nvPr/>
        </p:nvSpPr>
        <p:spPr>
          <a:xfrm>
            <a:off x="762000" y="8039100"/>
            <a:ext cx="13792200" cy="584775"/>
          </a:xfrm>
          <a:prstGeom prst="rect">
            <a:avLst/>
          </a:prstGeom>
          <a:noFill/>
        </p:spPr>
        <p:txBody>
          <a:bodyPr wrap="square" rtlCol="0">
            <a:spAutoFit/>
          </a:bodyPr>
          <a:lstStyle/>
          <a:p>
            <a:r>
              <a:rPr lang="fr-FR" sz="3200" b="1" dirty="0" smtClean="0">
                <a:solidFill>
                  <a:srgbClr val="FF0000"/>
                </a:solidFill>
                <a:latin typeface="Times New Roman" panose="02020603050405020304" pitchFamily="18" charset="0"/>
                <a:cs typeface="Times New Roman" panose="02020603050405020304" pitchFamily="18" charset="0"/>
              </a:rPr>
              <a:t>Terrain </a:t>
            </a:r>
            <a:r>
              <a:rPr lang="fr-FR" sz="3200" b="1" dirty="0">
                <a:solidFill>
                  <a:srgbClr val="FF0000"/>
                </a:solidFill>
                <a:latin typeface="Times New Roman" panose="02020603050405020304" pitchFamily="18" charset="0"/>
                <a:cs typeface="Times New Roman" panose="02020603050405020304" pitchFamily="18" charset="0"/>
              </a:rPr>
              <a:t>des immeubles: 6 scenarios </a:t>
            </a:r>
            <a:r>
              <a:rPr lang="fr-FR" sz="3200" b="1" dirty="0" smtClean="0">
                <a:solidFill>
                  <a:srgbClr val="FF0000"/>
                </a:solidFill>
                <a:latin typeface="Times New Roman" panose="02020603050405020304" pitchFamily="18" charset="0"/>
                <a:cs typeface="Times New Roman" panose="02020603050405020304" pitchFamily="18" charset="0"/>
              </a:rPr>
              <a:t>présentés </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smtClean="0">
                <a:solidFill>
                  <a:srgbClr val="FF0000"/>
                </a:solidFill>
                <a:latin typeface="Times New Roman" panose="02020603050405020304" pitchFamily="18" charset="0"/>
                <a:cs typeface="Times New Roman" panose="02020603050405020304" pitchFamily="18" charset="0"/>
              </a:rPr>
              <a:t>1er </a:t>
            </a:r>
            <a:r>
              <a:rPr lang="fr-FR" sz="3200" b="1" dirty="0">
                <a:solidFill>
                  <a:srgbClr val="FF0000"/>
                </a:solidFill>
                <a:latin typeface="Times New Roman" panose="02020603050405020304" pitchFamily="18" charset="0"/>
                <a:cs typeface="Times New Roman" panose="02020603050405020304" pitchFamily="18" charset="0"/>
              </a:rPr>
              <a:t>scénario retenu</a:t>
            </a:r>
          </a:p>
        </p:txBody>
      </p:sp>
      <p:sp>
        <p:nvSpPr>
          <p:cNvPr id="22" name="TextBox 21"/>
          <p:cNvSpPr txBox="1"/>
          <p:nvPr/>
        </p:nvSpPr>
        <p:spPr>
          <a:xfrm>
            <a:off x="729343" y="8679712"/>
            <a:ext cx="13792200" cy="584775"/>
          </a:xfrm>
          <a:prstGeom prst="rect">
            <a:avLst/>
          </a:prstGeom>
          <a:noFill/>
        </p:spPr>
        <p:txBody>
          <a:bodyPr wrap="square" rtlCol="0">
            <a:spAutoFit/>
          </a:bodyPr>
          <a:lstStyle/>
          <a:p>
            <a:r>
              <a:rPr lang="fr-FR" sz="3200" b="1" dirty="0" smtClean="0">
                <a:solidFill>
                  <a:srgbClr val="FF0000"/>
                </a:solidFill>
                <a:latin typeface="Times New Roman" panose="02020603050405020304" pitchFamily="18" charset="0"/>
                <a:cs typeface="Times New Roman" panose="02020603050405020304" pitchFamily="18" charset="0"/>
              </a:rPr>
              <a:t>Terrain Les </a:t>
            </a:r>
            <a:r>
              <a:rPr lang="fr-FR" sz="3200" b="1" dirty="0" err="1" smtClean="0">
                <a:solidFill>
                  <a:srgbClr val="FF0000"/>
                </a:solidFill>
                <a:latin typeface="Times New Roman" panose="02020603050405020304" pitchFamily="18" charset="0"/>
                <a:cs typeface="Times New Roman" panose="02020603050405020304" pitchFamily="18" charset="0"/>
              </a:rPr>
              <a:t>moniguettes</a:t>
            </a:r>
            <a:r>
              <a:rPr lang="fr-FR" sz="3200" b="1" dirty="0" smtClean="0">
                <a:solidFill>
                  <a:srgbClr val="FF0000"/>
                </a:solidFill>
                <a:latin typeface="Times New Roman" panose="02020603050405020304" pitchFamily="18" charset="0"/>
                <a:cs typeface="Times New Roman" panose="02020603050405020304" pitchFamily="18" charset="0"/>
              </a:rPr>
              <a:t>: 2 scenarios présentés </a:t>
            </a:r>
            <a:r>
              <a:rPr lang="fr-FR" sz="3200" b="1" dirty="0">
                <a:solidFill>
                  <a:srgbClr val="FF0000"/>
                </a:solidFill>
                <a:latin typeface="Times New Roman" panose="02020603050405020304" pitchFamily="18" charset="0"/>
                <a:cs typeface="Times New Roman" panose="02020603050405020304" pitchFamily="18" charset="0"/>
              </a:rPr>
              <a:t>---- 2eme scénario retenu</a:t>
            </a:r>
          </a:p>
        </p:txBody>
      </p:sp>
      <p:sp>
        <p:nvSpPr>
          <p:cNvPr id="23" name="TextBox 22"/>
          <p:cNvSpPr txBox="1"/>
          <p:nvPr/>
        </p:nvSpPr>
        <p:spPr>
          <a:xfrm>
            <a:off x="729343" y="9320324"/>
            <a:ext cx="13792200" cy="584775"/>
          </a:xfrm>
          <a:prstGeom prst="rect">
            <a:avLst/>
          </a:prstGeom>
          <a:noFill/>
        </p:spPr>
        <p:txBody>
          <a:bodyPr wrap="square" rtlCol="0">
            <a:spAutoFit/>
          </a:bodyPr>
          <a:lstStyle/>
          <a:p>
            <a:r>
              <a:rPr lang="fr-FR" sz="3200" b="1" dirty="0" smtClean="0">
                <a:solidFill>
                  <a:srgbClr val="FF0000"/>
                </a:solidFill>
                <a:latin typeface="Times New Roman" panose="02020603050405020304" pitchFamily="18" charset="0"/>
                <a:cs typeface="Times New Roman" panose="02020603050405020304" pitchFamily="18" charset="0"/>
              </a:rPr>
              <a:t>Terrain de la foire: 3 </a:t>
            </a:r>
            <a:r>
              <a:rPr lang="fr-FR" sz="3200" b="1" dirty="0">
                <a:solidFill>
                  <a:srgbClr val="FF0000"/>
                </a:solidFill>
                <a:latin typeface="Times New Roman" panose="02020603050405020304" pitchFamily="18" charset="0"/>
                <a:cs typeface="Times New Roman" panose="02020603050405020304" pitchFamily="18" charset="0"/>
              </a:rPr>
              <a:t>scenarios </a:t>
            </a:r>
            <a:r>
              <a:rPr lang="fr-FR" sz="3200" b="1" dirty="0" smtClean="0">
                <a:solidFill>
                  <a:srgbClr val="FF0000"/>
                </a:solidFill>
                <a:latin typeface="Times New Roman" panose="02020603050405020304" pitchFamily="18" charset="0"/>
                <a:cs typeface="Times New Roman" panose="02020603050405020304" pitchFamily="18" charset="0"/>
              </a:rPr>
              <a:t>présentés </a:t>
            </a:r>
            <a:r>
              <a:rPr lang="fr-FR" sz="3200" b="1" dirty="0">
                <a:solidFill>
                  <a:srgbClr val="FF0000"/>
                </a:solidFill>
                <a:latin typeface="Times New Roman" panose="02020603050405020304" pitchFamily="18" charset="0"/>
                <a:cs typeface="Times New Roman" panose="02020603050405020304" pitchFamily="18" charset="0"/>
              </a:rPr>
              <a:t>---- 2eme scénario retenu</a:t>
            </a:r>
          </a:p>
        </p:txBody>
      </p:sp>
    </p:spTree>
    <p:extLst>
      <p:ext uri="{BB962C8B-B14F-4D97-AF65-F5344CB8AC3E}">
        <p14:creationId xmlns:p14="http://schemas.microsoft.com/office/powerpoint/2010/main" val="39856513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015896" y="-4599848"/>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460375" y="2429159"/>
            <a:ext cx="11214275" cy="705001"/>
          </a:xfrm>
          <a:prstGeom prst="rect">
            <a:avLst/>
          </a:prstGeom>
        </p:spPr>
        <p:txBody>
          <a:bodyPr wrap="square" lIns="0" tIns="0" rIns="0" bIns="0" rtlCol="0" anchor="t">
            <a:spAutoFit/>
          </a:bodyPr>
          <a:lstStyle/>
          <a:p>
            <a:pPr>
              <a:lnSpc>
                <a:spcPts val="5232"/>
              </a:lnSpc>
            </a:pPr>
            <a:r>
              <a:rPr lang="fr-FR" sz="5566" b="1" u="sng" dirty="0" smtClean="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résultats de l’étude</a:t>
            </a:r>
            <a:r>
              <a:rPr lang="fr-FR" sz="6000" u="sng"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6000" b="1" u="sng" dirty="0">
              <a:solidFill>
                <a:srgbClr val="96DA9E"/>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sp>
        <p:nvSpPr>
          <p:cNvPr id="14" name="TextBox 13"/>
          <p:cNvSpPr txBox="1"/>
          <p:nvPr/>
        </p:nvSpPr>
        <p:spPr>
          <a:xfrm>
            <a:off x="1066800" y="3382960"/>
            <a:ext cx="11887200" cy="5143139"/>
          </a:xfrm>
          <a:prstGeom prst="rect">
            <a:avLst/>
          </a:prstGeom>
          <a:noFill/>
        </p:spPr>
        <p:txBody>
          <a:bodyPr wrap="square" rtlCol="0">
            <a:spAutoFit/>
          </a:bodyPr>
          <a:lstStyle/>
          <a:p>
            <a:pPr>
              <a:lnSpc>
                <a:spcPct val="200000"/>
              </a:lnSpc>
            </a:pPr>
            <a:r>
              <a:rPr lang="fr-FR" sz="2800" b="1" dirty="0">
                <a:latin typeface="Times New Roman" panose="02020603050405020304" pitchFamily="18" charset="0"/>
                <a:cs typeface="Times New Roman" panose="02020603050405020304" pitchFamily="18" charset="0"/>
              </a:rPr>
              <a:t>Afin de recueillir les avis et les impressions des citoyens et en vue d’une meilleure concertation et de rétablissement des liens de confiance avec la municipalité, ces scénarios ont été affichés dans les arrondissements municipaux, présentes sur les sites web et examinés lors de commissions municipales ce qui a permis d'aboutir à un scénario pour chaque </a:t>
            </a:r>
            <a:r>
              <a:rPr lang="fr-FR" sz="2800" b="1" dirty="0" smtClean="0">
                <a:latin typeface="Times New Roman" panose="02020603050405020304" pitchFamily="18" charset="0"/>
                <a:cs typeface="Times New Roman" panose="02020603050405020304" pitchFamily="18" charset="0"/>
              </a:rPr>
              <a:t>parcelle</a:t>
            </a:r>
          </a:p>
          <a:p>
            <a:pPr>
              <a:lnSpc>
                <a:spcPct val="200000"/>
              </a:lnSpc>
            </a:pPr>
            <a:endParaRPr lang="en-US" sz="2800" b="1" dirty="0">
              <a:latin typeface="Palatino Linotype" panose="02040502050505030304" pitchFamily="18" charset="0"/>
            </a:endParaRPr>
          </a:p>
        </p:txBody>
      </p:sp>
      <p:sp>
        <p:nvSpPr>
          <p:cNvPr id="15" name="AutoShape 2" descr="Au bureau : 15 conseils pour animer une réunion de trava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8"/>
          <a:stretch>
            <a:fillRect/>
          </a:stretch>
        </p:blipFill>
        <p:spPr>
          <a:xfrm>
            <a:off x="13880263" y="3593418"/>
            <a:ext cx="3051928" cy="2286000"/>
          </a:xfrm>
          <a:prstGeom prst="rect">
            <a:avLst/>
          </a:prstGeom>
        </p:spPr>
      </p:pic>
      <p:pic>
        <p:nvPicPr>
          <p:cNvPr id="19" name="Picture 18"/>
          <p:cNvPicPr>
            <a:picLocks noChangeAspect="1"/>
          </p:cNvPicPr>
          <p:nvPr/>
        </p:nvPicPr>
        <p:blipFill>
          <a:blip r:embed="rId9"/>
          <a:stretch>
            <a:fillRect/>
          </a:stretch>
        </p:blipFill>
        <p:spPr>
          <a:xfrm>
            <a:off x="13916848" y="6591300"/>
            <a:ext cx="3015343" cy="1981200"/>
          </a:xfrm>
          <a:prstGeom prst="rect">
            <a:avLst/>
          </a:prstGeom>
        </p:spPr>
      </p:pic>
    </p:spTree>
    <p:extLst>
      <p:ext uri="{BB962C8B-B14F-4D97-AF65-F5344CB8AC3E}">
        <p14:creationId xmlns:p14="http://schemas.microsoft.com/office/powerpoint/2010/main" val="13767320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551872" y="-322739"/>
            <a:ext cx="22222742" cy="3174877"/>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05801" y="1462465"/>
            <a:ext cx="15034199" cy="1497846"/>
          </a:xfrm>
          <a:prstGeom prst="rect">
            <a:avLst/>
          </a:prstGeom>
        </p:spPr>
        <p:txBody>
          <a:bodyPr wrap="square" lIns="0" tIns="0" rIns="0" bIns="0" rtlCol="0" anchor="t">
            <a:spAutoFit/>
          </a:bodyPr>
          <a:lstStyle/>
          <a:p>
            <a:pPr>
              <a:lnSpc>
                <a:spcPts val="5232"/>
              </a:lnSpc>
            </a:pPr>
            <a:r>
              <a:rPr lang="fr-FR" sz="5566" b="1" u="sng" dirty="0" smtClean="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résultats de l’étude</a:t>
            </a:r>
            <a:r>
              <a:rPr lang="fr-FR" sz="6000" u="sng"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6000" u="sng"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fr-FR" sz="5400" b="1" u="sng" dirty="0" smtClean="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Scénario 2 retenu de la foire</a:t>
            </a:r>
            <a:endParaRPr lang="fr-FR" sz="5400" b="1" u="sng"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13" name="Picture 12"/>
          <p:cNvPicPr>
            <a:picLocks noChangeAspect="1"/>
          </p:cNvPicPr>
          <p:nvPr/>
        </p:nvPicPr>
        <p:blipFill rotWithShape="1">
          <a:blip r:embed="rId8"/>
          <a:srcRect l="36666" t="28518" r="38750" b="10000"/>
          <a:stretch/>
        </p:blipFill>
        <p:spPr>
          <a:xfrm>
            <a:off x="4670751" y="2973011"/>
            <a:ext cx="4244649" cy="7114075"/>
          </a:xfrm>
          <a:prstGeom prst="rect">
            <a:avLst/>
          </a:prstGeom>
        </p:spPr>
      </p:pic>
      <p:pic>
        <p:nvPicPr>
          <p:cNvPr id="17" name="Picture 16"/>
          <p:cNvPicPr>
            <a:picLocks noChangeAspect="1"/>
          </p:cNvPicPr>
          <p:nvPr/>
        </p:nvPicPr>
        <p:blipFill rotWithShape="1">
          <a:blip r:embed="rId9"/>
          <a:srcRect l="36250" t="31482" r="38750" b="8518"/>
          <a:stretch/>
        </p:blipFill>
        <p:spPr>
          <a:xfrm>
            <a:off x="9162465" y="2973011"/>
            <a:ext cx="4515222" cy="7019742"/>
          </a:xfrm>
          <a:prstGeom prst="rect">
            <a:avLst/>
          </a:prstGeom>
        </p:spPr>
      </p:pic>
      <p:pic>
        <p:nvPicPr>
          <p:cNvPr id="18" name="Picture 17"/>
          <p:cNvPicPr>
            <a:picLocks noChangeAspect="1"/>
          </p:cNvPicPr>
          <p:nvPr/>
        </p:nvPicPr>
        <p:blipFill rotWithShape="1">
          <a:blip r:embed="rId10"/>
          <a:srcRect l="36666" t="26930" r="39167" b="17407"/>
          <a:stretch/>
        </p:blipFill>
        <p:spPr>
          <a:xfrm>
            <a:off x="13792201" y="2973011"/>
            <a:ext cx="4369698" cy="6255718"/>
          </a:xfrm>
          <a:prstGeom prst="rect">
            <a:avLst/>
          </a:prstGeom>
        </p:spPr>
      </p:pic>
      <p:sp>
        <p:nvSpPr>
          <p:cNvPr id="19" name="Rectangle 18"/>
          <p:cNvSpPr/>
          <p:nvPr/>
        </p:nvSpPr>
        <p:spPr>
          <a:xfrm>
            <a:off x="205801" y="3596873"/>
            <a:ext cx="4324716" cy="5866350"/>
          </a:xfrm>
          <a:prstGeom prst="rect">
            <a:avLst/>
          </a:prstGeom>
        </p:spPr>
        <p:txBody>
          <a:bodyPr wrap="square">
            <a:spAutoFit/>
          </a:bodyPr>
          <a:lstStyle/>
          <a:p>
            <a:pPr lvl="0">
              <a:lnSpc>
                <a:spcPct val="150000"/>
              </a:lnSpc>
            </a:pPr>
            <a:r>
              <a:rPr lang="fr-FR"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 2eme Scénario prévoit :</a:t>
            </a:r>
          </a:p>
          <a:p>
            <a:pPr lvl="0">
              <a:lnSpc>
                <a:spcPct val="150000"/>
              </a:lnSpc>
            </a:pPr>
            <a:r>
              <a:rPr lang="fr-FR"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Deux tours de 10 étages à usage d’habitat de standing et un immeuble de 8 étages </a:t>
            </a:r>
          </a:p>
          <a:p>
            <a:pPr lvl="0">
              <a:lnSpc>
                <a:spcPct val="150000"/>
              </a:lnSpc>
            </a:pPr>
            <a:r>
              <a:rPr lang="fr-FR"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à usage bureautique avec des commerces au RDC sur le front de la parcelle </a:t>
            </a:r>
          </a:p>
          <a:p>
            <a:pPr lvl="0">
              <a:lnSpc>
                <a:spcPct val="150000"/>
              </a:lnSpc>
            </a:pPr>
            <a:r>
              <a:rPr lang="fr-FR"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ouvrant sur la RR92.</a:t>
            </a:r>
          </a:p>
          <a:p>
            <a:pPr lvl="0">
              <a:lnSpc>
                <a:spcPct val="150000"/>
              </a:lnSpc>
            </a:pPr>
            <a:r>
              <a:rPr lang="fr-FR"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foire avec deux parkings extérieurs pour les visiteurs et les exposants sur la </a:t>
            </a:r>
          </a:p>
          <a:p>
            <a:pPr lvl="0">
              <a:lnSpc>
                <a:spcPct val="150000"/>
              </a:lnSpc>
            </a:pPr>
            <a:r>
              <a:rPr lang="fr-FR"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partie postérieure de la parcelle.</a:t>
            </a:r>
          </a:p>
          <a:p>
            <a:pPr lvl="0">
              <a:lnSpc>
                <a:spcPct val="150000"/>
              </a:lnSpc>
            </a:pPr>
            <a:r>
              <a:rPr lang="fr-FR"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Réaménagement des espaces extérieurs et amélioration de la circulation et du </a:t>
            </a:r>
          </a:p>
          <a:p>
            <a:pPr lvl="0">
              <a:lnSpc>
                <a:spcPct val="150000"/>
              </a:lnSpc>
            </a:pPr>
            <a:r>
              <a:rPr lang="fr-FR"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parcage.</a:t>
            </a:r>
          </a:p>
          <a:p>
            <a:pPr lvl="0">
              <a:lnSpc>
                <a:spcPct val="150000"/>
              </a:lnSpc>
            </a:pPr>
            <a:r>
              <a:rPr lang="fr-FR"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Parkings sous-sol sous l’emprise de chaque bâtiment</a:t>
            </a:r>
            <a:endParaRPr lang="en-US"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289800"/>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244496" y="-489409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14" name="Picture 13"/>
          <p:cNvPicPr>
            <a:picLocks noChangeAspect="1"/>
          </p:cNvPicPr>
          <p:nvPr/>
        </p:nvPicPr>
        <p:blipFill rotWithShape="1">
          <a:blip r:embed="rId8"/>
          <a:srcRect l="33750" t="19913" r="37083" b="10741"/>
          <a:stretch/>
        </p:blipFill>
        <p:spPr>
          <a:xfrm>
            <a:off x="102500" y="2828821"/>
            <a:ext cx="5764900" cy="7339462"/>
          </a:xfrm>
          <a:prstGeom prst="rect">
            <a:avLst/>
          </a:prstGeom>
        </p:spPr>
      </p:pic>
      <p:pic>
        <p:nvPicPr>
          <p:cNvPr id="15" name="Picture 14"/>
          <p:cNvPicPr>
            <a:picLocks noChangeAspect="1"/>
          </p:cNvPicPr>
          <p:nvPr/>
        </p:nvPicPr>
        <p:blipFill rotWithShape="1">
          <a:blip r:embed="rId9"/>
          <a:srcRect l="34166" t="18889" r="36250" b="4550"/>
          <a:stretch/>
        </p:blipFill>
        <p:spPr>
          <a:xfrm>
            <a:off x="5867400" y="3031504"/>
            <a:ext cx="4975241" cy="7242629"/>
          </a:xfrm>
          <a:prstGeom prst="rect">
            <a:avLst/>
          </a:prstGeom>
        </p:spPr>
      </p:pic>
      <p:pic>
        <p:nvPicPr>
          <p:cNvPr id="19" name="Picture 18"/>
          <p:cNvPicPr>
            <a:picLocks noChangeAspect="1"/>
          </p:cNvPicPr>
          <p:nvPr/>
        </p:nvPicPr>
        <p:blipFill rotWithShape="1">
          <a:blip r:embed="rId10"/>
          <a:srcRect l="33333" t="13704" r="35833" b="9259"/>
          <a:stretch/>
        </p:blipFill>
        <p:spPr>
          <a:xfrm>
            <a:off x="11709392" y="2425938"/>
            <a:ext cx="6486923" cy="7679633"/>
          </a:xfrm>
          <a:prstGeom prst="rect">
            <a:avLst/>
          </a:prstGeom>
        </p:spPr>
      </p:pic>
      <p:sp>
        <p:nvSpPr>
          <p:cNvPr id="3" name="TextBox 3"/>
          <p:cNvSpPr txBox="1"/>
          <p:nvPr/>
        </p:nvSpPr>
        <p:spPr>
          <a:xfrm>
            <a:off x="102500" y="1286399"/>
            <a:ext cx="12824398" cy="1477328"/>
          </a:xfrm>
          <a:prstGeom prst="rect">
            <a:avLst/>
          </a:prstGeom>
        </p:spPr>
        <p:txBody>
          <a:bodyPr wrap="square" lIns="0" tIns="0" rIns="0" bIns="0" rtlCol="0" anchor="t">
            <a:spAutoFit/>
          </a:bodyPr>
          <a:lstStyle/>
          <a:p>
            <a:r>
              <a:rPr lang="fr-FR" sz="4800" b="1" u="sng" dirty="0" smtClean="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résultats de l’étude</a:t>
            </a:r>
          </a:p>
          <a:p>
            <a:pPr algn="ctr"/>
            <a:r>
              <a:rPr lang="fr-FR" sz="4400" b="1" u="sng" dirty="0" smtClean="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Etude de rentabilité économique </a:t>
            </a:r>
            <a:r>
              <a:rPr lang="fr-FR" sz="4800" u="sng" dirty="0">
                <a:solidFill>
                  <a:schemeClr val="tx2">
                    <a:lumMod val="60000"/>
                    <a:lumOff val="4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fr-FR" sz="4800" b="1" u="sng"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460092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2444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13" name="Picture 12"/>
          <p:cNvPicPr>
            <a:picLocks noChangeAspect="1"/>
          </p:cNvPicPr>
          <p:nvPr/>
        </p:nvPicPr>
        <p:blipFill rotWithShape="1">
          <a:blip r:embed="rId8"/>
          <a:srcRect l="32500" t="19932" r="35000" b="7778"/>
          <a:stretch/>
        </p:blipFill>
        <p:spPr>
          <a:xfrm>
            <a:off x="11582400" y="3238500"/>
            <a:ext cx="6319296" cy="7048500"/>
          </a:xfrm>
          <a:prstGeom prst="rect">
            <a:avLst/>
          </a:prstGeom>
        </p:spPr>
      </p:pic>
      <p:sp>
        <p:nvSpPr>
          <p:cNvPr id="18" name="TextBox 17"/>
          <p:cNvSpPr txBox="1"/>
          <p:nvPr/>
        </p:nvSpPr>
        <p:spPr>
          <a:xfrm>
            <a:off x="241877" y="3205782"/>
            <a:ext cx="11492923" cy="3600986"/>
          </a:xfrm>
          <a:prstGeom prst="rect">
            <a:avLst/>
          </a:prstGeom>
          <a:noFill/>
        </p:spPr>
        <p:txBody>
          <a:bodyPr wrap="square" rtlCol="0">
            <a:spAutoFit/>
          </a:bodyPr>
          <a:lstStyle/>
          <a:p>
            <a:pPr>
              <a:lnSpc>
                <a:spcPct val="150000"/>
              </a:lnSpc>
            </a:pPr>
            <a:r>
              <a:rPr lang="fr-FR" sz="4400" b="1" u="sng"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Scenario Vente: </a:t>
            </a:r>
            <a:r>
              <a:rPr lang="fr-FR" sz="3600">
                <a:latin typeface="Times New Roman" panose="02020603050405020304" pitchFamily="18" charset="0"/>
                <a:cs typeface="Times New Roman" panose="02020603050405020304" pitchFamily="18" charset="0"/>
              </a:rPr>
              <a:t>Ce scénario prévoit la réalisation du projet et sa commercialisation en partenariat entre la municipalité de Monastir et les promoteurs publics ou privés dans le cadre de la règlementation en vigueur.</a:t>
            </a:r>
            <a:endParaRPr lang="en-US" sz="3600" b="1" u="sng">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Rectangle 19"/>
          <p:cNvSpPr/>
          <p:nvPr/>
        </p:nvSpPr>
        <p:spPr>
          <a:xfrm>
            <a:off x="58705" y="7369620"/>
            <a:ext cx="11063375" cy="1323439"/>
          </a:xfrm>
          <a:prstGeom prst="rect">
            <a:avLst/>
          </a:prstGeom>
        </p:spPr>
        <p:txBody>
          <a:bodyPr wrap="square">
            <a:spAutoFit/>
          </a:bodyPr>
          <a:lstStyle/>
          <a:p>
            <a:pPr algn="ctr"/>
            <a:r>
              <a:rPr lang="fr-FR" sz="40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a:t>
            </a:r>
            <a:r>
              <a:rPr lang="fr-FR" sz="40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construction et la vente du projet </a:t>
            </a:r>
            <a:endParaRPr lang="fr-FR" sz="40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fr-FR" sz="40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 </a:t>
            </a:r>
            <a:r>
              <a:rPr lang="fr-FR" sz="40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assurer un bénéfice net de 1 230 500,000 DT</a:t>
            </a:r>
            <a:r>
              <a:rPr lang="fr-FR" sz="32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3" name="TextBox 3"/>
          <p:cNvSpPr txBox="1"/>
          <p:nvPr/>
        </p:nvSpPr>
        <p:spPr>
          <a:xfrm>
            <a:off x="241877" y="1401964"/>
            <a:ext cx="15186599" cy="1477328"/>
          </a:xfrm>
          <a:prstGeom prst="rect">
            <a:avLst/>
          </a:prstGeom>
        </p:spPr>
        <p:txBody>
          <a:bodyPr wrap="square" lIns="0" tIns="0" rIns="0" bIns="0" rtlCol="0" anchor="t">
            <a:spAutoFit/>
          </a:bodyPr>
          <a:lstStyle/>
          <a:p>
            <a:r>
              <a:rPr lang="fr-FR" sz="4800" b="1" u="sng" dirty="0" smtClean="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résultats de l’étude</a:t>
            </a:r>
          </a:p>
          <a:p>
            <a:r>
              <a:rPr lang="fr-FR" sz="4800" b="1" u="sng"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Etude de rentabilité </a:t>
            </a:r>
            <a:r>
              <a:rPr lang="fr-FR" sz="4800" b="1" u="sng" dirty="0" smtClean="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économique </a:t>
            </a:r>
            <a:r>
              <a:rPr lang="fr-FR" sz="4800" u="sng"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4800" b="1" u="sng" dirty="0">
              <a:solidFill>
                <a:srgbClr val="96DA9E"/>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50890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2444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04841" y="1263732"/>
            <a:ext cx="15034199" cy="1354217"/>
          </a:xfrm>
          <a:prstGeom prst="rect">
            <a:avLst/>
          </a:prstGeom>
        </p:spPr>
        <p:txBody>
          <a:bodyPr wrap="square" lIns="0" tIns="0" rIns="0" bIns="0" rtlCol="0" anchor="t">
            <a:spAutoFit/>
          </a:bodyPr>
          <a:lstStyle/>
          <a:p>
            <a:r>
              <a:rPr lang="fr-FR" sz="4400" b="1" u="sng" dirty="0" smtClean="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résultats de l’étude</a:t>
            </a:r>
          </a:p>
          <a:p>
            <a:r>
              <a:rPr lang="fr-FR" sz="4400" b="1" u="sng"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Etude de rentabilité économique </a:t>
            </a:r>
            <a:r>
              <a:rPr lang="fr-FR" sz="4400" u="sng"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4400" b="1" u="sng" dirty="0">
              <a:solidFill>
                <a:srgbClr val="96DA9E"/>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16" name="Picture 15"/>
          <p:cNvPicPr>
            <a:picLocks noChangeAspect="1"/>
          </p:cNvPicPr>
          <p:nvPr/>
        </p:nvPicPr>
        <p:blipFill rotWithShape="1">
          <a:blip r:embed="rId8"/>
          <a:srcRect l="34505" t="36549" r="36666" b="5555"/>
          <a:stretch/>
        </p:blipFill>
        <p:spPr>
          <a:xfrm>
            <a:off x="182369" y="4335495"/>
            <a:ext cx="4800601" cy="5423146"/>
          </a:xfrm>
          <a:prstGeom prst="rect">
            <a:avLst/>
          </a:prstGeom>
        </p:spPr>
      </p:pic>
      <p:pic>
        <p:nvPicPr>
          <p:cNvPr id="17" name="Picture 16"/>
          <p:cNvPicPr>
            <a:picLocks noChangeAspect="1"/>
          </p:cNvPicPr>
          <p:nvPr/>
        </p:nvPicPr>
        <p:blipFill rotWithShape="1">
          <a:blip r:embed="rId9"/>
          <a:srcRect l="34166" t="14445" r="36250" b="15185"/>
          <a:stretch/>
        </p:blipFill>
        <p:spPr>
          <a:xfrm>
            <a:off x="5006312" y="4307774"/>
            <a:ext cx="4479086" cy="5993144"/>
          </a:xfrm>
          <a:prstGeom prst="rect">
            <a:avLst/>
          </a:prstGeom>
        </p:spPr>
      </p:pic>
      <p:sp>
        <p:nvSpPr>
          <p:cNvPr id="18" name="TextBox 17"/>
          <p:cNvSpPr txBox="1"/>
          <p:nvPr/>
        </p:nvSpPr>
        <p:spPr>
          <a:xfrm>
            <a:off x="457200" y="2663567"/>
            <a:ext cx="17830800" cy="1569660"/>
          </a:xfrm>
          <a:prstGeom prst="rect">
            <a:avLst/>
          </a:prstGeom>
          <a:noFill/>
        </p:spPr>
        <p:txBody>
          <a:bodyPr wrap="square" rtlCol="0">
            <a:spAutoFit/>
          </a:bodyPr>
          <a:lstStyle/>
          <a:p>
            <a:r>
              <a:rPr lang="fr-FR" sz="4000" b="1" u="sng" smtClean="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Scenario Location: </a:t>
            </a:r>
            <a:r>
              <a:rPr lang="fr-FR" sz="2800" b="1">
                <a:latin typeface="Times New Roman" panose="02020603050405020304" pitchFamily="18" charset="0"/>
                <a:cs typeface="Times New Roman" panose="02020603050405020304" pitchFamily="18" charset="0"/>
              </a:rPr>
              <a:t>Ce Scénario a pour objectif de réaliser le projet et de louer les appartements en vue d’améliorer les revenus de la municipalité et de lui permettre de jouer un rôle régulateur dans le secteur d’habitation et d’assurer un équilibre entre l’offre et la demande.</a:t>
            </a:r>
            <a:endParaRPr lang="en-US" sz="2800" b="1" u="sng">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10"/>
          <a:srcRect l="33750" t="19107" r="36667" b="18671"/>
          <a:stretch/>
        </p:blipFill>
        <p:spPr>
          <a:xfrm>
            <a:off x="9508740" y="4300421"/>
            <a:ext cx="4825722" cy="5709305"/>
          </a:xfrm>
          <a:prstGeom prst="rect">
            <a:avLst/>
          </a:prstGeom>
        </p:spPr>
      </p:pic>
      <p:sp>
        <p:nvSpPr>
          <p:cNvPr id="15" name="Rectangle 14"/>
          <p:cNvSpPr/>
          <p:nvPr/>
        </p:nvSpPr>
        <p:spPr>
          <a:xfrm>
            <a:off x="14472279" y="4639949"/>
            <a:ext cx="3446485" cy="5078313"/>
          </a:xfrm>
          <a:prstGeom prst="rect">
            <a:avLst/>
          </a:prstGeom>
        </p:spPr>
        <p:txBody>
          <a:bodyPr wrap="square">
            <a:spAutoFit/>
          </a:bodyPr>
          <a:lstStyle/>
          <a:p>
            <a:r>
              <a:rPr lang="fr-FR" sz="2800" b="1" dirty="0">
                <a:solidFill>
                  <a:schemeClr val="accent3">
                    <a:lumMod val="50000"/>
                  </a:schemeClr>
                </a:solidFill>
                <a:latin typeface="Times New Roman" panose="02020603050405020304" pitchFamily="18" charset="0"/>
                <a:cs typeface="Times New Roman" panose="02020603050405020304" pitchFamily="18" charset="0"/>
              </a:rPr>
              <a:t>Le délai de récupération est égal à la période du temps nécessaire au recouvrement de la mise de fonds dans le projet. </a:t>
            </a:r>
            <a:endParaRPr lang="fr-FR" sz="2800" b="1" dirty="0" smtClean="0">
              <a:solidFill>
                <a:schemeClr val="accent3">
                  <a:lumMod val="50000"/>
                </a:schemeClr>
              </a:solidFill>
              <a:latin typeface="Times New Roman" panose="02020603050405020304" pitchFamily="18" charset="0"/>
              <a:cs typeface="Times New Roman" panose="02020603050405020304" pitchFamily="18" charset="0"/>
            </a:endParaRPr>
          </a:p>
          <a:p>
            <a:r>
              <a:rPr lang="fr-FR" sz="3200" b="1" dirty="0" smtClean="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Dans </a:t>
            </a:r>
            <a:r>
              <a:rPr lang="fr-FR" sz="32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notre cas l’investissement est récupéré dès la 14ème année.</a:t>
            </a:r>
          </a:p>
        </p:txBody>
      </p:sp>
    </p:spTree>
    <p:extLst>
      <p:ext uri="{BB962C8B-B14F-4D97-AF65-F5344CB8AC3E}">
        <p14:creationId xmlns:p14="http://schemas.microsoft.com/office/powerpoint/2010/main" val="2482041318"/>
      </p:ext>
    </p:extLst>
  </p:cSld>
  <p:clrMapOvr>
    <a:masterClrMapping/>
  </p:clrMapOvr>
  <p:transition spd="slow">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2444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05801" y="1462465"/>
            <a:ext cx="15338999" cy="1333698"/>
          </a:xfrm>
          <a:prstGeom prst="rect">
            <a:avLst/>
          </a:prstGeom>
        </p:spPr>
        <p:txBody>
          <a:bodyPr wrap="square" lIns="0" tIns="0" rIns="0" bIns="0" rtlCol="0" anchor="t">
            <a:spAutoFit/>
          </a:bodyPr>
          <a:lstStyle/>
          <a:p>
            <a:pPr>
              <a:lnSpc>
                <a:spcPts val="5232"/>
              </a:lnSpc>
            </a:pPr>
            <a:r>
              <a:rPr lang="fr-FR" sz="4400" b="1" u="sng" dirty="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résultats de l’étude</a:t>
            </a:r>
          </a:p>
          <a:p>
            <a:pPr>
              <a:lnSpc>
                <a:spcPts val="5232"/>
              </a:lnSpc>
            </a:pPr>
            <a:r>
              <a:rPr lang="fr-FR" sz="4400" b="1" u="sng"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Etude de rentabilité économique </a:t>
            </a:r>
            <a:r>
              <a:rPr lang="fr-FR" sz="4400" u="sng"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4400" b="1" u="sng" dirty="0">
              <a:solidFill>
                <a:srgbClr val="96DA9E"/>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15" name="Picture 14"/>
          <p:cNvPicPr>
            <a:picLocks noChangeAspect="1"/>
          </p:cNvPicPr>
          <p:nvPr/>
        </p:nvPicPr>
        <p:blipFill rotWithShape="1">
          <a:blip r:embed="rId8"/>
          <a:srcRect l="33750" t="28868" r="35833" b="4814"/>
          <a:stretch/>
        </p:blipFill>
        <p:spPr>
          <a:xfrm>
            <a:off x="225415" y="3637117"/>
            <a:ext cx="4745907" cy="5820480"/>
          </a:xfrm>
          <a:prstGeom prst="rect">
            <a:avLst/>
          </a:prstGeom>
        </p:spPr>
      </p:pic>
      <p:pic>
        <p:nvPicPr>
          <p:cNvPr id="18" name="Picture 17"/>
          <p:cNvPicPr>
            <a:picLocks noChangeAspect="1"/>
          </p:cNvPicPr>
          <p:nvPr/>
        </p:nvPicPr>
        <p:blipFill rotWithShape="1">
          <a:blip r:embed="rId9"/>
          <a:srcRect l="34166" t="13704" r="37500" b="12963"/>
          <a:stretch/>
        </p:blipFill>
        <p:spPr>
          <a:xfrm>
            <a:off x="5020324" y="3509151"/>
            <a:ext cx="4652927" cy="6774115"/>
          </a:xfrm>
          <a:prstGeom prst="rect">
            <a:avLst/>
          </a:prstGeom>
        </p:spPr>
      </p:pic>
      <p:sp>
        <p:nvSpPr>
          <p:cNvPr id="19" name="Rectangle 18"/>
          <p:cNvSpPr/>
          <p:nvPr/>
        </p:nvSpPr>
        <p:spPr>
          <a:xfrm>
            <a:off x="15050858" y="3869263"/>
            <a:ext cx="3008544" cy="5262979"/>
          </a:xfrm>
          <a:prstGeom prst="rect">
            <a:avLst/>
          </a:prstGeom>
        </p:spPr>
        <p:txBody>
          <a:bodyPr wrap="square">
            <a:spAutoFit/>
          </a:bodyPr>
          <a:lstStyle/>
          <a:p>
            <a:r>
              <a:rPr lang="fr-FR" sz="2800" b="1" dirty="0">
                <a:solidFill>
                  <a:schemeClr val="accent6">
                    <a:lumMod val="50000"/>
                  </a:schemeClr>
                </a:solidFill>
                <a:latin typeface="Times New Roman" panose="02020603050405020304" pitchFamily="18" charset="0"/>
                <a:cs typeface="Times New Roman" panose="02020603050405020304" pitchFamily="18" charset="0"/>
              </a:rPr>
              <a:t>Le délai de récupération est égal à la période du temps nécessaire au recouvrement de la </a:t>
            </a:r>
            <a:r>
              <a:rPr lang="fr-FR" sz="2800" b="1" dirty="0" smtClean="0">
                <a:solidFill>
                  <a:schemeClr val="accent6">
                    <a:lumMod val="50000"/>
                  </a:schemeClr>
                </a:solidFill>
                <a:latin typeface="Times New Roman" panose="02020603050405020304" pitchFamily="18" charset="0"/>
                <a:cs typeface="Times New Roman" panose="02020603050405020304" pitchFamily="18" charset="0"/>
              </a:rPr>
              <a:t>mise </a:t>
            </a:r>
            <a:r>
              <a:rPr lang="fr-FR" sz="2800" b="1" dirty="0">
                <a:solidFill>
                  <a:schemeClr val="accent6">
                    <a:lumMod val="50000"/>
                  </a:schemeClr>
                </a:solidFill>
                <a:latin typeface="Times New Roman" panose="02020603050405020304" pitchFamily="18" charset="0"/>
                <a:cs typeface="Times New Roman" panose="02020603050405020304" pitchFamily="18" charset="0"/>
              </a:rPr>
              <a:t>de fonds dans le projet. </a:t>
            </a:r>
            <a:endParaRPr lang="fr-FR" sz="2800" b="1" dirty="0" smtClean="0">
              <a:solidFill>
                <a:schemeClr val="accent6">
                  <a:lumMod val="50000"/>
                </a:schemeClr>
              </a:solidFill>
              <a:latin typeface="Times New Roman" panose="02020603050405020304" pitchFamily="18" charset="0"/>
              <a:cs typeface="Times New Roman" panose="02020603050405020304" pitchFamily="18" charset="0"/>
            </a:endParaRPr>
          </a:p>
          <a:p>
            <a:r>
              <a:rPr lang="fr-FR" sz="2800" b="1"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Dans </a:t>
            </a:r>
            <a:r>
              <a:rPr lang="fr-FR"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notre cas l’investissement est récupéré dès la </a:t>
            </a:r>
            <a:r>
              <a:rPr lang="fr-FR" sz="2800" b="1"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8ème année</a:t>
            </a:r>
            <a:r>
              <a:rPr lang="fr-FR"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20" name="TextBox 19"/>
          <p:cNvSpPr txBox="1"/>
          <p:nvPr/>
        </p:nvSpPr>
        <p:spPr>
          <a:xfrm>
            <a:off x="189048" y="2849962"/>
            <a:ext cx="17565551" cy="584775"/>
          </a:xfrm>
          <a:prstGeom prst="rect">
            <a:avLst/>
          </a:prstGeom>
          <a:noFill/>
        </p:spPr>
        <p:txBody>
          <a:bodyPr wrap="square" rtlCol="0">
            <a:spAutoFit/>
          </a:bodyPr>
          <a:lstStyle/>
          <a:p>
            <a:r>
              <a:rPr lang="fr-FR" sz="3200" b="1" u="sng"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Scenario mixte: location des espaces commerciaux et vente des appartements </a:t>
            </a:r>
            <a:endParaRPr lang="en-US" sz="3200" b="1" u="sng">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10"/>
          <a:srcRect l="2223" r="3341" b="11896"/>
          <a:stretch/>
        </p:blipFill>
        <p:spPr>
          <a:xfrm>
            <a:off x="9771254" y="3638931"/>
            <a:ext cx="5181600" cy="6311225"/>
          </a:xfrm>
          <a:prstGeom prst="rect">
            <a:avLst/>
          </a:prstGeom>
        </p:spPr>
      </p:pic>
    </p:spTree>
    <p:extLst>
      <p:ext uri="{BB962C8B-B14F-4D97-AF65-F5344CB8AC3E}">
        <p14:creationId xmlns:p14="http://schemas.microsoft.com/office/powerpoint/2010/main" val="34735172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2444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05801" y="1462465"/>
            <a:ext cx="15643799" cy="1333698"/>
          </a:xfrm>
          <a:prstGeom prst="rect">
            <a:avLst/>
          </a:prstGeom>
        </p:spPr>
        <p:txBody>
          <a:bodyPr wrap="square" lIns="0" tIns="0" rIns="0" bIns="0" rtlCol="0" anchor="t">
            <a:spAutoFit/>
          </a:bodyPr>
          <a:lstStyle/>
          <a:p>
            <a:pPr>
              <a:lnSpc>
                <a:spcPts val="5232"/>
              </a:lnSpc>
            </a:pPr>
            <a:r>
              <a:rPr lang="fr-FR" sz="4800" b="1" u="sng" dirty="0" smtClean="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résultats de l’étude</a:t>
            </a:r>
          </a:p>
          <a:p>
            <a:pPr>
              <a:lnSpc>
                <a:spcPts val="5232"/>
              </a:lnSpc>
            </a:pPr>
            <a:r>
              <a:rPr lang="fr-FR" sz="4800" b="1" u="sng" dirty="0" smtClean="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Phasage des travaux sur les 3 parcelles</a:t>
            </a:r>
            <a:r>
              <a:rPr lang="fr-FR" sz="5400" u="sng"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5400" b="1" u="sng" dirty="0">
              <a:solidFill>
                <a:srgbClr val="96DA9E"/>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20" name="Picture 19"/>
          <p:cNvPicPr>
            <a:picLocks noChangeAspect="1"/>
          </p:cNvPicPr>
          <p:nvPr/>
        </p:nvPicPr>
        <p:blipFill>
          <a:blip r:embed="rId8"/>
          <a:stretch>
            <a:fillRect/>
          </a:stretch>
        </p:blipFill>
        <p:spPr>
          <a:xfrm>
            <a:off x="298653" y="2911132"/>
            <a:ext cx="5846929" cy="7126321"/>
          </a:xfrm>
          <a:prstGeom prst="rect">
            <a:avLst/>
          </a:prstGeom>
        </p:spPr>
      </p:pic>
      <p:pic>
        <p:nvPicPr>
          <p:cNvPr id="22" name="Picture 21"/>
          <p:cNvPicPr>
            <a:picLocks noChangeAspect="1"/>
          </p:cNvPicPr>
          <p:nvPr/>
        </p:nvPicPr>
        <p:blipFill rotWithShape="1">
          <a:blip r:embed="rId9"/>
          <a:srcRect l="34583" t="21111" r="37917" b="15926"/>
          <a:stretch/>
        </p:blipFill>
        <p:spPr>
          <a:xfrm>
            <a:off x="6248400" y="2911132"/>
            <a:ext cx="5594295" cy="7039024"/>
          </a:xfrm>
          <a:prstGeom prst="rect">
            <a:avLst/>
          </a:prstGeom>
        </p:spPr>
      </p:pic>
      <p:pic>
        <p:nvPicPr>
          <p:cNvPr id="23" name="Picture 22"/>
          <p:cNvPicPr>
            <a:picLocks noChangeAspect="1"/>
          </p:cNvPicPr>
          <p:nvPr/>
        </p:nvPicPr>
        <p:blipFill rotWithShape="1">
          <a:blip r:embed="rId10"/>
          <a:srcRect l="33750" t="28518" r="37500" b="15926"/>
          <a:stretch/>
        </p:blipFill>
        <p:spPr>
          <a:xfrm>
            <a:off x="12070189" y="3115311"/>
            <a:ext cx="5765330" cy="6266663"/>
          </a:xfrm>
          <a:prstGeom prst="rect">
            <a:avLst/>
          </a:prstGeom>
        </p:spPr>
      </p:pic>
    </p:spTree>
    <p:extLst>
      <p:ext uri="{BB962C8B-B14F-4D97-AF65-F5344CB8AC3E}">
        <p14:creationId xmlns:p14="http://schemas.microsoft.com/office/powerpoint/2010/main" val="4152361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369644" y="-486026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84418" y="1749371"/>
            <a:ext cx="16764000" cy="690189"/>
          </a:xfrm>
          <a:prstGeom prst="rect">
            <a:avLst/>
          </a:prstGeom>
        </p:spPr>
        <p:txBody>
          <a:bodyPr wrap="square" lIns="0" tIns="0" rIns="0" bIns="0" rtlCol="0" anchor="t">
            <a:spAutoFit/>
          </a:bodyPr>
          <a:lstStyle/>
          <a:p>
            <a:pPr>
              <a:lnSpc>
                <a:spcPts val="5232"/>
              </a:lnSpc>
            </a:pPr>
            <a:r>
              <a:rPr lang="en-US" sz="5566" b="1" u="sng" dirty="0" err="1">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Présentation</a:t>
            </a:r>
            <a:r>
              <a:rPr lang="en-US" sz="5566" b="1" u="sng" dirty="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la </a:t>
            </a:r>
            <a:r>
              <a:rPr lang="en-US" sz="5566" b="1" u="sng" dirty="0" err="1">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ville</a:t>
            </a:r>
            <a:r>
              <a:rPr lang="en-US" sz="5566" b="1" u="sng" dirty="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MONASTIR</a:t>
            </a: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dirty="0" err="1">
                  <a:solidFill>
                    <a:srgbClr val="FFFFFF"/>
                  </a:solidFill>
                  <a:latin typeface="Montserrat"/>
                </a:rPr>
                <a:t>Cofinancé</a:t>
              </a:r>
              <a:r>
                <a:rPr lang="en-US" sz="847" dirty="0">
                  <a:solidFill>
                    <a:srgbClr val="FFFFFF"/>
                  </a:solidFill>
                  <a:latin typeface="Montserrat"/>
                </a:rPr>
                <a:t> par </a:t>
              </a:r>
              <a:r>
                <a:rPr lang="en-US" sz="847" dirty="0" err="1">
                  <a:solidFill>
                    <a:srgbClr val="FFFFFF"/>
                  </a:solidFill>
                  <a:latin typeface="Montserrat"/>
                </a:rPr>
                <a:t>l’Union</a:t>
              </a:r>
              <a:r>
                <a:rPr lang="en-US" sz="847" dirty="0">
                  <a:solidFill>
                    <a:srgbClr val="FFFFFF"/>
                  </a:solidFill>
                  <a:latin typeface="Montserrat"/>
                </a:rPr>
                <a:t> </a:t>
              </a:r>
              <a:r>
                <a:rPr lang="en-US" sz="847" dirty="0" err="1">
                  <a:solidFill>
                    <a:srgbClr val="FFFFFF"/>
                  </a:solidFill>
                  <a:latin typeface="Montserrat"/>
                </a:rPr>
                <a:t>européenne</a:t>
              </a:r>
              <a:endParaRPr lang="en-US" sz="847" dirty="0">
                <a:solidFill>
                  <a:srgbClr val="FFFFFF"/>
                </a:solidFill>
                <a:latin typeface="Montserrat"/>
              </a:endParaRP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15" name="Image 14"/>
          <p:cNvPicPr>
            <a:picLocks noChangeAspect="1"/>
          </p:cNvPicPr>
          <p:nvPr/>
        </p:nvPicPr>
        <p:blipFill>
          <a:blip r:embed="rId8"/>
          <a:stretch>
            <a:fillRect/>
          </a:stretch>
        </p:blipFill>
        <p:spPr>
          <a:xfrm>
            <a:off x="152400" y="2439560"/>
            <a:ext cx="11811000" cy="6056740"/>
          </a:xfrm>
          <a:prstGeom prst="rect">
            <a:avLst/>
          </a:prstGeom>
        </p:spPr>
      </p:pic>
      <p:sp>
        <p:nvSpPr>
          <p:cNvPr id="16" name="Rectangle 15"/>
          <p:cNvSpPr/>
          <p:nvPr/>
        </p:nvSpPr>
        <p:spPr>
          <a:xfrm>
            <a:off x="8314029" y="6255065"/>
            <a:ext cx="9969055" cy="3693319"/>
          </a:xfrm>
          <a:prstGeom prst="rect">
            <a:avLst/>
          </a:prstGeom>
        </p:spPr>
        <p:txBody>
          <a:bodyPr wrap="square">
            <a:spAutoFit/>
          </a:bodyPr>
          <a:lstStyle/>
          <a:p>
            <a:pPr lvl="0">
              <a:lnSpc>
                <a:spcPct val="150000"/>
              </a:lnSpc>
            </a:pPr>
            <a:r>
              <a:rPr lang="fr-FR" sz="2600" b="1" dirty="0">
                <a:latin typeface="Times New Roman" panose="02020603050405020304" pitchFamily="18" charset="0"/>
                <a:cs typeface="Times New Roman" panose="02020603050405020304" pitchFamily="18" charset="0"/>
              </a:rPr>
              <a:t>La ville de Monastir est le </a:t>
            </a:r>
            <a:r>
              <a:rPr lang="fr-FR" sz="2600" b="1" dirty="0" smtClean="0">
                <a:latin typeface="Times New Roman" panose="02020603050405020304" pitchFamily="18" charset="0"/>
                <a:cs typeface="Times New Roman" panose="02020603050405020304" pitchFamily="18" charset="0"/>
              </a:rPr>
              <a:t>chef-lieu</a:t>
            </a:r>
            <a:r>
              <a:rPr lang="fr-FR" sz="2600" b="1" dirty="0">
                <a:latin typeface="Times New Roman" panose="02020603050405020304" pitchFamily="18" charset="0"/>
                <a:cs typeface="Times New Roman" panose="02020603050405020304" pitchFamily="18" charset="0"/>
              </a:rPr>
              <a:t> du </a:t>
            </a:r>
            <a:r>
              <a:rPr lang="fr-FR" sz="2600" b="1" dirty="0" smtClean="0">
                <a:latin typeface="Times New Roman" panose="02020603050405020304" pitchFamily="18" charset="0"/>
                <a:cs typeface="Times New Roman" panose="02020603050405020304" pitchFamily="18" charset="0"/>
              </a:rPr>
              <a:t>gouvernorat</a:t>
            </a:r>
            <a:r>
              <a:rPr lang="fr-FR" sz="2600" b="1" dirty="0">
                <a:latin typeface="Times New Roman" panose="02020603050405020304" pitchFamily="18" charset="0"/>
                <a:cs typeface="Times New Roman" panose="02020603050405020304" pitchFamily="18" charset="0"/>
              </a:rPr>
              <a:t> depuis </a:t>
            </a:r>
            <a:r>
              <a:rPr lang="fr-FR" sz="2600" b="1" dirty="0" smtClean="0">
                <a:latin typeface="Times New Roman" panose="02020603050405020304" pitchFamily="18" charset="0"/>
                <a:cs typeface="Times New Roman" panose="02020603050405020304" pitchFamily="18" charset="0"/>
              </a:rPr>
              <a:t>1974</a:t>
            </a:r>
            <a:endParaRPr lang="fr-FR" sz="2600" b="1" dirty="0">
              <a:latin typeface="Times New Roman" panose="02020603050405020304" pitchFamily="18" charset="0"/>
              <a:cs typeface="Times New Roman" panose="02020603050405020304" pitchFamily="18" charset="0"/>
            </a:endParaRPr>
          </a:p>
          <a:p>
            <a:pPr lvl="0">
              <a:lnSpc>
                <a:spcPct val="150000"/>
              </a:lnSpc>
            </a:pPr>
            <a:r>
              <a:rPr lang="fr-FR" sz="2600" b="1" dirty="0" smtClean="0">
                <a:latin typeface="Times New Roman" panose="02020603050405020304" pitchFamily="18" charset="0"/>
                <a:cs typeface="Times New Roman" panose="02020603050405020304" pitchFamily="18" charset="0"/>
              </a:rPr>
              <a:t>* Date </a:t>
            </a:r>
            <a:r>
              <a:rPr lang="fr-FR" sz="2600" b="1" dirty="0">
                <a:latin typeface="Times New Roman" panose="02020603050405020304" pitchFamily="18" charset="0"/>
                <a:cs typeface="Times New Roman" panose="02020603050405020304" pitchFamily="18" charset="0"/>
              </a:rPr>
              <a:t>de création de la Municipalité  : 24/01/1887</a:t>
            </a:r>
          </a:p>
          <a:p>
            <a:pPr lvl="0">
              <a:lnSpc>
                <a:spcPct val="150000"/>
              </a:lnSpc>
            </a:pPr>
            <a:r>
              <a:rPr lang="fr-FR" sz="2600" b="1" dirty="0" smtClean="0">
                <a:latin typeface="Times New Roman" panose="02020603050405020304" pitchFamily="18" charset="0"/>
                <a:cs typeface="Times New Roman" panose="02020603050405020304" pitchFamily="18" charset="0"/>
              </a:rPr>
              <a:t>* Superficie </a:t>
            </a:r>
            <a:r>
              <a:rPr lang="fr-FR" sz="2600" b="1" dirty="0">
                <a:latin typeface="Times New Roman" panose="02020603050405020304" pitchFamily="18" charset="0"/>
                <a:cs typeface="Times New Roman" panose="02020603050405020304" pitchFamily="18" charset="0"/>
              </a:rPr>
              <a:t>totale: 4632 Ha</a:t>
            </a:r>
          </a:p>
          <a:p>
            <a:pPr lvl="0">
              <a:lnSpc>
                <a:spcPct val="150000"/>
              </a:lnSpc>
            </a:pPr>
            <a:r>
              <a:rPr lang="fr-FR" sz="2600" b="1" dirty="0" smtClean="0">
                <a:latin typeface="Times New Roman" panose="02020603050405020304" pitchFamily="18" charset="0"/>
                <a:cs typeface="Times New Roman" panose="02020603050405020304" pitchFamily="18" charset="0"/>
              </a:rPr>
              <a:t>* Nombre </a:t>
            </a:r>
            <a:r>
              <a:rPr lang="fr-FR" sz="2600" b="1" dirty="0">
                <a:latin typeface="Times New Roman" panose="02020603050405020304" pitchFamily="18" charset="0"/>
                <a:cs typeface="Times New Roman" panose="02020603050405020304" pitchFamily="18" charset="0"/>
              </a:rPr>
              <a:t>d’habitants: 105429 Habitants (INS 2020)</a:t>
            </a:r>
          </a:p>
          <a:p>
            <a:pPr marL="457200" lvl="0" indent="-457200">
              <a:lnSpc>
                <a:spcPct val="150000"/>
              </a:lnSpc>
              <a:buFont typeface="Arial" panose="020B0604020202020204" pitchFamily="34" charset="0"/>
              <a:buChar char="•"/>
            </a:pPr>
            <a:r>
              <a:rPr lang="fr-FR" sz="2600" b="1" dirty="0" smtClean="0">
                <a:latin typeface="Times New Roman" panose="02020603050405020304" pitchFamily="18" charset="0"/>
                <a:cs typeface="Times New Roman" panose="02020603050405020304" pitchFamily="18" charset="0"/>
              </a:rPr>
              <a:t>Nombre </a:t>
            </a:r>
            <a:r>
              <a:rPr lang="fr-FR" sz="2600" b="1" dirty="0">
                <a:latin typeface="Times New Roman" panose="02020603050405020304" pitchFamily="18" charset="0"/>
                <a:cs typeface="Times New Roman" panose="02020603050405020304" pitchFamily="18" charset="0"/>
              </a:rPr>
              <a:t>d’habitants en été: 150 mille </a:t>
            </a:r>
            <a:r>
              <a:rPr lang="fr-FR" sz="2600" b="1" dirty="0" smtClean="0">
                <a:latin typeface="Times New Roman" panose="02020603050405020304" pitchFamily="18" charset="0"/>
                <a:cs typeface="Times New Roman" panose="02020603050405020304" pitchFamily="18" charset="0"/>
              </a:rPr>
              <a:t>Habitants</a:t>
            </a:r>
          </a:p>
          <a:p>
            <a:pPr marL="457200" indent="-457200">
              <a:lnSpc>
                <a:spcPct val="150000"/>
              </a:lnSpc>
              <a:buFont typeface="Arial" panose="020B0604020202020204" pitchFamily="34" charset="0"/>
              <a:buChar char="•"/>
            </a:pPr>
            <a:r>
              <a:rPr lang="fr-FR" sz="2600" b="1" dirty="0">
                <a:latin typeface="Times New Roman" panose="02020603050405020304" pitchFamily="18" charset="0"/>
                <a:cs typeface="Times New Roman" panose="02020603050405020304" pitchFamily="18" charset="0"/>
              </a:rPr>
              <a:t>Nombre d’arrondissements municipaux : </a:t>
            </a:r>
            <a:r>
              <a:rPr lang="fr-FR" sz="2600" b="1" dirty="0" smtClean="0">
                <a:latin typeface="Times New Roman" panose="02020603050405020304" pitchFamily="18" charset="0"/>
                <a:cs typeface="Times New Roman" panose="02020603050405020304" pitchFamily="18" charset="0"/>
              </a:rPr>
              <a:t>4</a:t>
            </a:r>
            <a:endParaRPr lang="fr-FR" sz="2600" b="1" dirty="0">
              <a:latin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2444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05801" y="1462465"/>
            <a:ext cx="15643799" cy="1371850"/>
          </a:xfrm>
          <a:prstGeom prst="rect">
            <a:avLst/>
          </a:prstGeom>
        </p:spPr>
        <p:txBody>
          <a:bodyPr wrap="square" lIns="0" tIns="0" rIns="0" bIns="0" rtlCol="0" anchor="t">
            <a:spAutoFit/>
          </a:bodyPr>
          <a:lstStyle/>
          <a:p>
            <a:pPr>
              <a:lnSpc>
                <a:spcPts val="5232"/>
              </a:lnSpc>
            </a:pPr>
            <a:r>
              <a:rPr lang="fr-FR" sz="4800" b="1" u="sng" dirty="0" smtClean="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résultats de l’étude</a:t>
            </a:r>
          </a:p>
          <a:p>
            <a:pPr>
              <a:lnSpc>
                <a:spcPts val="5232"/>
              </a:lnSpc>
            </a:pPr>
            <a:r>
              <a:rPr lang="fr-FR" sz="4800" b="1" u="sng" dirty="0" smtClean="0">
                <a:solidFill>
                  <a:srgbClr val="92D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Phasage des travaux sur les 3 parcelles</a:t>
            </a:r>
            <a:r>
              <a:rPr lang="fr-FR" sz="5400" u="sng"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sz="5400" b="1" u="sng" dirty="0">
              <a:solidFill>
                <a:srgbClr val="96DA9E"/>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13" name="Picture 12"/>
          <p:cNvPicPr>
            <a:picLocks noChangeAspect="1"/>
          </p:cNvPicPr>
          <p:nvPr/>
        </p:nvPicPr>
        <p:blipFill rotWithShape="1">
          <a:blip r:embed="rId8"/>
          <a:srcRect l="33333" t="19630" r="37083" b="8519"/>
          <a:stretch/>
        </p:blipFill>
        <p:spPr>
          <a:xfrm>
            <a:off x="381000" y="2916575"/>
            <a:ext cx="5715000" cy="7391400"/>
          </a:xfrm>
          <a:prstGeom prst="rect">
            <a:avLst/>
          </a:prstGeom>
        </p:spPr>
      </p:pic>
      <p:pic>
        <p:nvPicPr>
          <p:cNvPr id="14" name="Picture 13"/>
          <p:cNvPicPr>
            <a:picLocks noChangeAspect="1"/>
          </p:cNvPicPr>
          <p:nvPr/>
        </p:nvPicPr>
        <p:blipFill rotWithShape="1">
          <a:blip r:embed="rId9"/>
          <a:srcRect l="34166" t="35926" r="37083" b="17407"/>
          <a:stretch/>
        </p:blipFill>
        <p:spPr>
          <a:xfrm>
            <a:off x="6324600" y="3037323"/>
            <a:ext cx="5449432" cy="4975568"/>
          </a:xfrm>
          <a:prstGeom prst="rect">
            <a:avLst/>
          </a:prstGeom>
        </p:spPr>
      </p:pic>
      <p:pic>
        <p:nvPicPr>
          <p:cNvPr id="15" name="Picture 14"/>
          <p:cNvPicPr>
            <a:picLocks noChangeAspect="1"/>
          </p:cNvPicPr>
          <p:nvPr/>
        </p:nvPicPr>
        <p:blipFill rotWithShape="1">
          <a:blip r:embed="rId10"/>
          <a:srcRect l="34166" t="27037" r="37917" b="7037"/>
          <a:stretch/>
        </p:blipFill>
        <p:spPr>
          <a:xfrm>
            <a:off x="12171554" y="2911132"/>
            <a:ext cx="5562600" cy="6781800"/>
          </a:xfrm>
          <a:prstGeom prst="rect">
            <a:avLst/>
          </a:prstGeom>
        </p:spPr>
      </p:pic>
    </p:spTree>
    <p:extLst>
      <p:ext uri="{BB962C8B-B14F-4D97-AF65-F5344CB8AC3E}">
        <p14:creationId xmlns:p14="http://schemas.microsoft.com/office/powerpoint/2010/main" val="3379238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320697" y="-4760857"/>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dirty="0">
                  <a:solidFill>
                    <a:srgbClr val="FFFFFF"/>
                  </a:solidFill>
                  <a:latin typeface="Montserrat Bold"/>
                </a:rPr>
                <a:t>NOUAKCHOTT </a:t>
              </a:r>
            </a:p>
          </p:txBody>
        </p:sp>
      </p:grpSp>
      <p:sp>
        <p:nvSpPr>
          <p:cNvPr id="18" name="TextBox 17"/>
          <p:cNvSpPr txBox="1"/>
          <p:nvPr/>
        </p:nvSpPr>
        <p:spPr>
          <a:xfrm>
            <a:off x="10174651" y="3254329"/>
            <a:ext cx="6589349" cy="2554545"/>
          </a:xfrm>
          <a:prstGeom prst="rect">
            <a:avLst/>
          </a:prstGeom>
          <a:noFill/>
        </p:spPr>
        <p:txBody>
          <a:bodyPr wrap="square" rtlCol="0">
            <a:spAutoFit/>
          </a:bodyPr>
          <a:lstStyle/>
          <a:p>
            <a:pPr algn="ctr"/>
            <a:r>
              <a:rPr lang="fr-FR" sz="8000" b="1" dirty="0" smtClean="0">
                <a:solidFill>
                  <a:srgbClr val="05E0DB">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Merci pour votre attention </a:t>
            </a:r>
            <a:endParaRPr lang="en-US" sz="8000" b="1" dirty="0">
              <a:solidFill>
                <a:srgbClr val="05E0DB">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Action Button: Beginning 18">
            <a:hlinkClick r:id="" action="ppaction://hlinkshowjump?jump=firstslide" highlightClick="1"/>
          </p:cNvPr>
          <p:cNvSpPr/>
          <p:nvPr/>
        </p:nvSpPr>
        <p:spPr>
          <a:xfrm>
            <a:off x="16384704" y="8720989"/>
            <a:ext cx="903515" cy="631371"/>
          </a:xfrm>
          <a:prstGeom prst="actionButtonBeginning">
            <a:avLst/>
          </a:prstGeom>
          <a:solidFill>
            <a:srgbClr val="31B6FD"/>
          </a:solidFill>
          <a:ln w="15875" cap="flat" cmpd="sng" algn="ctr">
            <a:solidFill>
              <a:srgbClr val="31B6FD">
                <a:shade val="50000"/>
                <a:shade val="75000"/>
                <a:lumMod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ndara"/>
              <a:ea typeface="+mn-ea"/>
              <a:cs typeface="+mn-cs"/>
            </a:endParaRPr>
          </a:p>
        </p:txBody>
      </p:sp>
      <p:pic>
        <p:nvPicPr>
          <p:cNvPr id="20"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7294"/>
          <a:stretch/>
        </p:blipFill>
        <p:spPr bwMode="auto">
          <a:xfrm>
            <a:off x="1600200" y="3162300"/>
            <a:ext cx="7440709" cy="531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633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369644" y="-486026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16" name="Image 15"/>
          <p:cNvPicPr>
            <a:picLocks noChangeAspect="1"/>
          </p:cNvPicPr>
          <p:nvPr/>
        </p:nvPicPr>
        <p:blipFill>
          <a:blip r:embed="rId8"/>
          <a:stretch>
            <a:fillRect/>
          </a:stretch>
        </p:blipFill>
        <p:spPr>
          <a:xfrm>
            <a:off x="7010400" y="2705100"/>
            <a:ext cx="11065887" cy="6919815"/>
          </a:xfrm>
          <a:prstGeom prst="rect">
            <a:avLst/>
          </a:prstGeom>
        </p:spPr>
      </p:pic>
      <p:sp>
        <p:nvSpPr>
          <p:cNvPr id="15" name="Espace réservé du contenu 2"/>
          <p:cNvSpPr txBox="1">
            <a:spLocks/>
          </p:cNvSpPr>
          <p:nvPr/>
        </p:nvSpPr>
        <p:spPr>
          <a:xfrm>
            <a:off x="235712" y="1639767"/>
            <a:ext cx="9476518" cy="829620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200000"/>
              </a:lnSpc>
            </a:pPr>
            <a:r>
              <a:rPr lang="fr-FR" sz="2400" b="1" dirty="0" smtClean="0">
                <a:effectLst>
                  <a:outerShdw blurRad="38100" dist="38100" dir="2700000" algn="tl">
                    <a:srgbClr val="000000">
                      <a:alpha val="43137"/>
                    </a:srgbClr>
                  </a:outerShdw>
                </a:effectLst>
                <a:latin typeface="Palatino Linotype" panose="02040502050505030304" pitchFamily="18" charset="0"/>
                <a:cs typeface="Andalus" pitchFamily="18" charset="-78"/>
              </a:rPr>
              <a:t>La </a:t>
            </a:r>
            <a:r>
              <a:rPr lang="fr-FR" sz="2400" b="1" dirty="0">
                <a:effectLst>
                  <a:outerShdw blurRad="38100" dist="38100" dir="2700000" algn="tl">
                    <a:srgbClr val="000000">
                      <a:alpha val="43137"/>
                    </a:srgbClr>
                  </a:outerShdw>
                </a:effectLst>
                <a:latin typeface="Palatino Linotype" panose="02040502050505030304" pitchFamily="18" charset="0"/>
                <a:cs typeface="Andalus" pitchFamily="18" charset="-78"/>
              </a:rPr>
              <a:t>ville compte plus de </a:t>
            </a:r>
            <a:r>
              <a:rPr lang="fr-FR" sz="2400" b="1" dirty="0" smtClean="0">
                <a:effectLst>
                  <a:outerShdw blurRad="38100" dist="38100" dir="2700000" algn="tl">
                    <a:srgbClr val="000000">
                      <a:alpha val="43137"/>
                    </a:srgbClr>
                  </a:outerShdw>
                </a:effectLst>
                <a:latin typeface="Palatino Linotype" panose="02040502050505030304" pitchFamily="18" charset="0"/>
                <a:cs typeface="Andalus" pitchFamily="18" charset="-78"/>
              </a:rPr>
              <a:t>48 </a:t>
            </a:r>
            <a:r>
              <a:rPr lang="fr-FR" sz="2400" b="1" dirty="0">
                <a:effectLst>
                  <a:outerShdw blurRad="38100" dist="38100" dir="2700000" algn="tl">
                    <a:srgbClr val="000000">
                      <a:alpha val="43137"/>
                    </a:srgbClr>
                  </a:outerShdw>
                </a:effectLst>
                <a:latin typeface="Palatino Linotype" panose="02040502050505030304" pitchFamily="18" charset="0"/>
                <a:cs typeface="Andalus" pitchFamily="18" charset="-78"/>
              </a:rPr>
              <a:t>hôtels, 95 unités industrielles et 10 facultés d’où </a:t>
            </a:r>
            <a:r>
              <a:rPr lang="fr-FR" sz="2400" b="1" dirty="0">
                <a:solidFill>
                  <a:schemeClr val="accent2">
                    <a:lumMod val="75000"/>
                  </a:schemeClr>
                </a:solidFill>
                <a:effectLst>
                  <a:outerShdw blurRad="38100" dist="38100" dir="2700000" algn="tl">
                    <a:srgbClr val="000000">
                      <a:alpha val="43137"/>
                    </a:srgbClr>
                  </a:outerShdw>
                </a:effectLst>
                <a:latin typeface="Palatino Linotype" panose="02040502050505030304" pitchFamily="18" charset="0"/>
                <a:cs typeface="Andalus" pitchFamily="18" charset="-78"/>
              </a:rPr>
              <a:t>la multiplicité des activités qui font d’elle à la fois une ville universitaire, touristique, industrielle et motrice de développement urbain.</a:t>
            </a:r>
          </a:p>
          <a:p>
            <a:pPr>
              <a:lnSpc>
                <a:spcPct val="200000"/>
              </a:lnSpc>
            </a:pPr>
            <a:r>
              <a:rPr lang="fr-FR" sz="2400" b="1" dirty="0">
                <a:effectLst>
                  <a:outerShdw blurRad="38100" dist="38100" dir="2700000" algn="tl">
                    <a:srgbClr val="000000">
                      <a:alpha val="43137"/>
                    </a:srgbClr>
                  </a:outerShdw>
                </a:effectLst>
                <a:latin typeface="Palatino Linotype" panose="02040502050505030304" pitchFamily="18" charset="0"/>
                <a:cs typeface="Andalus" pitchFamily="18" charset="-78"/>
              </a:rPr>
              <a:t>La ville de Monastir est desservie par des axes de communication routière importants  (RR92, RR 100E), par une ligne ferroviaire de Sousse-Mahdia du Métro du Sahel. </a:t>
            </a:r>
            <a:endParaRPr lang="fr-FR" sz="2400" b="1" dirty="0" smtClean="0">
              <a:effectLst>
                <a:outerShdw blurRad="38100" dist="38100" dir="2700000" algn="tl">
                  <a:srgbClr val="000000">
                    <a:alpha val="43137"/>
                  </a:srgbClr>
                </a:outerShdw>
              </a:effectLst>
              <a:latin typeface="Palatino Linotype" panose="02040502050505030304" pitchFamily="18" charset="0"/>
              <a:cs typeface="Andalus" pitchFamily="18" charset="-78"/>
            </a:endParaRPr>
          </a:p>
          <a:p>
            <a:pPr>
              <a:lnSpc>
                <a:spcPct val="200000"/>
              </a:lnSpc>
            </a:pPr>
            <a:r>
              <a:rPr lang="fr-FR" sz="2400" b="1" dirty="0" smtClean="0">
                <a:effectLst>
                  <a:outerShdw blurRad="38100" dist="38100" dir="2700000" algn="tl">
                    <a:srgbClr val="000000">
                      <a:alpha val="43137"/>
                    </a:srgbClr>
                  </a:outerShdw>
                </a:effectLst>
                <a:latin typeface="Palatino Linotype" panose="02040502050505030304" pitchFamily="18" charset="0"/>
                <a:cs typeface="Andalus" pitchFamily="18" charset="-78"/>
              </a:rPr>
              <a:t>la </a:t>
            </a:r>
            <a:r>
              <a:rPr lang="fr-FR" sz="2400" b="1" dirty="0">
                <a:effectLst>
                  <a:outerShdw blurRad="38100" dist="38100" dir="2700000" algn="tl">
                    <a:srgbClr val="000000">
                      <a:alpha val="43137"/>
                    </a:srgbClr>
                  </a:outerShdw>
                </a:effectLst>
                <a:latin typeface="Palatino Linotype" panose="02040502050505030304" pitchFamily="18" charset="0"/>
                <a:cs typeface="Andalus" pitchFamily="18" charset="-78"/>
              </a:rPr>
              <a:t>connexion aérienne de Monastir est assurée par l’aéroport international Habib Bourguiba. Cette infrastructure développée favorise </a:t>
            </a:r>
            <a:r>
              <a:rPr lang="fr-FR" sz="2400" b="1" dirty="0">
                <a:solidFill>
                  <a:schemeClr val="accent2">
                    <a:lumMod val="75000"/>
                  </a:schemeClr>
                </a:solidFill>
                <a:effectLst>
                  <a:outerShdw blurRad="38100" dist="38100" dir="2700000" algn="tl">
                    <a:srgbClr val="000000">
                      <a:alpha val="43137"/>
                    </a:srgbClr>
                  </a:outerShdw>
                </a:effectLst>
                <a:latin typeface="Palatino Linotype" panose="02040502050505030304" pitchFamily="18" charset="0"/>
                <a:cs typeface="Andalus" pitchFamily="18" charset="-78"/>
              </a:rPr>
              <a:t>les échanges régionaux, nationaux et internationaux générés par la ville de Monastir. </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2444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374009" y="1563207"/>
            <a:ext cx="15967365" cy="698589"/>
          </a:xfrm>
          <a:prstGeom prst="rect">
            <a:avLst/>
          </a:prstGeom>
        </p:spPr>
        <p:txBody>
          <a:bodyPr wrap="square" lIns="0" tIns="0" rIns="0" bIns="0" rtlCol="0" anchor="t">
            <a:spAutoFit/>
          </a:bodyPr>
          <a:lstStyle/>
          <a:p>
            <a:pPr>
              <a:lnSpc>
                <a:spcPts val="5232"/>
              </a:lnSpc>
            </a:pPr>
            <a:r>
              <a:rPr lang="en-US" sz="5566" b="1" u="sng"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Problématique</a:t>
            </a:r>
            <a:r>
              <a:rPr lang="en-US" sz="5566" b="1" u="sng"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5566" dirty="0" smtClean="0">
                <a:solidFill>
                  <a:srgbClr val="002060"/>
                </a:solidFill>
                <a:latin typeface="Times New Roman" panose="02020603050405020304" pitchFamily="18" charset="0"/>
                <a:cs typeface="Times New Roman" panose="02020603050405020304" pitchFamily="18" charset="0"/>
              </a:rPr>
              <a:t> </a:t>
            </a:r>
            <a:r>
              <a:rPr lang="fr-FR"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Constat</a:t>
            </a:r>
            <a:r>
              <a:rPr lang="ar-TN"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 Atouts: </a:t>
            </a: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16" name="Image 15"/>
          <p:cNvPicPr>
            <a:picLocks noChangeAspect="1"/>
          </p:cNvPicPr>
          <p:nvPr/>
        </p:nvPicPr>
        <p:blipFill rotWithShape="1">
          <a:blip r:embed="rId8"/>
          <a:srcRect l="62909" t="13257" r="8394" b="7576"/>
          <a:stretch/>
        </p:blipFill>
        <p:spPr>
          <a:xfrm>
            <a:off x="14458758" y="2471148"/>
            <a:ext cx="3713833" cy="5760229"/>
          </a:xfrm>
          <a:prstGeom prst="rect">
            <a:avLst/>
          </a:prstGeom>
        </p:spPr>
      </p:pic>
      <p:sp>
        <p:nvSpPr>
          <p:cNvPr id="17" name="ZoneTexte 16"/>
          <p:cNvSpPr txBox="1"/>
          <p:nvPr/>
        </p:nvSpPr>
        <p:spPr>
          <a:xfrm>
            <a:off x="268773" y="5753100"/>
            <a:ext cx="10794788" cy="4154984"/>
          </a:xfrm>
          <a:prstGeom prst="rect">
            <a:avLst/>
          </a:prstGeom>
          <a:noFill/>
        </p:spPr>
        <p:txBody>
          <a:bodyPr wrap="square" rtlCol="0">
            <a:spAutoFit/>
          </a:bodyPr>
          <a:lstStyle/>
          <a:p>
            <a:pPr>
              <a:lnSpc>
                <a:spcPct val="200000"/>
              </a:lnSpc>
            </a:pP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Toutefois, la municipalité dispose de </a:t>
            </a:r>
            <a:r>
              <a:rPr lang="fr-FR" sz="22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parcelles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terrains </a:t>
            </a:r>
            <a:endPar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200000"/>
              </a:lnSpc>
            </a:pP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 premier de surface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18387 m² </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sur lequel sont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bâtis 18 immeubles destinés à la </a:t>
            </a:r>
            <a:r>
              <a:rPr lang="fr-FR" sz="2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location pour les familles défavorisées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et avec un </a:t>
            </a:r>
            <a:r>
              <a:rPr lang="fr-FR" sz="2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faible coefficient d’occupation au </a:t>
            </a:r>
            <a:r>
              <a:rPr lang="fr-FR" sz="2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 0,18%</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L’état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dans lequel se trouvent les appartements varie du moyen au mauvais ce qui impose des actions de rénovation pour offrir un cadre de vie honorable à ces </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ménages (charges d’entretien)</a:t>
            </a:r>
            <a:endPar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Rectangle 14"/>
          <p:cNvSpPr/>
          <p:nvPr/>
        </p:nvSpPr>
        <p:spPr>
          <a:xfrm>
            <a:off x="187345" y="2705966"/>
            <a:ext cx="14173201" cy="2249270"/>
          </a:xfrm>
          <a:prstGeom prst="rect">
            <a:avLst/>
          </a:prstGeom>
        </p:spPr>
        <p:txBody>
          <a:bodyPr wrap="square">
            <a:spAutoFit/>
          </a:bodyPr>
          <a:lstStyle/>
          <a:p>
            <a:pPr algn="just">
              <a:lnSpc>
                <a:spcPct val="150000"/>
              </a:lnSpc>
              <a:spcAft>
                <a:spcPts val="0"/>
              </a:spcAft>
            </a:pPr>
            <a:r>
              <a:rPr lang="fr-FR" sz="2400" b="1" dirty="0"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Monastir a </a:t>
            </a:r>
            <a:r>
              <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une </a:t>
            </a:r>
            <a:r>
              <a:rPr lang="fr-FR"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structure urbaine </a:t>
            </a:r>
            <a:r>
              <a:rPr lang="fr-FR"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mono</a:t>
            </a:r>
            <a:r>
              <a:rPr lang="ar-SA"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centrique</a:t>
            </a:r>
            <a:r>
              <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Sa </a:t>
            </a:r>
            <a:r>
              <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zone centrale constitue le pôle d’emplois </a:t>
            </a:r>
            <a:r>
              <a:rPr lang="fr-FR" sz="2400" b="1" dirty="0"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tertiaire </a:t>
            </a:r>
            <a:r>
              <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le plus important avec une forte concentration des administrations publiques, de </a:t>
            </a:r>
            <a:r>
              <a:rPr lang="fr-FR" sz="2400" b="1" dirty="0"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commerce, </a:t>
            </a:r>
            <a:r>
              <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de service, des espaces de loisirs et des unités touristiques. </a:t>
            </a:r>
            <a:endParaRPr lang="fr-FR" sz="2400" b="1" dirty="0"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fr-FR" sz="2400" b="1" dirty="0"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    </a:t>
            </a:r>
            <a:r>
              <a:rPr lang="fr-FR" sz="2400" b="1" dirty="0"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Forte mobilité et besoins </a:t>
            </a:r>
            <a:r>
              <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de stationnement </a:t>
            </a:r>
            <a:r>
              <a:rPr lang="fr-FR" sz="2400" b="1" dirty="0"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accentués </a:t>
            </a:r>
            <a:r>
              <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dans la zone centrale</a:t>
            </a:r>
            <a:r>
              <a:rPr lang="fr-FR" sz="2400" b="1" dirty="0"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374009" y="8765278"/>
            <a:ext cx="8649309" cy="547714"/>
          </a:xfrm>
          <a:prstGeom prst="rect">
            <a:avLst/>
          </a:prstGeom>
        </p:spPr>
        <p:txBody>
          <a:bodyPr wrap="square">
            <a:spAutoFit/>
          </a:bodyPr>
          <a:lstStyle/>
          <a:p>
            <a:pPr>
              <a:lnSpc>
                <a:spcPct val="150000"/>
              </a:lnSpc>
            </a:pPr>
            <a:endParaRPr lang="fr-FR" sz="2200" dirty="0"/>
          </a:p>
        </p:txBody>
      </p:sp>
      <p:pic>
        <p:nvPicPr>
          <p:cNvPr id="18" name="Image 17"/>
          <p:cNvPicPr>
            <a:picLocks noChangeAspect="1"/>
          </p:cNvPicPr>
          <p:nvPr/>
        </p:nvPicPr>
        <p:blipFill>
          <a:blip r:embed="rId9"/>
          <a:stretch>
            <a:fillRect/>
          </a:stretch>
        </p:blipFill>
        <p:spPr>
          <a:xfrm>
            <a:off x="11063561" y="6475002"/>
            <a:ext cx="3217399" cy="3811998"/>
          </a:xfrm>
          <a:prstGeom prst="rect">
            <a:avLst/>
          </a:prstGeom>
        </p:spPr>
      </p:pic>
      <p:pic>
        <p:nvPicPr>
          <p:cNvPr id="19" name="Image 18"/>
          <p:cNvPicPr>
            <a:picLocks noChangeAspect="1"/>
          </p:cNvPicPr>
          <p:nvPr/>
        </p:nvPicPr>
        <p:blipFill rotWithShape="1">
          <a:blip r:embed="rId10"/>
          <a:srcRect b="30979"/>
          <a:stretch/>
        </p:blipFill>
        <p:spPr>
          <a:xfrm>
            <a:off x="14330066" y="8667973"/>
            <a:ext cx="3886200" cy="1527180"/>
          </a:xfrm>
          <a:prstGeom prst="rect">
            <a:avLst/>
          </a:prstGeom>
        </p:spPr>
      </p:pic>
    </p:spTree>
    <p:extLst>
      <p:ext uri="{BB962C8B-B14F-4D97-AF65-F5344CB8AC3E}">
        <p14:creationId xmlns:p14="http://schemas.microsoft.com/office/powerpoint/2010/main" val="6603734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2444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339435" y="1697324"/>
            <a:ext cx="13757565" cy="698589"/>
          </a:xfrm>
          <a:prstGeom prst="rect">
            <a:avLst/>
          </a:prstGeom>
        </p:spPr>
        <p:txBody>
          <a:bodyPr wrap="square" lIns="0" tIns="0" rIns="0" bIns="0" rtlCol="0" anchor="t">
            <a:spAutoFit/>
          </a:bodyPr>
          <a:lstStyle/>
          <a:p>
            <a:pPr>
              <a:lnSpc>
                <a:spcPts val="5232"/>
              </a:lnSpc>
            </a:pPr>
            <a:r>
              <a:rPr lang="en-US" sz="5566" b="1" u="sng" dirty="0" err="1">
                <a:solidFill>
                  <a:srgbClr val="002060"/>
                </a:solidFill>
                <a:effectLst>
                  <a:outerShdw blurRad="38100" dist="38100" dir="2700000" algn="tl">
                    <a:srgbClr val="000000">
                      <a:alpha val="43137"/>
                    </a:srgbClr>
                  </a:outerShdw>
                </a:effectLst>
                <a:latin typeface="Palatino Linotype" panose="02040502050505030304" pitchFamily="18" charset="0"/>
                <a:cs typeface="+mj-cs"/>
              </a:rPr>
              <a:t>Problématique</a:t>
            </a:r>
            <a:r>
              <a:rPr lang="en-US" sz="5566" b="1" u="sng" dirty="0">
                <a:solidFill>
                  <a:srgbClr val="002060"/>
                </a:solidFill>
                <a:effectLst>
                  <a:outerShdw blurRad="38100" dist="38100" dir="2700000" algn="tl">
                    <a:srgbClr val="000000">
                      <a:alpha val="43137"/>
                    </a:srgbClr>
                  </a:outerShdw>
                </a:effectLst>
                <a:latin typeface="Palatino Linotype" panose="02040502050505030304" pitchFamily="18" charset="0"/>
                <a:cs typeface="+mj-cs"/>
              </a:rPr>
              <a:t>:</a:t>
            </a:r>
            <a:r>
              <a:rPr lang="en-US" sz="5566" dirty="0" smtClean="0">
                <a:solidFill>
                  <a:srgbClr val="002060"/>
                </a:solidFill>
                <a:latin typeface="Palatino Linotype" panose="02040502050505030304" pitchFamily="18" charset="0"/>
                <a:cs typeface="+mj-cs"/>
              </a:rPr>
              <a:t> </a:t>
            </a:r>
            <a:r>
              <a:rPr lang="fr-FR" sz="6000" b="1" dirty="0">
                <a:solidFill>
                  <a:srgbClr val="00206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mj-cs"/>
              </a:rPr>
              <a:t>Constat</a:t>
            </a:r>
            <a:r>
              <a:rPr lang="ar-TN" sz="6000" b="1" dirty="0">
                <a:solidFill>
                  <a:srgbClr val="00206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mj-cs"/>
              </a:rPr>
              <a:t> </a:t>
            </a:r>
            <a:r>
              <a:rPr lang="fr-FR" sz="6000" b="1" dirty="0">
                <a:solidFill>
                  <a:srgbClr val="00206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mj-cs"/>
              </a:rPr>
              <a:t> / Atouts: </a:t>
            </a: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sp>
        <p:nvSpPr>
          <p:cNvPr id="17" name="ZoneTexte 16"/>
          <p:cNvSpPr txBox="1"/>
          <p:nvPr/>
        </p:nvSpPr>
        <p:spPr>
          <a:xfrm>
            <a:off x="324195" y="2834225"/>
            <a:ext cx="12163868" cy="6601807"/>
          </a:xfrm>
          <a:prstGeom prst="rect">
            <a:avLst/>
          </a:prstGeom>
          <a:noFill/>
        </p:spPr>
        <p:txBody>
          <a:bodyPr wrap="square" rtlCol="0">
            <a:spAutoFit/>
          </a:bodyPr>
          <a:lstStyle/>
          <a:p>
            <a:pPr>
              <a:lnSpc>
                <a:spcPct val="150000"/>
              </a:lnSpc>
            </a:pP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second terrain </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municipal </a:t>
            </a:r>
            <a:r>
              <a:rPr lang="fr-FR" sz="2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a:t>
            </a:r>
            <a:r>
              <a:rPr lang="fr-FR" sz="22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Moniguettes</a:t>
            </a:r>
            <a:r>
              <a:rPr lang="fr-FR" sz="2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surface 9200 m², Il se situe dans le centre-ville, et est limité par la gare ferroviaire au nord et </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 lycée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Bourguiba au sud il est</a:t>
            </a:r>
            <a:r>
              <a:rPr lang="fr-FR" sz="2400" b="1" dirty="0" smtClean="0">
                <a:latin typeface="Times New Roman" panose="02020603050405020304" pitchFamily="18" charset="0"/>
                <a:cs typeface="Times New Roman" panose="02020603050405020304" pitchFamily="18" charset="0"/>
              </a:rPr>
              <a:t> </a:t>
            </a:r>
            <a:r>
              <a:rPr lang="fr-FR" sz="2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d’une </a:t>
            </a:r>
            <a:r>
              <a:rPr lang="fr-FR" sz="2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valeur confirmée par des expertises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 toujours </a:t>
            </a:r>
            <a:r>
              <a:rPr lang="fr-FR" sz="2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non exploité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bien qu’il bénéficie d’un </a:t>
            </a:r>
            <a:r>
              <a:rPr lang="fr-FR" sz="2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emplacement stratégique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pouvant s’inscrire dans une perspective générale de réanimation de la zone et de décongestionnement du centre de la ville</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nSpc>
                <a:spcPct val="150000"/>
              </a:lnSpc>
            </a:pPr>
            <a:endParaRPr lang="fr-FR" sz="1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Une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troisième assiette foncière, </a:t>
            </a:r>
            <a:r>
              <a:rPr lang="fr-FR" sz="2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foire</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sise à l’extrémité sud de la ville et disposant </a:t>
            </a:r>
            <a:r>
              <a:rPr lang="fr-FR" sz="2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d’un bâti qui date des années 80</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servant autrefois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à l’organisation des foires. Il bénéficie de </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deux parking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latéraux donnant sur des ruelles </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municipales et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d'un parking donnant sur la route régionale </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RR92( un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 axes de </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communication routière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plus importants de la </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ville)</a:t>
            </a:r>
            <a:endPar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rente du bâti </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était </a:t>
            </a:r>
            <a:r>
              <a:rPr lang="fr-FR"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bien inférieure aux attentes de l’administration et le recouvrement des loyers est faible d’où l’idée de revalorisation de cette </a:t>
            </a:r>
            <a:r>
              <a:rPr lang="fr-FR"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propriété, depuis quelques années ce bâtiment </a:t>
            </a:r>
            <a:r>
              <a:rPr lang="fr-FR" sz="2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 délaissé,</a:t>
            </a:r>
            <a:endParaRPr lang="fr-FR" sz="2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8" name="Image 17"/>
          <p:cNvPicPr>
            <a:picLocks noChangeAspect="1"/>
          </p:cNvPicPr>
          <p:nvPr/>
        </p:nvPicPr>
        <p:blipFill>
          <a:blip r:embed="rId8"/>
          <a:stretch>
            <a:fillRect/>
          </a:stretch>
        </p:blipFill>
        <p:spPr>
          <a:xfrm>
            <a:off x="12478893" y="2362450"/>
            <a:ext cx="2878542" cy="2686977"/>
          </a:xfrm>
          <a:prstGeom prst="rect">
            <a:avLst/>
          </a:prstGeom>
        </p:spPr>
      </p:pic>
      <p:pic>
        <p:nvPicPr>
          <p:cNvPr id="19" name="Image 18"/>
          <p:cNvPicPr>
            <a:picLocks noChangeAspect="1"/>
          </p:cNvPicPr>
          <p:nvPr/>
        </p:nvPicPr>
        <p:blipFill>
          <a:blip r:embed="rId9"/>
          <a:stretch>
            <a:fillRect/>
          </a:stretch>
        </p:blipFill>
        <p:spPr>
          <a:xfrm>
            <a:off x="14952854" y="3068560"/>
            <a:ext cx="2741334" cy="2422493"/>
          </a:xfrm>
          <a:prstGeom prst="rect">
            <a:avLst/>
          </a:prstGeom>
        </p:spPr>
      </p:pic>
      <p:pic>
        <p:nvPicPr>
          <p:cNvPr id="20" name="Image 19"/>
          <p:cNvPicPr>
            <a:picLocks noChangeAspect="1"/>
          </p:cNvPicPr>
          <p:nvPr/>
        </p:nvPicPr>
        <p:blipFill>
          <a:blip r:embed="rId10"/>
          <a:stretch>
            <a:fillRect/>
          </a:stretch>
        </p:blipFill>
        <p:spPr>
          <a:xfrm>
            <a:off x="12524445" y="5888841"/>
            <a:ext cx="3531913" cy="2577563"/>
          </a:xfrm>
          <a:prstGeom prst="rect">
            <a:avLst/>
          </a:prstGeom>
        </p:spPr>
      </p:pic>
      <p:pic>
        <p:nvPicPr>
          <p:cNvPr id="21" name="Image 20"/>
          <p:cNvPicPr>
            <a:picLocks noChangeAspect="1"/>
          </p:cNvPicPr>
          <p:nvPr/>
        </p:nvPicPr>
        <p:blipFill rotWithShape="1">
          <a:blip r:embed="rId11"/>
          <a:srcRect l="14039" t="6484" r="15459" b="25011"/>
          <a:stretch/>
        </p:blipFill>
        <p:spPr>
          <a:xfrm>
            <a:off x="14615368" y="7492592"/>
            <a:ext cx="3416305" cy="2743200"/>
          </a:xfrm>
          <a:prstGeom prst="rect">
            <a:avLst/>
          </a:prstGeom>
        </p:spPr>
      </p:pic>
    </p:spTree>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2444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339435" y="1697324"/>
            <a:ext cx="11214275" cy="690189"/>
          </a:xfrm>
          <a:prstGeom prst="rect">
            <a:avLst/>
          </a:prstGeom>
        </p:spPr>
        <p:txBody>
          <a:bodyPr wrap="square" lIns="0" tIns="0" rIns="0" bIns="0" rtlCol="0" anchor="t">
            <a:spAutoFit/>
          </a:bodyPr>
          <a:lstStyle/>
          <a:p>
            <a:pPr>
              <a:lnSpc>
                <a:spcPts val="5232"/>
              </a:lnSpc>
            </a:pPr>
            <a:r>
              <a:rPr lang="en-US" sz="5566" b="1" u="sng" dirty="0" err="1">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Objectifs</a:t>
            </a:r>
            <a:r>
              <a:rPr lang="en-US" sz="5566" b="1" u="sng" dirty="0">
                <a:solidFill>
                  <a:srgbClr val="243569"/>
                </a:solidFill>
                <a:effectLst>
                  <a:outerShdw blurRad="38100" dist="38100" dir="2700000" algn="tl">
                    <a:srgbClr val="000000">
                      <a:alpha val="43137"/>
                    </a:srgbClr>
                  </a:outerShdw>
                </a:effectLst>
                <a:latin typeface="Palatino Linotype" panose="02040502050505030304" pitchFamily="18" charset="0"/>
              </a:rPr>
              <a:t>: </a:t>
            </a:r>
            <a:r>
              <a:rPr lang="fr-FR" sz="5566" b="1" u="sng" dirty="0">
                <a:solidFill>
                  <a:srgbClr val="243569"/>
                </a:solidFill>
                <a:effectLst>
                  <a:outerShdw blurRad="38100" dist="38100" dir="2700000" algn="tl">
                    <a:srgbClr val="000000">
                      <a:alpha val="43137"/>
                    </a:srgbClr>
                  </a:outerShdw>
                </a:effectLst>
                <a:latin typeface="Palatino Linotype" panose="02040502050505030304" pitchFamily="18" charset="0"/>
              </a:rPr>
              <a:t> </a:t>
            </a: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sp>
        <p:nvSpPr>
          <p:cNvPr id="17" name="ZoneTexte 16"/>
          <p:cNvSpPr txBox="1"/>
          <p:nvPr/>
        </p:nvSpPr>
        <p:spPr>
          <a:xfrm>
            <a:off x="339434" y="2716118"/>
            <a:ext cx="13147965" cy="5889113"/>
          </a:xfrm>
          <a:prstGeom prst="rect">
            <a:avLst/>
          </a:prstGeom>
          <a:noFill/>
        </p:spPr>
        <p:txBody>
          <a:bodyPr wrap="square" rtlCol="0">
            <a:spAutoFit/>
          </a:bodyPr>
          <a:lstStyle/>
          <a:p>
            <a:pPr marL="342900" lvl="0" indent="-342900" algn="just">
              <a:lnSpc>
                <a:spcPct val="200000"/>
              </a:lnSpc>
              <a:buFont typeface="+mj-lt"/>
              <a:buAutoNum type="arabicPeriod"/>
            </a:pPr>
            <a:r>
              <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Valoriser des terrains municipaux (</a:t>
            </a:r>
            <a:r>
              <a:rPr lang="fr-FR" sz="2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moniguette</a:t>
            </a:r>
            <a:r>
              <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par leur meilleure insertion au tissu urbain</a:t>
            </a:r>
            <a:endParaRPr lang="fr-FR" sz="28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mj-lt"/>
              <a:buAutoNum type="arabicPeriod"/>
            </a:pPr>
            <a:r>
              <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Revaloriser des propriétés municipales (Immeubles à la cité </a:t>
            </a:r>
            <a:r>
              <a:rPr lang="fr-FR" sz="2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Ennour</a:t>
            </a:r>
            <a:r>
              <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et la foire) tout en gardant en vue la mesure sociale et ce après la démolition des immeubles existants et le relogement des familles nécessiteuses (120 familles).</a:t>
            </a:r>
            <a:endParaRPr lang="fr-FR" sz="28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mj-lt"/>
              <a:buAutoNum type="arabicPeriod"/>
            </a:pPr>
            <a:r>
              <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Décongestionner le centre ville par la création d’un nouveau marché central et d’un nouveau centre administratif et commercial y compris l’aménagement de parkings nécessaires.</a:t>
            </a:r>
            <a:endParaRPr lang="fr-FR" sz="28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mj-lt"/>
              <a:buAutoNum type="arabicPeriod"/>
            </a:pPr>
            <a:r>
              <a:rPr 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Consolider les activités économiques de la ville par la création de grands espaces commerciaux et d’une zone de service.</a:t>
            </a:r>
            <a:endParaRPr lang="fr-FR" sz="28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8"/>
          <a:stretch>
            <a:fillRect/>
          </a:stretch>
        </p:blipFill>
        <p:spPr>
          <a:xfrm>
            <a:off x="13944600" y="4119648"/>
            <a:ext cx="3986200" cy="3679569"/>
          </a:xfrm>
          <a:prstGeom prst="rect">
            <a:avLst/>
          </a:prstGeom>
        </p:spPr>
      </p:pic>
    </p:spTree>
    <p:extLst>
      <p:ext uri="{BB962C8B-B14F-4D97-AF65-F5344CB8AC3E}">
        <p14:creationId xmlns:p14="http://schemas.microsoft.com/office/powerpoint/2010/main" val="27898465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4978724" y="2705100"/>
            <a:ext cx="3139021" cy="7020271"/>
          </a:xfrm>
          <a:prstGeom prst="rect">
            <a:avLst/>
          </a:prstGeom>
        </p:spPr>
      </p:pic>
      <p:sp>
        <p:nvSpPr>
          <p:cNvPr id="2" name="Freeform 2"/>
          <p:cNvSpPr/>
          <p:nvPr/>
        </p:nvSpPr>
        <p:spPr>
          <a:xfrm rot="10680873" flipH="1">
            <a:off x="-12444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3">
              <a:alphaModFix amt="71000"/>
              <a:extLst>
                <a:ext uri="{96DAC541-7B7A-43D3-8B79-37D633B846F1}">
                  <asvg:svgBlip xmlns="" xmlns:asvg="http://schemas.microsoft.com/office/drawing/2016/SVG/main" r:embed="rId4"/>
                </a:ext>
              </a:extLst>
            </a:blip>
            <a:stretch>
              <a:fillRect/>
            </a:stretch>
          </a:blipFill>
        </p:spPr>
      </p:sp>
      <p:sp>
        <p:nvSpPr>
          <p:cNvPr id="3" name="TextBox 3"/>
          <p:cNvSpPr txBox="1"/>
          <p:nvPr/>
        </p:nvSpPr>
        <p:spPr>
          <a:xfrm>
            <a:off x="424884" y="1505897"/>
            <a:ext cx="11214275" cy="690189"/>
          </a:xfrm>
          <a:prstGeom prst="rect">
            <a:avLst/>
          </a:prstGeom>
        </p:spPr>
        <p:txBody>
          <a:bodyPr wrap="square" lIns="0" tIns="0" rIns="0" bIns="0" rtlCol="0" anchor="t">
            <a:spAutoFit/>
          </a:bodyPr>
          <a:lstStyle/>
          <a:p>
            <a:pPr>
              <a:lnSpc>
                <a:spcPts val="5232"/>
              </a:lnSpc>
            </a:pPr>
            <a:r>
              <a:rPr lang="fr-FR" sz="5566" b="1" u="sng" dirty="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Programme fonctionnel</a:t>
            </a: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5"/>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6"/>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7"/>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8"/>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sp>
        <p:nvSpPr>
          <p:cNvPr id="17" name="ZoneTexte 16"/>
          <p:cNvSpPr txBox="1"/>
          <p:nvPr/>
        </p:nvSpPr>
        <p:spPr>
          <a:xfrm>
            <a:off x="244024" y="2431066"/>
            <a:ext cx="14438520" cy="7294305"/>
          </a:xfrm>
          <a:prstGeom prst="rect">
            <a:avLst/>
          </a:prstGeom>
          <a:noFill/>
        </p:spPr>
        <p:txBody>
          <a:bodyPr wrap="square" rtlCol="0">
            <a:spAutoFit/>
          </a:bodyPr>
          <a:lstStyle/>
          <a:p>
            <a:pPr marL="285750" lvl="0" indent="-285750">
              <a:lnSpc>
                <a:spcPct val="150000"/>
              </a:lnSpc>
              <a:buFont typeface="Wingdings" panose="05000000000000000000" pitchFamily="2" charset="2"/>
              <a:buChar char="ü"/>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Démolition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 immeubles existants</a:t>
            </a:r>
          </a:p>
          <a:p>
            <a:pPr marL="285750" lvl="0" indent="-285750">
              <a:lnSpc>
                <a:spcPct val="150000"/>
              </a:lnSpc>
              <a:buFont typeface="Wingdings" panose="05000000000000000000" pitchFamily="2" charset="2"/>
              <a:buChar char="ü"/>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Construction de 120 appartements à caractère social destinés au relogement des locataires. La surface moyenne des ces appartements est de 80 m²   </a:t>
            </a:r>
          </a:p>
          <a:p>
            <a:pPr marL="285750" lvl="0" indent="-285750">
              <a:lnSpc>
                <a:spcPct val="150000"/>
              </a:lnSpc>
              <a:buFont typeface="Wingdings" panose="05000000000000000000" pitchFamily="2" charset="2"/>
              <a:buChar char="ü"/>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Construction d’appartements destinés à l’habitat de standing, bureautique et administratif sur des surfaces appropriés. La surface moyenne des ces appartements est de 100 m²   </a:t>
            </a:r>
          </a:p>
          <a:p>
            <a:pPr marL="285750" lvl="0" indent="-285750">
              <a:lnSpc>
                <a:spcPct val="150000"/>
              </a:lnSpc>
              <a:buFont typeface="Wingdings" panose="05000000000000000000" pitchFamily="2" charset="2"/>
              <a:buChar char="ü"/>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Construction d’un marché central sur une surface minimale de 7000 m².</a:t>
            </a:r>
          </a:p>
          <a:p>
            <a:pPr marL="285750" lvl="0" indent="-285750">
              <a:lnSpc>
                <a:spcPct val="150000"/>
              </a:lnSpc>
              <a:buFont typeface="Wingdings" panose="05000000000000000000" pitchFamily="2" charset="2"/>
              <a:buChar char="ü"/>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Construction d’espaces commerciaux totalisant une surface minimale de 10000 m².</a:t>
            </a:r>
          </a:p>
          <a:p>
            <a:pPr marL="285750" lvl="0" indent="-285750">
              <a:lnSpc>
                <a:spcPct val="150000"/>
              </a:lnSpc>
              <a:buFont typeface="Wingdings" panose="05000000000000000000" pitchFamily="2" charset="2"/>
              <a:buChar char="ü"/>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Création de parkings nécessaires pour satisfaire la demande actuelle et future de stationnement dans la zone</a:t>
            </a:r>
          </a:p>
          <a:p>
            <a:pPr marL="285750" lvl="0" indent="-285750">
              <a:lnSpc>
                <a:spcPct val="150000"/>
              </a:lnSpc>
              <a:buFont typeface="Wingdings" panose="05000000000000000000" pitchFamily="2" charset="2"/>
              <a:buChar char="ü"/>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Aménagement des voies nécessaires pour garantir une bonne accessibilité aux sites</a:t>
            </a: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285750" lvl="0" indent="-285750">
              <a:lnSpc>
                <a:spcPct val="150000"/>
              </a:lnSpc>
              <a:buFont typeface="Wingdings" panose="05000000000000000000" pitchFamily="2" charset="2"/>
              <a:buChar char="ü"/>
            </a:pPr>
            <a:endParaRPr lang="fr-FR"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lnSpc>
                <a:spcPct val="150000"/>
              </a:lnSpc>
            </a:pPr>
            <a:r>
              <a:rPr lang="fr-FR"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NB: Le phasage </a:t>
            </a:r>
            <a:r>
              <a:rPr lang="fr-FR"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 travaux doit prendre en considération le relogement des familles avant la démolition des immeubles existants</a:t>
            </a:r>
            <a:r>
              <a:rPr lang="fr-FR"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fr-FR"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822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2444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504203" y="1471571"/>
            <a:ext cx="11214275" cy="705001"/>
          </a:xfrm>
          <a:prstGeom prst="rect">
            <a:avLst/>
          </a:prstGeom>
        </p:spPr>
        <p:txBody>
          <a:bodyPr wrap="square" lIns="0" tIns="0" rIns="0" bIns="0" rtlCol="0" anchor="t">
            <a:spAutoFit/>
          </a:bodyPr>
          <a:lstStyle/>
          <a:p>
            <a:pPr>
              <a:lnSpc>
                <a:spcPts val="5232"/>
              </a:lnSpc>
            </a:pPr>
            <a:r>
              <a:rPr lang="fr-FR" sz="5566" b="1" u="sng" dirty="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Prestations demandées</a:t>
            </a:r>
            <a:r>
              <a:rPr lang="fr-FR" sz="6000" u="sng" dirty="0">
                <a:latin typeface="Palatino Linotype" panose="02040502050505030304" pitchFamily="18" charset="0"/>
                <a:ea typeface="Times New Roman" panose="02020603050405020304" pitchFamily="18" charset="0"/>
                <a:cs typeface="Times New Roman" panose="02020603050405020304" pitchFamily="18" charset="0"/>
              </a:rPr>
              <a:t> </a:t>
            </a:r>
            <a:endParaRPr lang="fr-FR" sz="6000" b="1" u="sng" dirty="0">
              <a:solidFill>
                <a:srgbClr val="96DA9E"/>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Arial" panose="020B0604020202020204" pitchFamily="34"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sp>
        <p:nvSpPr>
          <p:cNvPr id="17" name="ZoneTexte 16"/>
          <p:cNvSpPr txBox="1"/>
          <p:nvPr/>
        </p:nvSpPr>
        <p:spPr>
          <a:xfrm>
            <a:off x="152401" y="2183203"/>
            <a:ext cx="17830799" cy="8217634"/>
          </a:xfrm>
          <a:prstGeom prst="rect">
            <a:avLst/>
          </a:prstGeom>
          <a:noFill/>
        </p:spPr>
        <p:txBody>
          <a:bodyPr wrap="square" rtlCol="0">
            <a:spAutoFit/>
          </a:bodyPr>
          <a:lstStyle/>
          <a:p>
            <a:pPr lvl="0">
              <a:lnSpc>
                <a:spcPct val="200000"/>
              </a:lnSpc>
            </a:pPr>
            <a:r>
              <a:rPr lang="fr-FR" sz="2400" dirty="0" smtClean="0">
                <a:latin typeface="Times New Roman" panose="02020603050405020304" pitchFamily="18" charset="0"/>
                <a:cs typeface="Times New Roman" panose="02020603050405020304" pitchFamily="18" charset="0"/>
              </a:rPr>
              <a:t>1- </a:t>
            </a: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Diagnostic des zones d’interventions et identification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 besoins en aménagement conformément aux documents réglementaires et sur une projection future minimale de 20 ans.</a:t>
            </a:r>
          </a:p>
          <a:p>
            <a:pPr lvl="0">
              <a:lnSpc>
                <a:spcPct val="200000"/>
              </a:lnSpc>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Propositions de différents scénarios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d’aménagements sur les trois lots tels que défini dans le programme </a:t>
            </a: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fonctionnel</a:t>
            </a:r>
          </a:p>
          <a:p>
            <a:pPr>
              <a:lnSpc>
                <a:spcPct val="200000"/>
              </a:lnSpc>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Définition du programme d’intervention le plus adéquat en coordination avec la commission de suivi du </a:t>
            </a: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projet (approche participative)</a:t>
            </a:r>
            <a:endPar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200000"/>
              </a:lnSpc>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Etablissement du devis estimatif global nécessaire à la réalisation du projet</a:t>
            </a:r>
          </a:p>
          <a:p>
            <a:pPr>
              <a:lnSpc>
                <a:spcPct val="200000"/>
              </a:lnSpc>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Détermination du programme d’intervention par phases</a:t>
            </a:r>
          </a:p>
          <a:p>
            <a:pPr>
              <a:lnSpc>
                <a:spcPct val="200000"/>
              </a:lnSpc>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Etablissement du devis estimatif global nécessaire à la réalisation de chaque phase du projet</a:t>
            </a:r>
          </a:p>
          <a:p>
            <a:pPr>
              <a:lnSpc>
                <a:spcPct val="200000"/>
              </a:lnSpc>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Etablissement de l’étude de rentabilité économique et financière du scénario retenu </a:t>
            </a:r>
            <a:endPar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200000"/>
              </a:lnSpc>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Etablissement de l’étude de rentabilité économique et financière de chaque phase de réalisation du scénario retenu </a:t>
            </a:r>
            <a:endPar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200000"/>
              </a:lnSpc>
            </a:pP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Etablissement de l’étude d’impact sur </a:t>
            </a: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l’environnement</a:t>
            </a:r>
            <a:endParaRPr lang="fr-FR"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061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2444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371477" y="1421901"/>
            <a:ext cx="16060442" cy="705001"/>
          </a:xfrm>
          <a:prstGeom prst="rect">
            <a:avLst/>
          </a:prstGeom>
        </p:spPr>
        <p:txBody>
          <a:bodyPr wrap="square" lIns="0" tIns="0" rIns="0" bIns="0" rtlCol="0" anchor="t">
            <a:spAutoFit/>
          </a:bodyPr>
          <a:lstStyle/>
          <a:p>
            <a:pPr>
              <a:lnSpc>
                <a:spcPts val="5232"/>
              </a:lnSpc>
            </a:pPr>
            <a:r>
              <a:rPr lang="fr-FR" sz="5566" b="1" u="sng" dirty="0" smtClean="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 résultats de l’étude</a:t>
            </a:r>
            <a:r>
              <a:rPr lang="fr-FR" sz="6000" u="sng" dirty="0">
                <a:latin typeface="Times New Roman" panose="02020603050405020304" pitchFamily="18" charset="0"/>
                <a:ea typeface="Times New Roman" panose="02020603050405020304" pitchFamily="18" charset="0"/>
                <a:cs typeface="Times New Roman" panose="02020603050405020304" pitchFamily="18" charset="0"/>
              </a:rPr>
              <a:t> </a:t>
            </a:r>
            <a:r>
              <a:rPr lang="fr-FR" sz="6000" b="1" i="1" u="sng" dirty="0">
                <a:solidFill>
                  <a:srgbClr val="2435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cas de la foire</a:t>
            </a:r>
            <a:endParaRPr lang="fr-FR" sz="6000" b="1" u="sng" dirty="0">
              <a:solidFill>
                <a:srgbClr val="96DA9E"/>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14" name="Image 13"/>
          <p:cNvPicPr>
            <a:picLocks noChangeAspect="1"/>
          </p:cNvPicPr>
          <p:nvPr/>
        </p:nvPicPr>
        <p:blipFill rotWithShape="1">
          <a:blip r:embed="rId8"/>
          <a:srcRect l="30356" t="30426" r="34188" b="4213"/>
          <a:stretch/>
        </p:blipFill>
        <p:spPr>
          <a:xfrm>
            <a:off x="6830834" y="2411321"/>
            <a:ext cx="5632862" cy="6465069"/>
          </a:xfrm>
          <a:prstGeom prst="rect">
            <a:avLst/>
          </a:prstGeom>
        </p:spPr>
      </p:pic>
      <p:pic>
        <p:nvPicPr>
          <p:cNvPr id="15" name="Image 14"/>
          <p:cNvPicPr>
            <a:picLocks noChangeAspect="1"/>
          </p:cNvPicPr>
          <p:nvPr/>
        </p:nvPicPr>
        <p:blipFill rotWithShape="1">
          <a:blip r:embed="rId9"/>
          <a:srcRect l="28330" t="26042" r="35359" b="12500"/>
          <a:stretch/>
        </p:blipFill>
        <p:spPr>
          <a:xfrm>
            <a:off x="12686091" y="2088750"/>
            <a:ext cx="5388320" cy="5255574"/>
          </a:xfrm>
          <a:prstGeom prst="rect">
            <a:avLst/>
          </a:prstGeom>
        </p:spPr>
      </p:pic>
      <p:pic>
        <p:nvPicPr>
          <p:cNvPr id="16" name="Image 15"/>
          <p:cNvPicPr>
            <a:picLocks noChangeAspect="1"/>
          </p:cNvPicPr>
          <p:nvPr/>
        </p:nvPicPr>
        <p:blipFill rotWithShape="1">
          <a:blip r:embed="rId10"/>
          <a:srcRect l="29502" t="50000" r="35721" b="14583"/>
          <a:stretch/>
        </p:blipFill>
        <p:spPr>
          <a:xfrm>
            <a:off x="12862517" y="7413226"/>
            <a:ext cx="5211894" cy="2984195"/>
          </a:xfrm>
          <a:prstGeom prst="rect">
            <a:avLst/>
          </a:prstGeom>
        </p:spPr>
      </p:pic>
      <p:sp>
        <p:nvSpPr>
          <p:cNvPr id="13" name="Rectangle 12"/>
          <p:cNvSpPr/>
          <p:nvPr/>
        </p:nvSpPr>
        <p:spPr>
          <a:xfrm>
            <a:off x="228599" y="2289346"/>
            <a:ext cx="6379840" cy="7294305"/>
          </a:xfrm>
          <a:prstGeom prst="rect">
            <a:avLst/>
          </a:prstGeom>
        </p:spPr>
        <p:txBody>
          <a:bodyPr wrap="square">
            <a:spAutoFit/>
          </a:bodyPr>
          <a:lstStyle/>
          <a:p>
            <a:pPr algn="just">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 1er Scénario prévoit :</a:t>
            </a:r>
          </a:p>
          <a:p>
            <a:pPr algn="just">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Projection de deux voies de 8m qui scindent la parcelle en 3.</a:t>
            </a:r>
          </a:p>
          <a:p>
            <a:pPr algn="just">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Un immeuble de 8 étages à usage d’habitat de standing avec des commerces au </a:t>
            </a:r>
            <a:r>
              <a:rPr lang="fr-F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RDC </a:t>
            </a: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sur la parcelle n°1.</a:t>
            </a:r>
          </a:p>
          <a:p>
            <a:pPr algn="just">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Un immeuble de 6 étages à usage d’habitat de sur la parcelle n°2 et n°3.</a:t>
            </a:r>
          </a:p>
          <a:p>
            <a:pPr algn="just">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Réaménagement des espaces extérieurs et amélioration de la circulation et du </a:t>
            </a:r>
          </a:p>
          <a:p>
            <a:pPr algn="just">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parcage.</a:t>
            </a:r>
          </a:p>
          <a:p>
            <a:pPr algn="just">
              <a:lnSpc>
                <a:spcPct val="150000"/>
              </a:lnSpc>
            </a:pPr>
            <a:r>
              <a:rPr lang="fr-F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Parkings sous-sol sous l’emprise de chaque bâtiment</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10469"/>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TotalTime>
  <Words>1708</Words>
  <Application>Microsoft Office PowerPoint</Application>
  <PresentationFormat>Custom</PresentationFormat>
  <Paragraphs>180</Paragraphs>
  <Slides>21</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Adobe Fangsong Std R</vt:lpstr>
      <vt:lpstr>Andalus</vt:lpstr>
      <vt:lpstr>Arial</vt:lpstr>
      <vt:lpstr>Calibri</vt:lpstr>
      <vt:lpstr>Candara</vt:lpstr>
      <vt:lpstr>Microsoft PhagsPa</vt:lpstr>
      <vt:lpstr>Montserrat</vt:lpstr>
      <vt:lpstr>Montserrat Bold</vt:lpstr>
      <vt:lpstr>Palatino Linotype</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Visuel FR validé (Présentation)</dc:title>
  <dc:creator>Dell</dc:creator>
  <cp:lastModifiedBy>Wafa Gandouz</cp:lastModifiedBy>
  <cp:revision>47</cp:revision>
  <dcterms:created xsi:type="dcterms:W3CDTF">2006-08-16T00:00:00Z</dcterms:created>
  <dcterms:modified xsi:type="dcterms:W3CDTF">2024-01-26T22:08:31Z</dcterms:modified>
  <dc:identifier>DAF60UtvY4o</dc:identifier>
</cp:coreProperties>
</file>