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diagrams/layout1.xml" ContentType="application/vnd.openxmlformats-officedocument.drawingml.diagramLayout+xml"/>
  <Override PartName="/ppt/diagrams/drawing3.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theme/theme1.xml" ContentType="application/vnd.openxmlformats-officedocument.them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3.xml" ContentType="application/vnd.openxmlformats-officedocument.drawingml.diagramColors+xml"/>
  <Override PartName="/ppt/diagrams/quickStyle3.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1"/>
  </p:sldMasterIdLst>
  <p:sldIdLst>
    <p:sldId id="256" r:id="rId2"/>
    <p:sldId id="258" r:id="rId3"/>
    <p:sldId id="259" r:id="rId4"/>
    <p:sldId id="261" r:id="rId5"/>
    <p:sldId id="262" r:id="rId6"/>
    <p:sldId id="265" r:id="rId7"/>
    <p:sldId id="264"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79"/>
  </p:normalViewPr>
  <p:slideViewPr>
    <p:cSldViewPr snapToGrid="0">
      <p:cViewPr varScale="1">
        <p:scale>
          <a:sx n="110" d="100"/>
          <a:sy n="110" d="100"/>
        </p:scale>
        <p:origin x="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41382-ABF5-4B6E-AB5C-D38FCC019796}" type="doc">
      <dgm:prSet loTypeId="urn:microsoft.com/office/officeart/2005/8/layout/vList3" loCatId="list" qsTypeId="urn:microsoft.com/office/officeart/2005/8/quickstyle/3d3" qsCatId="3D" csTypeId="urn:microsoft.com/office/officeart/2005/8/colors/colorful5" csCatId="colorful" phldr="1"/>
      <dgm:spPr/>
    </dgm:pt>
    <dgm:pt modelId="{91BD8457-A6C3-48EC-85A7-C7955183B2E1}">
      <dgm:prSet phldrT="[Texte]" custT="1"/>
      <dgm:spPr/>
      <dgm:t>
        <a:bodyPr/>
        <a:lstStyle/>
        <a:p>
          <a:r>
            <a:rPr lang="fr-FR" sz="1800" b="1" i="0" u="sng" dirty="0">
              <a:latin typeface="Bookman Old Style" panose="02050604050505020204" pitchFamily="18" charset="0"/>
              <a:cs typeface="Arial" panose="020B0604020202020204" pitchFamily="34" charset="0"/>
            </a:rPr>
            <a:t>ELABORATION DES OUTILS METHODOLOGIQUES</a:t>
          </a:r>
        </a:p>
        <a:p>
          <a:r>
            <a:rPr lang="fr-FR" sz="2400" dirty="0">
              <a:latin typeface="Times New Roman" panose="02020603050405020304" pitchFamily="18" charset="0"/>
              <a:cs typeface="Times New Roman" panose="02020603050405020304" pitchFamily="18" charset="0"/>
            </a:rPr>
            <a:t>- Actualisation du guide de préparation aux situations d’urgence; </a:t>
          </a:r>
        </a:p>
        <a:p>
          <a:r>
            <a:rPr lang="fr-FR" sz="2400" dirty="0">
              <a:latin typeface="Times New Roman" panose="02020603050405020304" pitchFamily="18" charset="0"/>
              <a:cs typeface="Times New Roman" panose="02020603050405020304" pitchFamily="18" charset="0"/>
            </a:rPr>
            <a:t>- Production d’une brochure de sensibilisation des élus locaux.</a:t>
          </a:r>
        </a:p>
      </dgm:t>
    </dgm:pt>
    <dgm:pt modelId="{9433249A-A99A-47AC-9FDF-EF994B54C31C}" type="parTrans" cxnId="{CF310B0D-E39F-4154-9A20-369A040A346E}">
      <dgm:prSet/>
      <dgm:spPr/>
      <dgm:t>
        <a:bodyPr/>
        <a:lstStyle/>
        <a:p>
          <a:endParaRPr lang="fr-FR"/>
        </a:p>
      </dgm:t>
    </dgm:pt>
    <dgm:pt modelId="{C8743CF2-9E93-4280-9250-F52C6C5B09A2}" type="sibTrans" cxnId="{CF310B0D-E39F-4154-9A20-369A040A346E}">
      <dgm:prSet/>
      <dgm:spPr/>
      <dgm:t>
        <a:bodyPr/>
        <a:lstStyle/>
        <a:p>
          <a:endParaRPr lang="fr-FR"/>
        </a:p>
      </dgm:t>
    </dgm:pt>
    <dgm:pt modelId="{CEC83DD1-3FF6-44AB-9664-979BC9D3E95F}">
      <dgm:prSet phldrT="[Texte]" custT="1"/>
      <dgm:spPr/>
      <dgm:t>
        <a:bodyPr/>
        <a:lstStyle/>
        <a:p>
          <a:pPr marL="0" lvl="0" indent="0" algn="ctr" defTabSz="800100">
            <a:lnSpc>
              <a:spcPct val="90000"/>
            </a:lnSpc>
            <a:spcBef>
              <a:spcPct val="0"/>
            </a:spcBef>
            <a:spcAft>
              <a:spcPct val="35000"/>
            </a:spcAft>
            <a:buNone/>
          </a:pPr>
          <a:r>
            <a:rPr lang="fr-FR" sz="1800" b="1" i="0" u="sng" kern="1200" dirty="0">
              <a:solidFill>
                <a:prstClr val="white"/>
              </a:solidFill>
              <a:latin typeface="Bookman Old Style" panose="02050604050505020204" pitchFamily="18" charset="0"/>
              <a:ea typeface="+mn-ea"/>
              <a:cs typeface="Arial" panose="020B0604020202020204" pitchFamily="34" charset="0"/>
            </a:rPr>
            <a:t>LA MISE EN PLACE D’UN ESPACE DE CONCERTATION MULTI-ACTEURS</a:t>
          </a:r>
        </a:p>
        <a:p>
          <a:pPr marL="0" lvl="0" algn="ctr" defTabSz="800100">
            <a:lnSpc>
              <a:spcPct val="150000"/>
            </a:lnSpc>
            <a:spcBef>
              <a:spcPts val="1200"/>
            </a:spcBef>
            <a:spcAft>
              <a:spcPts val="0"/>
            </a:spcAft>
            <a:buNone/>
          </a:pPr>
          <a:r>
            <a:rPr lang="fr-FR" sz="2000" kern="1200" baseline="0" dirty="0">
              <a:latin typeface="Times New Roman" panose="02020603050405020304" pitchFamily="18" charset="0"/>
              <a:cs typeface="Times New Roman" panose="02020603050405020304" pitchFamily="18" charset="0"/>
            </a:rPr>
            <a:t>La mise sur pied du cadre de concertation  décentralisée des acteurs de la gestion des situations d’urgence qui regroupe des représentants de diverses parties prenantes de la gestion des situations d’urgence (Ministères, CTD, OI, OSC</a:t>
          </a:r>
          <a:r>
            <a:rPr lang="fr-FR" sz="1800" kern="1200" baseline="0" dirty="0">
              <a:latin typeface="Times New Roman" panose="02020603050405020304" pitchFamily="18" charset="0"/>
              <a:cs typeface="Times New Roman" panose="02020603050405020304" pitchFamily="18" charset="0"/>
            </a:rPr>
            <a:t>)</a:t>
          </a:r>
          <a:endParaRPr lang="fr-FR" sz="1800" kern="1200" dirty="0">
            <a:latin typeface="Times New Roman" panose="02020603050405020304" pitchFamily="18" charset="0"/>
            <a:cs typeface="Times New Roman" panose="02020603050405020304" pitchFamily="18" charset="0"/>
          </a:endParaRPr>
        </a:p>
      </dgm:t>
    </dgm:pt>
    <dgm:pt modelId="{455E871B-13C6-4CCD-9FE0-416373A58514}" type="parTrans" cxnId="{2DCB2FB5-F5B4-4A96-B918-188AFF8BCC5C}">
      <dgm:prSet/>
      <dgm:spPr/>
      <dgm:t>
        <a:bodyPr/>
        <a:lstStyle/>
        <a:p>
          <a:endParaRPr lang="fr-FR"/>
        </a:p>
      </dgm:t>
    </dgm:pt>
    <dgm:pt modelId="{4139B492-C340-41BE-BF02-E83A948E3784}" type="sibTrans" cxnId="{2DCB2FB5-F5B4-4A96-B918-188AFF8BCC5C}">
      <dgm:prSet/>
      <dgm:spPr/>
      <dgm:t>
        <a:bodyPr/>
        <a:lstStyle/>
        <a:p>
          <a:endParaRPr lang="fr-FR"/>
        </a:p>
      </dgm:t>
    </dgm:pt>
    <dgm:pt modelId="{7990B3AF-00E3-4D7C-82A9-25C7BC23C4B7}">
      <dgm:prSet phldrT="[Texte]" custT="1"/>
      <dgm:spPr/>
      <dgm:t>
        <a:bodyPr/>
        <a:lstStyle/>
        <a:p>
          <a:pPr marL="0" lvl="0" indent="0" algn="ctr" defTabSz="800100">
            <a:lnSpc>
              <a:spcPct val="90000"/>
            </a:lnSpc>
            <a:spcBef>
              <a:spcPct val="0"/>
            </a:spcBef>
            <a:spcAft>
              <a:spcPct val="35000"/>
            </a:spcAft>
            <a:buNone/>
          </a:pPr>
          <a:r>
            <a:rPr lang="fr-FR" sz="1800" b="1" i="0" u="sng" kern="1200" dirty="0">
              <a:solidFill>
                <a:prstClr val="white"/>
              </a:solidFill>
              <a:latin typeface="Bookman Old Style" panose="02050604050505020204" pitchFamily="18" charset="0"/>
              <a:ea typeface="+mn-ea"/>
              <a:cs typeface="Arial" panose="020B0604020202020204" pitchFamily="34" charset="0"/>
            </a:rPr>
            <a:t>LA REALISATION DU DIAGNOSTIC DES CAPACITÉS LOCALES EN PARTENARIAT AVEC DES INSTITUTS DE RECHERCHE</a:t>
          </a:r>
        </a:p>
        <a:p>
          <a:pPr marL="0" lvl="0" algn="ctr" defTabSz="800100">
            <a:lnSpc>
              <a:spcPct val="90000"/>
            </a:lnSpc>
            <a:spcBef>
              <a:spcPct val="0"/>
            </a:spcBef>
            <a:spcAft>
              <a:spcPct val="35000"/>
            </a:spcAft>
            <a:buNone/>
          </a:pPr>
          <a:r>
            <a:rPr lang="fr-FR" sz="2000" kern="1200" dirty="0">
              <a:latin typeface="Times New Roman" panose="02020603050405020304" pitchFamily="18" charset="0"/>
              <a:cs typeface="Times New Roman" panose="02020603050405020304" pitchFamily="18" charset="0"/>
            </a:rPr>
            <a:t>La mise en œuvre de l’indice de capacité de réponse (ICR) communal face aux catastrophes par ERA-Cameroun en partenariat avec l’Université d’Honduras</a:t>
          </a:r>
        </a:p>
      </dgm:t>
    </dgm:pt>
    <dgm:pt modelId="{D47052E2-52CC-42A6-AD7D-ECD8D653F787}" type="parTrans" cxnId="{7E178A7E-E203-4E1C-8A24-C156F0C666DC}">
      <dgm:prSet/>
      <dgm:spPr/>
      <dgm:t>
        <a:bodyPr/>
        <a:lstStyle/>
        <a:p>
          <a:endParaRPr lang="fr-FR"/>
        </a:p>
      </dgm:t>
    </dgm:pt>
    <dgm:pt modelId="{1D7300C6-E8DE-4A22-8B48-BC383EC527FF}" type="sibTrans" cxnId="{7E178A7E-E203-4E1C-8A24-C156F0C666DC}">
      <dgm:prSet/>
      <dgm:spPr/>
      <dgm:t>
        <a:bodyPr/>
        <a:lstStyle/>
        <a:p>
          <a:endParaRPr lang="fr-FR"/>
        </a:p>
      </dgm:t>
    </dgm:pt>
    <dgm:pt modelId="{3E94615B-0425-4058-8571-26F1BB4EA5B4}" type="pres">
      <dgm:prSet presAssocID="{90341382-ABF5-4B6E-AB5C-D38FCC019796}" presName="linearFlow" presStyleCnt="0">
        <dgm:presLayoutVars>
          <dgm:dir/>
          <dgm:resizeHandles val="exact"/>
        </dgm:presLayoutVars>
      </dgm:prSet>
      <dgm:spPr/>
    </dgm:pt>
    <dgm:pt modelId="{AB623F1A-E261-450D-95E4-8272E1CC3942}" type="pres">
      <dgm:prSet presAssocID="{91BD8457-A6C3-48EC-85A7-C7955183B2E1}" presName="composite" presStyleCnt="0"/>
      <dgm:spPr/>
    </dgm:pt>
    <dgm:pt modelId="{4A01FD63-D707-4B79-AFD8-4F763C58CFA8}" type="pres">
      <dgm:prSet presAssocID="{91BD8457-A6C3-48EC-85A7-C7955183B2E1}" presName="imgShp" presStyleLbl="fgImgPlace1" presStyleIdx="0" presStyleCnt="3" custScaleX="82401" custScaleY="71632" custLinFactNeighborX="-66333" custLinFactNeighborY="-5004"/>
      <dgm:spPr>
        <a:blipFill>
          <a:blip xmlns:r="http://schemas.openxmlformats.org/officeDocument/2006/relationships" r:embed="rId1"/>
          <a:srcRect/>
          <a:stretch>
            <a:fillRect t="-17000" b="-17000"/>
          </a:stretch>
        </a:blipFill>
      </dgm:spPr>
    </dgm:pt>
    <dgm:pt modelId="{A0F15392-61A3-44AA-8754-20E161BD2C8F}" type="pres">
      <dgm:prSet presAssocID="{91BD8457-A6C3-48EC-85A7-C7955183B2E1}" presName="txShp" presStyleLbl="node1" presStyleIdx="0" presStyleCnt="3" custScaleX="137835" custScaleY="128950">
        <dgm:presLayoutVars>
          <dgm:bulletEnabled val="1"/>
        </dgm:presLayoutVars>
      </dgm:prSet>
      <dgm:spPr/>
    </dgm:pt>
    <dgm:pt modelId="{D566FD6E-D4DA-4690-92A5-BBE35D3AFF26}" type="pres">
      <dgm:prSet presAssocID="{C8743CF2-9E93-4280-9250-F52C6C5B09A2}" presName="spacing" presStyleCnt="0"/>
      <dgm:spPr/>
    </dgm:pt>
    <dgm:pt modelId="{CF097BA5-A6A9-4290-9521-E1E9441EB892}" type="pres">
      <dgm:prSet presAssocID="{CEC83DD1-3FF6-44AB-9664-979BC9D3E95F}" presName="composite" presStyleCnt="0"/>
      <dgm:spPr/>
    </dgm:pt>
    <dgm:pt modelId="{E2CFE472-F297-4278-8034-88D6888D8D52}" type="pres">
      <dgm:prSet presAssocID="{CEC83DD1-3FF6-44AB-9664-979BC9D3E95F}" presName="imgShp" presStyleLbl="fgImgPlace1" presStyleIdx="1" presStyleCnt="3" custScaleX="70461" custScaleY="82974" custLinFactX="-5088" custLinFactNeighborX="-100000" custLinFactNeighborY="-4818"/>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5E05C75B-7984-4205-A65C-CB1DAFE1070F}" type="pres">
      <dgm:prSet presAssocID="{CEC83DD1-3FF6-44AB-9664-979BC9D3E95F}" presName="txShp" presStyleLbl="node1" presStyleIdx="1" presStyleCnt="3" custScaleX="149956" custScaleY="164250">
        <dgm:presLayoutVars>
          <dgm:bulletEnabled val="1"/>
        </dgm:presLayoutVars>
      </dgm:prSet>
      <dgm:spPr/>
    </dgm:pt>
    <dgm:pt modelId="{B22D9271-E1D3-4A7C-818D-9150D7E2CDD3}" type="pres">
      <dgm:prSet presAssocID="{4139B492-C340-41BE-BF02-E83A948E3784}" presName="spacing" presStyleCnt="0"/>
      <dgm:spPr/>
    </dgm:pt>
    <dgm:pt modelId="{ED56EEDB-07C9-48FE-BA92-2818BCB61388}" type="pres">
      <dgm:prSet presAssocID="{7990B3AF-00E3-4D7C-82A9-25C7BC23C4B7}" presName="composite" presStyleCnt="0"/>
      <dgm:spPr/>
    </dgm:pt>
    <dgm:pt modelId="{EE1322A5-4363-4A22-910C-0042264AFAB3}" type="pres">
      <dgm:prSet presAssocID="{7990B3AF-00E3-4D7C-82A9-25C7BC23C4B7}" presName="imgShp" presStyleLbl="fgImgPlace1" presStyleIdx="2" presStyleCnt="3" custScaleX="70638" custScaleY="76218" custLinFactX="-6949" custLinFactNeighborX="-100000" custLinFactNeighborY="172"/>
      <dgm:spPr>
        <a:blipFill>
          <a:blip xmlns:r="http://schemas.openxmlformats.org/officeDocument/2006/relationships" r:embed="rId3">
            <a:extLst>
              <a:ext uri="{28A0092B-C50C-407E-A947-70E740481C1C}">
                <a14:useLocalDpi xmlns:a14="http://schemas.microsoft.com/office/drawing/2010/main" val="0"/>
              </a:ext>
            </a:extLst>
          </a:blip>
          <a:srcRect/>
          <a:stretch>
            <a:fillRect l="-73000" r="-73000"/>
          </a:stretch>
        </a:blipFill>
      </dgm:spPr>
    </dgm:pt>
    <dgm:pt modelId="{3B1101BB-E239-4B43-97E6-200679F9414E}" type="pres">
      <dgm:prSet presAssocID="{7990B3AF-00E3-4D7C-82A9-25C7BC23C4B7}" presName="txShp" presStyleLbl="node1" presStyleIdx="2" presStyleCnt="3" custScaleX="146547" custScaleY="141592">
        <dgm:presLayoutVars>
          <dgm:bulletEnabled val="1"/>
        </dgm:presLayoutVars>
      </dgm:prSet>
      <dgm:spPr/>
    </dgm:pt>
  </dgm:ptLst>
  <dgm:cxnLst>
    <dgm:cxn modelId="{DD274703-6F65-4FCF-B3E2-73769ECA8C25}" type="presOf" srcId="{CEC83DD1-3FF6-44AB-9664-979BC9D3E95F}" destId="{5E05C75B-7984-4205-A65C-CB1DAFE1070F}" srcOrd="0" destOrd="0" presId="urn:microsoft.com/office/officeart/2005/8/layout/vList3"/>
    <dgm:cxn modelId="{CF310B0D-E39F-4154-9A20-369A040A346E}" srcId="{90341382-ABF5-4B6E-AB5C-D38FCC019796}" destId="{91BD8457-A6C3-48EC-85A7-C7955183B2E1}" srcOrd="0" destOrd="0" parTransId="{9433249A-A99A-47AC-9FDF-EF994B54C31C}" sibTransId="{C8743CF2-9E93-4280-9250-F52C6C5B09A2}"/>
    <dgm:cxn modelId="{30719710-7E64-4550-AA37-9C5908DE6E21}" type="presOf" srcId="{7990B3AF-00E3-4D7C-82A9-25C7BC23C4B7}" destId="{3B1101BB-E239-4B43-97E6-200679F9414E}" srcOrd="0" destOrd="0" presId="urn:microsoft.com/office/officeart/2005/8/layout/vList3"/>
    <dgm:cxn modelId="{0B09804C-D669-40AC-A855-91611FD078C3}" type="presOf" srcId="{90341382-ABF5-4B6E-AB5C-D38FCC019796}" destId="{3E94615B-0425-4058-8571-26F1BB4EA5B4}" srcOrd="0" destOrd="0" presId="urn:microsoft.com/office/officeart/2005/8/layout/vList3"/>
    <dgm:cxn modelId="{7E178A7E-E203-4E1C-8A24-C156F0C666DC}" srcId="{90341382-ABF5-4B6E-AB5C-D38FCC019796}" destId="{7990B3AF-00E3-4D7C-82A9-25C7BC23C4B7}" srcOrd="2" destOrd="0" parTransId="{D47052E2-52CC-42A6-AD7D-ECD8D653F787}" sibTransId="{1D7300C6-E8DE-4A22-8B48-BC383EC527FF}"/>
    <dgm:cxn modelId="{2DCB2FB5-F5B4-4A96-B918-188AFF8BCC5C}" srcId="{90341382-ABF5-4B6E-AB5C-D38FCC019796}" destId="{CEC83DD1-3FF6-44AB-9664-979BC9D3E95F}" srcOrd="1" destOrd="0" parTransId="{455E871B-13C6-4CCD-9FE0-416373A58514}" sibTransId="{4139B492-C340-41BE-BF02-E83A948E3784}"/>
    <dgm:cxn modelId="{FA46C0CA-A4FC-4A37-B897-63F2D8EFD709}" type="presOf" srcId="{91BD8457-A6C3-48EC-85A7-C7955183B2E1}" destId="{A0F15392-61A3-44AA-8754-20E161BD2C8F}" srcOrd="0" destOrd="0" presId="urn:microsoft.com/office/officeart/2005/8/layout/vList3"/>
    <dgm:cxn modelId="{15E9BF74-9C2C-47A8-9919-636D92308887}" type="presParOf" srcId="{3E94615B-0425-4058-8571-26F1BB4EA5B4}" destId="{AB623F1A-E261-450D-95E4-8272E1CC3942}" srcOrd="0" destOrd="0" presId="urn:microsoft.com/office/officeart/2005/8/layout/vList3"/>
    <dgm:cxn modelId="{09A67939-FEE8-4D8B-A259-CC3B05F66E12}" type="presParOf" srcId="{AB623F1A-E261-450D-95E4-8272E1CC3942}" destId="{4A01FD63-D707-4B79-AFD8-4F763C58CFA8}" srcOrd="0" destOrd="0" presId="urn:microsoft.com/office/officeart/2005/8/layout/vList3"/>
    <dgm:cxn modelId="{A59BC35E-5304-44D3-97F6-601C8EF73CF9}" type="presParOf" srcId="{AB623F1A-E261-450D-95E4-8272E1CC3942}" destId="{A0F15392-61A3-44AA-8754-20E161BD2C8F}" srcOrd="1" destOrd="0" presId="urn:microsoft.com/office/officeart/2005/8/layout/vList3"/>
    <dgm:cxn modelId="{220C9CE4-FEC0-4EA7-9D81-16F9F9A77152}" type="presParOf" srcId="{3E94615B-0425-4058-8571-26F1BB4EA5B4}" destId="{D566FD6E-D4DA-4690-92A5-BBE35D3AFF26}" srcOrd="1" destOrd="0" presId="urn:microsoft.com/office/officeart/2005/8/layout/vList3"/>
    <dgm:cxn modelId="{F869BBFA-BDB7-4D0A-8F5B-949A4DCD0983}" type="presParOf" srcId="{3E94615B-0425-4058-8571-26F1BB4EA5B4}" destId="{CF097BA5-A6A9-4290-9521-E1E9441EB892}" srcOrd="2" destOrd="0" presId="urn:microsoft.com/office/officeart/2005/8/layout/vList3"/>
    <dgm:cxn modelId="{21B11D7E-4E87-47E9-A6B8-3BECC1447239}" type="presParOf" srcId="{CF097BA5-A6A9-4290-9521-E1E9441EB892}" destId="{E2CFE472-F297-4278-8034-88D6888D8D52}" srcOrd="0" destOrd="0" presId="urn:microsoft.com/office/officeart/2005/8/layout/vList3"/>
    <dgm:cxn modelId="{E4DC2061-37C4-48D5-AE02-5D1135F75B3B}" type="presParOf" srcId="{CF097BA5-A6A9-4290-9521-E1E9441EB892}" destId="{5E05C75B-7984-4205-A65C-CB1DAFE1070F}" srcOrd="1" destOrd="0" presId="urn:microsoft.com/office/officeart/2005/8/layout/vList3"/>
    <dgm:cxn modelId="{22491CF5-F24F-421D-B866-CEFBDABA2161}" type="presParOf" srcId="{3E94615B-0425-4058-8571-26F1BB4EA5B4}" destId="{B22D9271-E1D3-4A7C-818D-9150D7E2CDD3}" srcOrd="3" destOrd="0" presId="urn:microsoft.com/office/officeart/2005/8/layout/vList3"/>
    <dgm:cxn modelId="{D4DB5EE8-BD91-40D7-8276-BDF2A1F03458}" type="presParOf" srcId="{3E94615B-0425-4058-8571-26F1BB4EA5B4}" destId="{ED56EEDB-07C9-48FE-BA92-2818BCB61388}" srcOrd="4" destOrd="0" presId="urn:microsoft.com/office/officeart/2005/8/layout/vList3"/>
    <dgm:cxn modelId="{61C646B1-14CF-4786-8BDE-87EA12770C85}" type="presParOf" srcId="{ED56EEDB-07C9-48FE-BA92-2818BCB61388}" destId="{EE1322A5-4363-4A22-910C-0042264AFAB3}" srcOrd="0" destOrd="0" presId="urn:microsoft.com/office/officeart/2005/8/layout/vList3"/>
    <dgm:cxn modelId="{A6D38987-1E9E-4CE0-8D2C-3E8A9D8C5AD6}" type="presParOf" srcId="{ED56EEDB-07C9-48FE-BA92-2818BCB61388}" destId="{3B1101BB-E239-4B43-97E6-200679F9414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CFFC6-AD04-421B-A396-A634A2B4190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fr-FR"/>
        </a:p>
      </dgm:t>
    </dgm:pt>
    <dgm:pt modelId="{67121596-9D41-4927-8710-A2EE251F18FC}">
      <dgm:prSet phldrT="[Texte]" custT="1"/>
      <dgm:spPr/>
      <dgm:t>
        <a:bodyPr/>
        <a:lstStyle/>
        <a:p>
          <a:r>
            <a:rPr lang="fr-FR" sz="1900" dirty="0">
              <a:solidFill>
                <a:schemeClr val="tx1"/>
              </a:solidFill>
              <a:latin typeface="Arial" panose="020B0604020202020204" pitchFamily="34" charset="0"/>
              <a:cs typeface="Arial" panose="020B0604020202020204" pitchFamily="34" charset="0"/>
            </a:rPr>
            <a:t>- </a:t>
          </a:r>
          <a:r>
            <a:rPr lang="fr-FR" sz="2200" dirty="0">
              <a:solidFill>
                <a:schemeClr val="tx1"/>
              </a:solidFill>
              <a:latin typeface="Times New Roman" panose="02020603050405020304" pitchFamily="18" charset="0"/>
              <a:cs typeface="Times New Roman" panose="02020603050405020304" pitchFamily="18" charset="0"/>
            </a:rPr>
            <a:t>Un guide de préparation est en cours de finalisation afin d’être distribué aux Municipalités Camerounaises;</a:t>
          </a:r>
        </a:p>
        <a:p>
          <a:r>
            <a:rPr lang="fr-FR" sz="2200" dirty="0">
              <a:solidFill>
                <a:schemeClr val="tx1"/>
              </a:solidFill>
              <a:latin typeface="Times New Roman" panose="02020603050405020304" pitchFamily="18" charset="0"/>
              <a:cs typeface="Times New Roman" panose="02020603050405020304" pitchFamily="18" charset="0"/>
            </a:rPr>
            <a:t>- Une brochure de sensibilisation est finalisée.</a:t>
          </a:r>
        </a:p>
      </dgm:t>
    </dgm:pt>
    <dgm:pt modelId="{285AD939-8DF6-483B-AA03-B133907A0642}" type="parTrans" cxnId="{A4F1FDCA-6449-4D18-802B-ECB44E1D7B24}">
      <dgm:prSet/>
      <dgm:spPr/>
      <dgm:t>
        <a:bodyPr/>
        <a:lstStyle/>
        <a:p>
          <a:endParaRPr lang="fr-FR"/>
        </a:p>
      </dgm:t>
    </dgm:pt>
    <dgm:pt modelId="{F7812259-8B1D-4EAB-A73D-21CD94C7DBBC}" type="sibTrans" cxnId="{A4F1FDCA-6449-4D18-802B-ECB44E1D7B24}">
      <dgm:prSet/>
      <dgm:spPr/>
      <dgm:t>
        <a:bodyPr/>
        <a:lstStyle/>
        <a:p>
          <a:endParaRPr lang="fr-FR"/>
        </a:p>
      </dgm:t>
    </dgm:pt>
    <dgm:pt modelId="{16F41351-90FF-4A47-80C7-A22198B86835}">
      <dgm:prSet phldrT="[Texte]" custT="1"/>
      <dgm:spPr/>
      <dgm:t>
        <a:bodyPr/>
        <a:lstStyle/>
        <a:p>
          <a:r>
            <a:rPr lang="fr-FR" sz="2200" dirty="0">
              <a:solidFill>
                <a:schemeClr val="tx1"/>
              </a:solidFill>
              <a:latin typeface="Times New Roman" panose="02020603050405020304" pitchFamily="18" charset="0"/>
              <a:cs typeface="Times New Roman" panose="02020603050405020304" pitchFamily="18" charset="0"/>
            </a:rPr>
            <a:t>- Mise sur pied d’un cadre de concertation décentralisé</a:t>
          </a:r>
        </a:p>
        <a:p>
          <a:r>
            <a:rPr lang="fr-FR" sz="2200" dirty="0">
              <a:solidFill>
                <a:schemeClr val="tx1"/>
              </a:solidFill>
              <a:latin typeface="Times New Roman" panose="02020603050405020304" pitchFamily="18" charset="0"/>
              <a:cs typeface="Times New Roman" panose="02020603050405020304" pitchFamily="18" charset="0"/>
            </a:rPr>
            <a:t>- Désignation de 30 Points focaux issus des Ministères, des Forces de l’ordre, les CTD, les OI et ONG;</a:t>
          </a:r>
        </a:p>
        <a:p>
          <a:r>
            <a:rPr lang="fr-FR" sz="2200" dirty="0">
              <a:solidFill>
                <a:schemeClr val="tx1"/>
              </a:solidFill>
              <a:latin typeface="Times New Roman" panose="02020603050405020304" pitchFamily="18" charset="0"/>
              <a:cs typeface="Times New Roman" panose="02020603050405020304" pitchFamily="18" charset="0"/>
            </a:rPr>
            <a:t>- Mise sur pied d’un  réseau d’acteurs de la gestion des situations d’urgence au niveau décentralisé</a:t>
          </a:r>
        </a:p>
      </dgm:t>
    </dgm:pt>
    <dgm:pt modelId="{3DF3C5FA-25A6-4968-B72E-701BA40DFA2F}" type="parTrans" cxnId="{E0A96882-4F45-4702-865B-9DD2009A1DE6}">
      <dgm:prSet/>
      <dgm:spPr/>
      <dgm:t>
        <a:bodyPr/>
        <a:lstStyle/>
        <a:p>
          <a:endParaRPr lang="fr-FR"/>
        </a:p>
      </dgm:t>
    </dgm:pt>
    <dgm:pt modelId="{BE2F3CEC-FB1F-43B7-9E42-7952AF1685AB}" type="sibTrans" cxnId="{E0A96882-4F45-4702-865B-9DD2009A1DE6}">
      <dgm:prSet/>
      <dgm:spPr/>
      <dgm:t>
        <a:bodyPr/>
        <a:lstStyle/>
        <a:p>
          <a:endParaRPr lang="fr-FR"/>
        </a:p>
      </dgm:t>
    </dgm:pt>
    <dgm:pt modelId="{EFAEFAFE-94A2-4D68-8FB2-6A9DE621ADBC}">
      <dgm:prSet phldrT="[Texte]" custT="1"/>
      <dgm:spPr/>
      <dgm:t>
        <a:bodyPr/>
        <a:lstStyle/>
        <a:p>
          <a:r>
            <a:rPr lang="fr-FR" sz="2200" dirty="0">
              <a:solidFill>
                <a:schemeClr val="tx1"/>
              </a:solidFill>
              <a:latin typeface="Times New Roman" panose="02020603050405020304" pitchFamily="18" charset="0"/>
              <a:cs typeface="Times New Roman" panose="02020603050405020304" pitchFamily="18" charset="0"/>
            </a:rPr>
            <a:t>- Les Maires sont sensibilisés et s’impliquent ;</a:t>
          </a:r>
        </a:p>
        <a:p>
          <a:r>
            <a:rPr lang="fr-FR" sz="2200" dirty="0">
              <a:solidFill>
                <a:schemeClr val="tx1"/>
              </a:solidFill>
              <a:latin typeface="Times New Roman" panose="02020603050405020304" pitchFamily="18" charset="0"/>
              <a:cs typeface="Times New Roman" panose="02020603050405020304" pitchFamily="18" charset="0"/>
            </a:rPr>
            <a:t>- Des points focaux urgence ont été désignés dans chaque Commune cible ;</a:t>
          </a:r>
        </a:p>
        <a:p>
          <a:r>
            <a:rPr lang="fr-FR" sz="2200" dirty="0">
              <a:solidFill>
                <a:schemeClr val="tx1"/>
              </a:solidFill>
              <a:latin typeface="Times New Roman" panose="02020603050405020304" pitchFamily="18" charset="0"/>
              <a:cs typeface="Times New Roman" panose="02020603050405020304" pitchFamily="18" charset="0"/>
            </a:rPr>
            <a:t>- Les risques au niveau des Communes cibles sont identifiés et cartographiés ;</a:t>
          </a:r>
        </a:p>
        <a:p>
          <a:r>
            <a:rPr lang="fr-FR" sz="2200" dirty="0">
              <a:solidFill>
                <a:schemeClr val="tx1"/>
              </a:solidFill>
              <a:latin typeface="Times New Roman" panose="02020603050405020304" pitchFamily="18" charset="0"/>
              <a:cs typeface="Times New Roman" panose="02020603050405020304" pitchFamily="18" charset="0"/>
            </a:rPr>
            <a:t>- Des focus Group avec les parties prenantes identifiées par les Maires sont en cours</a:t>
          </a:r>
          <a:r>
            <a:rPr lang="fr-FR" sz="1800" dirty="0">
              <a:solidFill>
                <a:schemeClr val="tx1"/>
              </a:solidFill>
            </a:rPr>
            <a:t>.</a:t>
          </a:r>
        </a:p>
      </dgm:t>
    </dgm:pt>
    <dgm:pt modelId="{24CEF75E-C736-4436-8471-0282EAED7A71}" type="parTrans" cxnId="{492F024A-3D20-42D4-86E0-D10DDBDF7F2D}">
      <dgm:prSet/>
      <dgm:spPr/>
      <dgm:t>
        <a:bodyPr/>
        <a:lstStyle/>
        <a:p>
          <a:endParaRPr lang="fr-FR"/>
        </a:p>
      </dgm:t>
    </dgm:pt>
    <dgm:pt modelId="{9912A212-97CE-450C-A278-F9C96D7F33E2}" type="sibTrans" cxnId="{492F024A-3D20-42D4-86E0-D10DDBDF7F2D}">
      <dgm:prSet/>
      <dgm:spPr/>
      <dgm:t>
        <a:bodyPr/>
        <a:lstStyle/>
        <a:p>
          <a:endParaRPr lang="fr-FR"/>
        </a:p>
      </dgm:t>
    </dgm:pt>
    <dgm:pt modelId="{3D8E39F7-A087-4460-9D60-821D99153087}" type="pres">
      <dgm:prSet presAssocID="{EDECFFC6-AD04-421B-A396-A634A2B41905}" presName="Name0" presStyleCnt="0">
        <dgm:presLayoutVars>
          <dgm:chMax val="7"/>
          <dgm:chPref val="7"/>
          <dgm:dir/>
        </dgm:presLayoutVars>
      </dgm:prSet>
      <dgm:spPr/>
    </dgm:pt>
    <dgm:pt modelId="{9011F203-04B2-4575-BBB6-7EF704BBA1B4}" type="pres">
      <dgm:prSet presAssocID="{EDECFFC6-AD04-421B-A396-A634A2B41905}" presName="Name1" presStyleCnt="0"/>
      <dgm:spPr/>
    </dgm:pt>
    <dgm:pt modelId="{3E1CCABA-98F0-4C60-B4D5-944E2F86A816}" type="pres">
      <dgm:prSet presAssocID="{EDECFFC6-AD04-421B-A396-A634A2B41905}" presName="cycle" presStyleCnt="0"/>
      <dgm:spPr/>
    </dgm:pt>
    <dgm:pt modelId="{027A9AC3-21D7-4401-AD12-9D0493E3FA44}" type="pres">
      <dgm:prSet presAssocID="{EDECFFC6-AD04-421B-A396-A634A2B41905}" presName="srcNode" presStyleLbl="node1" presStyleIdx="0" presStyleCnt="3"/>
      <dgm:spPr/>
    </dgm:pt>
    <dgm:pt modelId="{F75C3D2F-ECFA-4B98-AFB8-B50E53008AD4}" type="pres">
      <dgm:prSet presAssocID="{EDECFFC6-AD04-421B-A396-A634A2B41905}" presName="conn" presStyleLbl="parChTrans1D2" presStyleIdx="0" presStyleCnt="1"/>
      <dgm:spPr/>
    </dgm:pt>
    <dgm:pt modelId="{DFFFFD46-6835-4329-AB8C-BB31782A298D}" type="pres">
      <dgm:prSet presAssocID="{EDECFFC6-AD04-421B-A396-A634A2B41905}" presName="extraNode" presStyleLbl="node1" presStyleIdx="0" presStyleCnt="3"/>
      <dgm:spPr/>
    </dgm:pt>
    <dgm:pt modelId="{3640BDCE-6631-4202-B88B-A462824ACBD9}" type="pres">
      <dgm:prSet presAssocID="{EDECFFC6-AD04-421B-A396-A634A2B41905}" presName="dstNode" presStyleLbl="node1" presStyleIdx="0" presStyleCnt="3"/>
      <dgm:spPr/>
    </dgm:pt>
    <dgm:pt modelId="{C50B2673-BF3B-4E95-B2BB-E5BDCFAD5E21}" type="pres">
      <dgm:prSet presAssocID="{67121596-9D41-4927-8710-A2EE251F18FC}" presName="text_1" presStyleLbl="node1" presStyleIdx="0" presStyleCnt="3" custScaleX="92350" custScaleY="117690" custLinFactNeighborY="-5981">
        <dgm:presLayoutVars>
          <dgm:bulletEnabled val="1"/>
        </dgm:presLayoutVars>
      </dgm:prSet>
      <dgm:spPr/>
    </dgm:pt>
    <dgm:pt modelId="{7C2F8DC1-21E3-429B-9561-12576449F104}" type="pres">
      <dgm:prSet presAssocID="{67121596-9D41-4927-8710-A2EE251F18FC}" presName="accent_1" presStyleCnt="0"/>
      <dgm:spPr/>
    </dgm:pt>
    <dgm:pt modelId="{38F977D1-B6CD-4825-A562-E33263D7E3E1}" type="pres">
      <dgm:prSet presAssocID="{67121596-9D41-4927-8710-A2EE251F18FC}" presName="accentRepeatNode" presStyleLbl="solidFgAcc1" presStyleIdx="0" presStyleCnt="3"/>
      <dgm:spPr/>
    </dgm:pt>
    <dgm:pt modelId="{67F1302E-78DE-431E-AF7D-8A23D7C5C567}" type="pres">
      <dgm:prSet presAssocID="{16F41351-90FF-4A47-80C7-A22198B86835}" presName="text_2" presStyleLbl="node1" presStyleIdx="1" presStyleCnt="3" custScaleX="98191" custScaleY="139850" custLinFactNeighborX="-646" custLinFactNeighborY="-15000">
        <dgm:presLayoutVars>
          <dgm:bulletEnabled val="1"/>
        </dgm:presLayoutVars>
      </dgm:prSet>
      <dgm:spPr/>
    </dgm:pt>
    <dgm:pt modelId="{02DA0265-D0C5-447B-9884-1ECDCA7A74D4}" type="pres">
      <dgm:prSet presAssocID="{16F41351-90FF-4A47-80C7-A22198B86835}" presName="accent_2" presStyleCnt="0"/>
      <dgm:spPr/>
    </dgm:pt>
    <dgm:pt modelId="{AE0A00A5-58C4-4043-BE5E-8D2723655C23}" type="pres">
      <dgm:prSet presAssocID="{16F41351-90FF-4A47-80C7-A22198B86835}" presName="accentRepeatNode" presStyleLbl="solidFgAcc1" presStyleIdx="1" presStyleCnt="3" custLinFactNeighborX="-33000" custLinFactNeighborY="-8000"/>
      <dgm:spPr/>
    </dgm:pt>
    <dgm:pt modelId="{53AB3C03-4992-4A2B-ACF3-CF7FABC84A62}" type="pres">
      <dgm:prSet presAssocID="{EFAEFAFE-94A2-4D68-8FB2-6A9DE621ADBC}" presName="text_3" presStyleLbl="node1" presStyleIdx="2" presStyleCnt="3" custScaleX="100624" custScaleY="179272">
        <dgm:presLayoutVars>
          <dgm:bulletEnabled val="1"/>
        </dgm:presLayoutVars>
      </dgm:prSet>
      <dgm:spPr/>
    </dgm:pt>
    <dgm:pt modelId="{3E717534-CDD9-4EDD-8DF4-AECD2CF5966D}" type="pres">
      <dgm:prSet presAssocID="{EFAEFAFE-94A2-4D68-8FB2-6A9DE621ADBC}" presName="accent_3" presStyleCnt="0"/>
      <dgm:spPr/>
    </dgm:pt>
    <dgm:pt modelId="{D8EDF2A8-65AD-4A88-83A4-326027B4F56C}" type="pres">
      <dgm:prSet presAssocID="{EFAEFAFE-94A2-4D68-8FB2-6A9DE621ADBC}" presName="accentRepeatNode" presStyleLbl="solidFgAcc1" presStyleIdx="2" presStyleCnt="3"/>
      <dgm:spPr/>
    </dgm:pt>
  </dgm:ptLst>
  <dgm:cxnLst>
    <dgm:cxn modelId="{42721047-64C0-46DB-934A-859A665FD6E6}" type="presOf" srcId="{16F41351-90FF-4A47-80C7-A22198B86835}" destId="{67F1302E-78DE-431E-AF7D-8A23D7C5C567}" srcOrd="0" destOrd="0" presId="urn:microsoft.com/office/officeart/2008/layout/VerticalCurvedList"/>
    <dgm:cxn modelId="{492F024A-3D20-42D4-86E0-D10DDBDF7F2D}" srcId="{EDECFFC6-AD04-421B-A396-A634A2B41905}" destId="{EFAEFAFE-94A2-4D68-8FB2-6A9DE621ADBC}" srcOrd="2" destOrd="0" parTransId="{24CEF75E-C736-4436-8471-0282EAED7A71}" sibTransId="{9912A212-97CE-450C-A278-F9C96D7F33E2}"/>
    <dgm:cxn modelId="{4490CE4A-A533-4C15-BBD9-2F4BBE8AE7AE}" type="presOf" srcId="{67121596-9D41-4927-8710-A2EE251F18FC}" destId="{C50B2673-BF3B-4E95-B2BB-E5BDCFAD5E21}" srcOrd="0" destOrd="0" presId="urn:microsoft.com/office/officeart/2008/layout/VerticalCurvedList"/>
    <dgm:cxn modelId="{71323561-FE4C-41F4-BBE5-1439BD9AF103}" type="presOf" srcId="{EFAEFAFE-94A2-4D68-8FB2-6A9DE621ADBC}" destId="{53AB3C03-4992-4A2B-ACF3-CF7FABC84A62}" srcOrd="0" destOrd="0" presId="urn:microsoft.com/office/officeart/2008/layout/VerticalCurvedList"/>
    <dgm:cxn modelId="{7D3A4172-A5FF-4C78-9B23-5D0759C2EBDB}" type="presOf" srcId="{F7812259-8B1D-4EAB-A73D-21CD94C7DBBC}" destId="{F75C3D2F-ECFA-4B98-AFB8-B50E53008AD4}" srcOrd="0" destOrd="0" presId="urn:microsoft.com/office/officeart/2008/layout/VerticalCurvedList"/>
    <dgm:cxn modelId="{D3FFF87F-A569-482D-AA9D-E6C1E624DA86}" type="presOf" srcId="{EDECFFC6-AD04-421B-A396-A634A2B41905}" destId="{3D8E39F7-A087-4460-9D60-821D99153087}" srcOrd="0" destOrd="0" presId="urn:microsoft.com/office/officeart/2008/layout/VerticalCurvedList"/>
    <dgm:cxn modelId="{E0A96882-4F45-4702-865B-9DD2009A1DE6}" srcId="{EDECFFC6-AD04-421B-A396-A634A2B41905}" destId="{16F41351-90FF-4A47-80C7-A22198B86835}" srcOrd="1" destOrd="0" parTransId="{3DF3C5FA-25A6-4968-B72E-701BA40DFA2F}" sibTransId="{BE2F3CEC-FB1F-43B7-9E42-7952AF1685AB}"/>
    <dgm:cxn modelId="{A4F1FDCA-6449-4D18-802B-ECB44E1D7B24}" srcId="{EDECFFC6-AD04-421B-A396-A634A2B41905}" destId="{67121596-9D41-4927-8710-A2EE251F18FC}" srcOrd="0" destOrd="0" parTransId="{285AD939-8DF6-483B-AA03-B133907A0642}" sibTransId="{F7812259-8B1D-4EAB-A73D-21CD94C7DBBC}"/>
    <dgm:cxn modelId="{9A5F9A34-53CD-4C66-952F-13E88D9C222C}" type="presParOf" srcId="{3D8E39F7-A087-4460-9D60-821D99153087}" destId="{9011F203-04B2-4575-BBB6-7EF704BBA1B4}" srcOrd="0" destOrd="0" presId="urn:microsoft.com/office/officeart/2008/layout/VerticalCurvedList"/>
    <dgm:cxn modelId="{02EF3556-343C-4DD6-B075-60E829DE1BB4}" type="presParOf" srcId="{9011F203-04B2-4575-BBB6-7EF704BBA1B4}" destId="{3E1CCABA-98F0-4C60-B4D5-944E2F86A816}" srcOrd="0" destOrd="0" presId="urn:microsoft.com/office/officeart/2008/layout/VerticalCurvedList"/>
    <dgm:cxn modelId="{A90C5B94-B20E-48C9-B5F7-3ED42F215F66}" type="presParOf" srcId="{3E1CCABA-98F0-4C60-B4D5-944E2F86A816}" destId="{027A9AC3-21D7-4401-AD12-9D0493E3FA44}" srcOrd="0" destOrd="0" presId="urn:microsoft.com/office/officeart/2008/layout/VerticalCurvedList"/>
    <dgm:cxn modelId="{E35F54F7-2E93-4081-8215-1548182C7621}" type="presParOf" srcId="{3E1CCABA-98F0-4C60-B4D5-944E2F86A816}" destId="{F75C3D2F-ECFA-4B98-AFB8-B50E53008AD4}" srcOrd="1" destOrd="0" presId="urn:microsoft.com/office/officeart/2008/layout/VerticalCurvedList"/>
    <dgm:cxn modelId="{2984B794-6968-47B7-B49C-D6EFB3658282}" type="presParOf" srcId="{3E1CCABA-98F0-4C60-B4D5-944E2F86A816}" destId="{DFFFFD46-6835-4329-AB8C-BB31782A298D}" srcOrd="2" destOrd="0" presId="urn:microsoft.com/office/officeart/2008/layout/VerticalCurvedList"/>
    <dgm:cxn modelId="{80813966-C154-4CCC-B0E1-D4AE2C382537}" type="presParOf" srcId="{3E1CCABA-98F0-4C60-B4D5-944E2F86A816}" destId="{3640BDCE-6631-4202-B88B-A462824ACBD9}" srcOrd="3" destOrd="0" presId="urn:microsoft.com/office/officeart/2008/layout/VerticalCurvedList"/>
    <dgm:cxn modelId="{1B692344-1573-4FCB-873B-29B21CA90A86}" type="presParOf" srcId="{9011F203-04B2-4575-BBB6-7EF704BBA1B4}" destId="{C50B2673-BF3B-4E95-B2BB-E5BDCFAD5E21}" srcOrd="1" destOrd="0" presId="urn:microsoft.com/office/officeart/2008/layout/VerticalCurvedList"/>
    <dgm:cxn modelId="{01855A36-E932-4F1F-8B53-2883000D5144}" type="presParOf" srcId="{9011F203-04B2-4575-BBB6-7EF704BBA1B4}" destId="{7C2F8DC1-21E3-429B-9561-12576449F104}" srcOrd="2" destOrd="0" presId="urn:microsoft.com/office/officeart/2008/layout/VerticalCurvedList"/>
    <dgm:cxn modelId="{24EFC1E1-7F4A-4BD6-B4DB-790A89F440E9}" type="presParOf" srcId="{7C2F8DC1-21E3-429B-9561-12576449F104}" destId="{38F977D1-B6CD-4825-A562-E33263D7E3E1}" srcOrd="0" destOrd="0" presId="urn:microsoft.com/office/officeart/2008/layout/VerticalCurvedList"/>
    <dgm:cxn modelId="{9FFE9054-91B1-40BB-83FC-875D3064DFCC}" type="presParOf" srcId="{9011F203-04B2-4575-BBB6-7EF704BBA1B4}" destId="{67F1302E-78DE-431E-AF7D-8A23D7C5C567}" srcOrd="3" destOrd="0" presId="urn:microsoft.com/office/officeart/2008/layout/VerticalCurvedList"/>
    <dgm:cxn modelId="{8C221B5B-7BEE-4EE3-91A4-A472641D7376}" type="presParOf" srcId="{9011F203-04B2-4575-BBB6-7EF704BBA1B4}" destId="{02DA0265-D0C5-447B-9884-1ECDCA7A74D4}" srcOrd="4" destOrd="0" presId="urn:microsoft.com/office/officeart/2008/layout/VerticalCurvedList"/>
    <dgm:cxn modelId="{98445CB5-4715-4A67-9E1B-93B991E0B213}" type="presParOf" srcId="{02DA0265-D0C5-447B-9884-1ECDCA7A74D4}" destId="{AE0A00A5-58C4-4043-BE5E-8D2723655C23}" srcOrd="0" destOrd="0" presId="urn:microsoft.com/office/officeart/2008/layout/VerticalCurvedList"/>
    <dgm:cxn modelId="{56C1D083-356C-4F0A-BDAD-4CC8BA2A867D}" type="presParOf" srcId="{9011F203-04B2-4575-BBB6-7EF704BBA1B4}" destId="{53AB3C03-4992-4A2B-ACF3-CF7FABC84A62}" srcOrd="5" destOrd="0" presId="urn:microsoft.com/office/officeart/2008/layout/VerticalCurvedList"/>
    <dgm:cxn modelId="{FCBE1690-E3E6-4BE4-9DC1-D421919677E2}" type="presParOf" srcId="{9011F203-04B2-4575-BBB6-7EF704BBA1B4}" destId="{3E717534-CDD9-4EDD-8DF4-AECD2CF5966D}" srcOrd="6" destOrd="0" presId="urn:microsoft.com/office/officeart/2008/layout/VerticalCurvedList"/>
    <dgm:cxn modelId="{2B2EB490-DECF-4E81-8008-F0C39C59E222}" type="presParOf" srcId="{3E717534-CDD9-4EDD-8DF4-AECD2CF5966D}" destId="{D8EDF2A8-65AD-4A88-83A4-326027B4F56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6912DF-61DF-43A7-B9D6-7F7D4BC2C49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fr-FR"/>
        </a:p>
      </dgm:t>
    </dgm:pt>
    <dgm:pt modelId="{14A92BFE-766D-4089-A7B5-8008DB7239FB}">
      <dgm:prSet phldrT="[Texte]" custT="1"/>
      <dgm:spPr/>
      <dgm:t>
        <a:bodyPr/>
        <a:lstStyle/>
        <a:p>
          <a:pPr algn="ctr"/>
          <a:r>
            <a:rPr lang="fr-FR" sz="1900" b="1" u="sng" dirty="0">
              <a:solidFill>
                <a:schemeClr val="tx1"/>
              </a:solidFill>
              <a:latin typeface="Bookman Old Style" panose="02050604050505020204" pitchFamily="18" charset="0"/>
              <a:cs typeface="Times New Roman" panose="02020603050405020304" pitchFamily="18" charset="0"/>
            </a:rPr>
            <a:t>PLAIDOYER</a:t>
          </a:r>
          <a:r>
            <a:rPr lang="fr-FR" sz="1900" b="1" dirty="0">
              <a:solidFill>
                <a:schemeClr val="tx1"/>
              </a:solidFill>
              <a:latin typeface="Bookman Old Style" panose="02050604050505020204" pitchFamily="18" charset="0"/>
              <a:cs typeface="Times New Roman" panose="02020603050405020304" pitchFamily="18" charset="0"/>
            </a:rPr>
            <a:t>:</a:t>
          </a:r>
        </a:p>
        <a:p>
          <a:pPr algn="l"/>
          <a:r>
            <a:rPr lang="fr-FR" sz="1900" dirty="0">
              <a:solidFill>
                <a:schemeClr val="tx1"/>
              </a:solidFill>
              <a:latin typeface="Times New Roman" panose="02020603050405020304" pitchFamily="18" charset="0"/>
              <a:cs typeface="Times New Roman" panose="02020603050405020304" pitchFamily="18" charset="0"/>
            </a:rPr>
            <a:t>- Conception et mise en place de la stratégie de plaidoyer auprès des différentes parties prenantes : Ministères sectoriels concernés, CTD, PTF, </a:t>
          </a:r>
          <a:r>
            <a:rPr lang="fr-FR" sz="1900" dirty="0" err="1">
              <a:solidFill>
                <a:schemeClr val="tx1"/>
              </a:solidFill>
              <a:latin typeface="Times New Roman" panose="02020603050405020304" pitchFamily="18" charset="0"/>
              <a:cs typeface="Times New Roman" panose="02020603050405020304" pitchFamily="18" charset="0"/>
            </a:rPr>
            <a:t>etc</a:t>
          </a:r>
          <a:endParaRPr lang="fr-FR" sz="1900" dirty="0">
            <a:solidFill>
              <a:schemeClr val="tx1"/>
            </a:solidFill>
            <a:latin typeface="Times New Roman" panose="02020603050405020304" pitchFamily="18" charset="0"/>
            <a:cs typeface="Times New Roman" panose="02020603050405020304" pitchFamily="18" charset="0"/>
          </a:endParaRPr>
        </a:p>
      </dgm:t>
    </dgm:pt>
    <dgm:pt modelId="{EC8C9538-9F41-4E1E-B0DC-F040B2E389E9}" type="parTrans" cxnId="{715B3E67-4979-4DA7-BA82-DF08E4DCE369}">
      <dgm:prSet/>
      <dgm:spPr/>
      <dgm:t>
        <a:bodyPr/>
        <a:lstStyle/>
        <a:p>
          <a:endParaRPr lang="fr-FR">
            <a:latin typeface="Times New Roman" panose="02020603050405020304" pitchFamily="18" charset="0"/>
            <a:cs typeface="Times New Roman" panose="02020603050405020304" pitchFamily="18" charset="0"/>
          </a:endParaRPr>
        </a:p>
      </dgm:t>
    </dgm:pt>
    <dgm:pt modelId="{F26D55FD-E552-47F5-8E42-0D5C957352AB}" type="sibTrans" cxnId="{715B3E67-4979-4DA7-BA82-DF08E4DCE369}">
      <dgm:prSet/>
      <dgm:spPr/>
      <dgm:t>
        <a:bodyPr/>
        <a:lstStyle/>
        <a:p>
          <a:endParaRPr lang="fr-FR">
            <a:latin typeface="Times New Roman" panose="02020603050405020304" pitchFamily="18" charset="0"/>
            <a:cs typeface="Times New Roman" panose="02020603050405020304" pitchFamily="18" charset="0"/>
          </a:endParaRPr>
        </a:p>
      </dgm:t>
    </dgm:pt>
    <dgm:pt modelId="{5B0325ED-6E48-4913-8EA9-6DEB396131B8}">
      <dgm:prSet phldrT="[Texte]" custT="1"/>
      <dgm:spPr/>
      <dgm:t>
        <a:bodyPr/>
        <a:lstStyle/>
        <a:p>
          <a:pPr algn="ctr">
            <a:spcBef>
              <a:spcPct val="0"/>
            </a:spcBef>
            <a:spcAft>
              <a:spcPct val="35000"/>
            </a:spcAft>
          </a:pPr>
          <a:r>
            <a:rPr lang="fr-FR" sz="1800" b="1" u="sng" dirty="0">
              <a:solidFill>
                <a:schemeClr val="tx1"/>
              </a:solidFill>
              <a:latin typeface="Bookman Old Style" panose="02050604050505020204" pitchFamily="18" charset="0"/>
              <a:cs typeface="Times New Roman" panose="02020603050405020304" pitchFamily="18" charset="0"/>
            </a:rPr>
            <a:t>SENSIBILISATION ET RENFORCEMENT DES CAPACITES</a:t>
          </a:r>
        </a:p>
        <a:p>
          <a:pPr algn="l">
            <a:spcBef>
              <a:spcPts val="1200"/>
            </a:spcBef>
            <a:spcAft>
              <a:spcPts val="0"/>
            </a:spcAft>
          </a:pPr>
          <a:r>
            <a:rPr lang="fr-FR" sz="1800" dirty="0">
              <a:latin typeface="Times New Roman" panose="02020603050405020304" pitchFamily="18" charset="0"/>
              <a:cs typeface="Times New Roman" panose="02020603050405020304" pitchFamily="18" charset="0"/>
            </a:rPr>
            <a:t>- </a:t>
          </a:r>
          <a:r>
            <a:rPr lang="fr-FR" sz="1800" dirty="0">
              <a:solidFill>
                <a:schemeClr val="tx1"/>
              </a:solidFill>
              <a:latin typeface="Times New Roman" panose="02020603050405020304" pitchFamily="18" charset="0"/>
              <a:cs typeface="Times New Roman" panose="02020603050405020304" pitchFamily="18" charset="0"/>
            </a:rPr>
            <a:t>Organisation des voyages de partages d’expérience auprès des CTD </a:t>
          </a:r>
          <a:r>
            <a:rPr lang="fr-FR" sz="1800" dirty="0" err="1">
              <a:solidFill>
                <a:schemeClr val="tx1"/>
              </a:solidFill>
              <a:latin typeface="Times New Roman" panose="02020603050405020304" pitchFamily="18" charset="0"/>
              <a:cs typeface="Times New Roman" panose="02020603050405020304" pitchFamily="18" charset="0"/>
            </a:rPr>
            <a:t>aya,t</a:t>
          </a:r>
          <a:r>
            <a:rPr lang="fr-FR" sz="1800" dirty="0">
              <a:solidFill>
                <a:schemeClr val="tx1"/>
              </a:solidFill>
              <a:latin typeface="Times New Roman" panose="02020603050405020304" pitchFamily="18" charset="0"/>
              <a:cs typeface="Times New Roman" panose="02020603050405020304" pitchFamily="18" charset="0"/>
            </a:rPr>
            <a:t> une meilleure expertise de la préparation au niveau local (Mairie de la Ville de Limbé);</a:t>
          </a:r>
        </a:p>
        <a:p>
          <a:pPr algn="l">
            <a:spcBef>
              <a:spcPts val="1200"/>
            </a:spcBef>
            <a:spcAft>
              <a:spcPts val="0"/>
            </a:spcAft>
          </a:pPr>
          <a:endParaRPr lang="fr-FR" sz="1800" dirty="0">
            <a:solidFill>
              <a:schemeClr val="tx1"/>
            </a:solidFill>
            <a:latin typeface="Times New Roman" panose="02020603050405020304" pitchFamily="18" charset="0"/>
            <a:cs typeface="Times New Roman" panose="02020603050405020304" pitchFamily="18" charset="0"/>
          </a:endParaRPr>
        </a:p>
        <a:p>
          <a:pPr algn="l">
            <a:spcBef>
              <a:spcPts val="1200"/>
            </a:spcBef>
            <a:spcAft>
              <a:spcPts val="0"/>
            </a:spcAft>
          </a:pPr>
          <a:r>
            <a:rPr lang="fr-FR" sz="1800" dirty="0">
              <a:solidFill>
                <a:schemeClr val="tx1"/>
              </a:solidFill>
              <a:latin typeface="Times New Roman" panose="02020603050405020304" pitchFamily="18" charset="0"/>
              <a:cs typeface="Times New Roman" panose="02020603050405020304" pitchFamily="18" charset="0"/>
            </a:rPr>
            <a:t>- Sensibilisation  des acteurs locaux à travers la diffusion de la brochure de sensibilisation des élus locaux. </a:t>
          </a:r>
        </a:p>
      </dgm:t>
    </dgm:pt>
    <dgm:pt modelId="{CB313F3D-67E8-471B-A98B-3486C24A9F35}" type="parTrans" cxnId="{F223FA77-C2F3-4356-BC77-ED202FCBB488}">
      <dgm:prSet/>
      <dgm:spPr/>
      <dgm:t>
        <a:bodyPr/>
        <a:lstStyle/>
        <a:p>
          <a:endParaRPr lang="fr-FR">
            <a:latin typeface="Times New Roman" panose="02020603050405020304" pitchFamily="18" charset="0"/>
            <a:cs typeface="Times New Roman" panose="02020603050405020304" pitchFamily="18" charset="0"/>
          </a:endParaRPr>
        </a:p>
      </dgm:t>
    </dgm:pt>
    <dgm:pt modelId="{D132E1D0-7B3C-4469-A24D-DCDDA04BA255}" type="sibTrans" cxnId="{F223FA77-C2F3-4356-BC77-ED202FCBB488}">
      <dgm:prSet/>
      <dgm:spPr/>
      <dgm:t>
        <a:bodyPr/>
        <a:lstStyle/>
        <a:p>
          <a:endParaRPr lang="fr-FR">
            <a:latin typeface="Times New Roman" panose="02020603050405020304" pitchFamily="18" charset="0"/>
            <a:cs typeface="Times New Roman" panose="02020603050405020304" pitchFamily="18" charset="0"/>
          </a:endParaRPr>
        </a:p>
      </dgm:t>
    </dgm:pt>
    <dgm:pt modelId="{2DA21EB3-4D3D-48B5-B151-A274FDC33A6E}">
      <dgm:prSet phldrT="[Texte]" custT="1"/>
      <dgm:spPr/>
      <dgm:t>
        <a:bodyPr/>
        <a:lstStyle/>
        <a:p>
          <a:pPr algn="ctr"/>
          <a:r>
            <a:rPr lang="fr-FR" sz="1800" b="1" u="sng" dirty="0">
              <a:solidFill>
                <a:schemeClr val="tx1"/>
              </a:solidFill>
              <a:latin typeface="Bookman Old Style" panose="02050604050505020204" pitchFamily="18" charset="0"/>
              <a:cs typeface="Times New Roman" panose="02020603050405020304" pitchFamily="18" charset="0"/>
            </a:rPr>
            <a:t>FONCTIONNEMENT ET ANIMATION DU CADRE DE CONCERTATION</a:t>
          </a:r>
          <a:r>
            <a:rPr lang="fr-FR" sz="1800" dirty="0">
              <a:solidFill>
                <a:schemeClr val="tx1"/>
              </a:solidFill>
              <a:latin typeface="Times New Roman" panose="02020603050405020304" pitchFamily="18" charset="0"/>
              <a:cs typeface="Times New Roman" panose="02020603050405020304" pitchFamily="18" charset="0"/>
            </a:rPr>
            <a:t>/</a:t>
          </a:r>
        </a:p>
        <a:p>
          <a:pPr algn="l"/>
          <a:r>
            <a:rPr lang="fr-FR" sz="1800" dirty="0">
              <a:solidFill>
                <a:schemeClr val="tx1"/>
              </a:solidFill>
              <a:latin typeface="Times New Roman" panose="02020603050405020304" pitchFamily="18" charset="0"/>
              <a:cs typeface="Times New Roman" panose="02020603050405020304" pitchFamily="18" charset="0"/>
            </a:rPr>
            <a:t>- Tenue des cadres de concertation;</a:t>
          </a:r>
        </a:p>
        <a:p>
          <a:pPr algn="l"/>
          <a:r>
            <a:rPr lang="fr-FR" sz="1800" dirty="0">
              <a:solidFill>
                <a:schemeClr val="tx1"/>
              </a:solidFill>
              <a:latin typeface="Times New Roman" panose="02020603050405020304" pitchFamily="18" charset="0"/>
              <a:cs typeface="Times New Roman" panose="02020603050405020304" pitchFamily="18" charset="0"/>
            </a:rPr>
            <a:t>- Animation des plateformes virtuelles</a:t>
          </a:r>
        </a:p>
      </dgm:t>
    </dgm:pt>
    <dgm:pt modelId="{51EB15ED-B0FE-4AEB-BFD8-AB5EF08DFE44}" type="parTrans" cxnId="{8C4DD808-19C6-49E1-B6A9-86075B4BD609}">
      <dgm:prSet/>
      <dgm:spPr/>
      <dgm:t>
        <a:bodyPr/>
        <a:lstStyle/>
        <a:p>
          <a:endParaRPr lang="fr-FR">
            <a:latin typeface="Times New Roman" panose="02020603050405020304" pitchFamily="18" charset="0"/>
            <a:cs typeface="Times New Roman" panose="02020603050405020304" pitchFamily="18" charset="0"/>
          </a:endParaRPr>
        </a:p>
      </dgm:t>
    </dgm:pt>
    <dgm:pt modelId="{20C2CBF8-AC95-4842-A228-AE56BCEB4B13}" type="sibTrans" cxnId="{8C4DD808-19C6-49E1-B6A9-86075B4BD609}">
      <dgm:prSet/>
      <dgm:spPr/>
      <dgm:t>
        <a:bodyPr/>
        <a:lstStyle/>
        <a:p>
          <a:endParaRPr lang="fr-FR">
            <a:latin typeface="Times New Roman" panose="02020603050405020304" pitchFamily="18" charset="0"/>
            <a:cs typeface="Times New Roman" panose="02020603050405020304" pitchFamily="18" charset="0"/>
          </a:endParaRPr>
        </a:p>
      </dgm:t>
    </dgm:pt>
    <dgm:pt modelId="{21AA5F5C-D05B-48AB-BE71-E947A38C70FD}">
      <dgm:prSet custT="1"/>
      <dgm:spPr/>
      <dgm:t>
        <a:bodyPr/>
        <a:lstStyle/>
        <a:p>
          <a:pPr algn="ctr"/>
          <a:r>
            <a:rPr lang="fr-FR" sz="1800" b="1" u="sng" dirty="0">
              <a:solidFill>
                <a:schemeClr val="tx1"/>
              </a:solidFill>
              <a:latin typeface="Bookman Old Style" panose="02050604050505020204" pitchFamily="18" charset="0"/>
              <a:cs typeface="Times New Roman" panose="02020603050405020304" pitchFamily="18" charset="0"/>
            </a:rPr>
            <a:t>CONCEPTION ET DIFFUSION DES OUTILS DE BONNE GOUVERNANCE LOCALE EN MATIERE DE PREVENTION</a:t>
          </a:r>
        </a:p>
        <a:p>
          <a:pPr algn="l"/>
          <a:r>
            <a:rPr lang="fr-FR" sz="1800" dirty="0">
              <a:solidFill>
                <a:schemeClr val="tx1"/>
              </a:solidFill>
              <a:latin typeface="Times New Roman" panose="02020603050405020304" pitchFamily="18" charset="0"/>
              <a:cs typeface="Times New Roman" panose="02020603050405020304" pitchFamily="18" charset="0"/>
            </a:rPr>
            <a:t>- Diffusion du guide de préparation aux situation d’urgence;</a:t>
          </a:r>
        </a:p>
        <a:p>
          <a:pPr algn="l"/>
          <a:r>
            <a:rPr lang="fr-FR" sz="1800" dirty="0">
              <a:solidFill>
                <a:schemeClr val="tx1"/>
              </a:solidFill>
              <a:latin typeface="Times New Roman" panose="02020603050405020304" pitchFamily="18" charset="0"/>
              <a:cs typeface="Times New Roman" panose="02020603050405020304" pitchFamily="18" charset="0"/>
            </a:rPr>
            <a:t>- Diffusion des résultats du diagnostic de réponses communales face à la survenue des catastrophes.</a:t>
          </a:r>
        </a:p>
      </dgm:t>
    </dgm:pt>
    <dgm:pt modelId="{F295AB89-63EE-4545-9613-D07FCC739C79}" type="parTrans" cxnId="{B5210044-81B8-4863-8B03-7A239EC2456B}">
      <dgm:prSet/>
      <dgm:spPr/>
      <dgm:t>
        <a:bodyPr/>
        <a:lstStyle/>
        <a:p>
          <a:endParaRPr lang="fr-FR">
            <a:latin typeface="Times New Roman" panose="02020603050405020304" pitchFamily="18" charset="0"/>
            <a:cs typeface="Times New Roman" panose="02020603050405020304" pitchFamily="18" charset="0"/>
          </a:endParaRPr>
        </a:p>
      </dgm:t>
    </dgm:pt>
    <dgm:pt modelId="{ADAFAAA6-418F-49BA-A55E-84763F05C900}" type="sibTrans" cxnId="{B5210044-81B8-4863-8B03-7A239EC2456B}">
      <dgm:prSet/>
      <dgm:spPr/>
      <dgm:t>
        <a:bodyPr/>
        <a:lstStyle/>
        <a:p>
          <a:endParaRPr lang="fr-FR">
            <a:latin typeface="Times New Roman" panose="02020603050405020304" pitchFamily="18" charset="0"/>
            <a:cs typeface="Times New Roman" panose="02020603050405020304" pitchFamily="18" charset="0"/>
          </a:endParaRPr>
        </a:p>
      </dgm:t>
    </dgm:pt>
    <dgm:pt modelId="{F4556C44-1B4A-4F30-AFEB-919DEE41689D}" type="pres">
      <dgm:prSet presAssocID="{1A6912DF-61DF-43A7-B9D6-7F7D4BC2C495}" presName="Name0" presStyleCnt="0">
        <dgm:presLayoutVars>
          <dgm:chMax val="7"/>
          <dgm:chPref val="7"/>
          <dgm:dir/>
        </dgm:presLayoutVars>
      </dgm:prSet>
      <dgm:spPr/>
    </dgm:pt>
    <dgm:pt modelId="{6B1A67D4-80B2-4441-A240-90E757D1DDF5}" type="pres">
      <dgm:prSet presAssocID="{1A6912DF-61DF-43A7-B9D6-7F7D4BC2C495}" presName="Name1" presStyleCnt="0"/>
      <dgm:spPr/>
    </dgm:pt>
    <dgm:pt modelId="{C5C4F8F9-3547-466B-B9E7-DD9D0946D923}" type="pres">
      <dgm:prSet presAssocID="{1A6912DF-61DF-43A7-B9D6-7F7D4BC2C495}" presName="cycle" presStyleCnt="0"/>
      <dgm:spPr/>
    </dgm:pt>
    <dgm:pt modelId="{89952829-4592-4620-9E18-B1E0A370E184}" type="pres">
      <dgm:prSet presAssocID="{1A6912DF-61DF-43A7-B9D6-7F7D4BC2C495}" presName="srcNode" presStyleLbl="node1" presStyleIdx="0" presStyleCnt="4"/>
      <dgm:spPr/>
    </dgm:pt>
    <dgm:pt modelId="{CB91D945-10E5-48EB-B4C7-354C0ED8A81D}" type="pres">
      <dgm:prSet presAssocID="{1A6912DF-61DF-43A7-B9D6-7F7D4BC2C495}" presName="conn" presStyleLbl="parChTrans1D2" presStyleIdx="0" presStyleCnt="1"/>
      <dgm:spPr/>
    </dgm:pt>
    <dgm:pt modelId="{67D2C40C-F01D-4545-AB10-88F852F99B3A}" type="pres">
      <dgm:prSet presAssocID="{1A6912DF-61DF-43A7-B9D6-7F7D4BC2C495}" presName="extraNode" presStyleLbl="node1" presStyleIdx="0" presStyleCnt="4"/>
      <dgm:spPr/>
    </dgm:pt>
    <dgm:pt modelId="{426D30C6-F18D-4C4A-AD93-A2F8F431B04C}" type="pres">
      <dgm:prSet presAssocID="{1A6912DF-61DF-43A7-B9D6-7F7D4BC2C495}" presName="dstNode" presStyleLbl="node1" presStyleIdx="0" presStyleCnt="4"/>
      <dgm:spPr/>
    </dgm:pt>
    <dgm:pt modelId="{031DAB72-C385-4C02-B446-2DCD213EFF45}" type="pres">
      <dgm:prSet presAssocID="{21AA5F5C-D05B-48AB-BE71-E947A38C70FD}" presName="text_1" presStyleLbl="node1" presStyleIdx="0" presStyleCnt="4" custScaleY="172749">
        <dgm:presLayoutVars>
          <dgm:bulletEnabled val="1"/>
        </dgm:presLayoutVars>
      </dgm:prSet>
      <dgm:spPr/>
    </dgm:pt>
    <dgm:pt modelId="{B1E55BCE-919A-4E1C-B176-94D7452244E0}" type="pres">
      <dgm:prSet presAssocID="{21AA5F5C-D05B-48AB-BE71-E947A38C70FD}" presName="accent_1" presStyleCnt="0"/>
      <dgm:spPr/>
    </dgm:pt>
    <dgm:pt modelId="{49B3205A-5E87-4577-9441-0A1AC693A95E}" type="pres">
      <dgm:prSet presAssocID="{21AA5F5C-D05B-48AB-BE71-E947A38C70FD}" presName="accentRepeatNode" presStyleLbl="solidFgAcc1" presStyleIdx="0" presStyleCnt="4"/>
      <dgm:spPr/>
    </dgm:pt>
    <dgm:pt modelId="{0B503585-8390-4A66-868E-42A3FD4CE06E}" type="pres">
      <dgm:prSet presAssocID="{14A92BFE-766D-4089-A7B5-8008DB7239FB}" presName="text_2" presStyleLbl="node1" presStyleIdx="1" presStyleCnt="4" custScaleY="120587">
        <dgm:presLayoutVars>
          <dgm:bulletEnabled val="1"/>
        </dgm:presLayoutVars>
      </dgm:prSet>
      <dgm:spPr/>
    </dgm:pt>
    <dgm:pt modelId="{206F0540-1EB3-48AB-A7EC-2421BF36FCB9}" type="pres">
      <dgm:prSet presAssocID="{14A92BFE-766D-4089-A7B5-8008DB7239FB}" presName="accent_2" presStyleCnt="0"/>
      <dgm:spPr/>
    </dgm:pt>
    <dgm:pt modelId="{1F196E8B-ED7F-4408-95DB-5166F21B23C6}" type="pres">
      <dgm:prSet presAssocID="{14A92BFE-766D-4089-A7B5-8008DB7239FB}" presName="accentRepeatNode" presStyleLbl="solidFgAcc1" presStyleIdx="1" presStyleCnt="4"/>
      <dgm:spPr/>
    </dgm:pt>
    <dgm:pt modelId="{1F1A8086-578E-4AE5-999F-648A6F42FEDD}" type="pres">
      <dgm:prSet presAssocID="{5B0325ED-6E48-4913-8EA9-6DEB396131B8}" presName="text_3" presStyleLbl="node1" presStyleIdx="2" presStyleCnt="4" custScaleY="159776">
        <dgm:presLayoutVars>
          <dgm:bulletEnabled val="1"/>
        </dgm:presLayoutVars>
      </dgm:prSet>
      <dgm:spPr/>
    </dgm:pt>
    <dgm:pt modelId="{234E1C14-5022-4A81-9D25-AA0D5A1031E9}" type="pres">
      <dgm:prSet presAssocID="{5B0325ED-6E48-4913-8EA9-6DEB396131B8}" presName="accent_3" presStyleCnt="0"/>
      <dgm:spPr/>
    </dgm:pt>
    <dgm:pt modelId="{D3A69710-ACC0-4D5F-B79D-A263BC567BD8}" type="pres">
      <dgm:prSet presAssocID="{5B0325ED-6E48-4913-8EA9-6DEB396131B8}" presName="accentRepeatNode" presStyleLbl="solidFgAcc1" presStyleIdx="2" presStyleCnt="4"/>
      <dgm:spPr/>
    </dgm:pt>
    <dgm:pt modelId="{86B63E30-34B4-46B0-9716-1B298120FC16}" type="pres">
      <dgm:prSet presAssocID="{2DA21EB3-4D3D-48B5-B151-A274FDC33A6E}" presName="text_4" presStyleLbl="node1" presStyleIdx="3" presStyleCnt="4" custScaleY="123487">
        <dgm:presLayoutVars>
          <dgm:bulletEnabled val="1"/>
        </dgm:presLayoutVars>
      </dgm:prSet>
      <dgm:spPr/>
    </dgm:pt>
    <dgm:pt modelId="{36E43D90-739C-4FC4-B954-21C773AE49AF}" type="pres">
      <dgm:prSet presAssocID="{2DA21EB3-4D3D-48B5-B151-A274FDC33A6E}" presName="accent_4" presStyleCnt="0"/>
      <dgm:spPr/>
    </dgm:pt>
    <dgm:pt modelId="{A5681D3B-4317-433D-A755-B9AD5593D942}" type="pres">
      <dgm:prSet presAssocID="{2DA21EB3-4D3D-48B5-B151-A274FDC33A6E}" presName="accentRepeatNode" presStyleLbl="solidFgAcc1" presStyleIdx="3" presStyleCnt="4"/>
      <dgm:spPr/>
    </dgm:pt>
  </dgm:ptLst>
  <dgm:cxnLst>
    <dgm:cxn modelId="{8C4DD808-19C6-49E1-B6A9-86075B4BD609}" srcId="{1A6912DF-61DF-43A7-B9D6-7F7D4BC2C495}" destId="{2DA21EB3-4D3D-48B5-B151-A274FDC33A6E}" srcOrd="3" destOrd="0" parTransId="{51EB15ED-B0FE-4AEB-BFD8-AB5EF08DFE44}" sibTransId="{20C2CBF8-AC95-4842-A228-AE56BCEB4B13}"/>
    <dgm:cxn modelId="{18D3E112-4A5B-47F1-9EDA-C911963D2C5B}" type="presOf" srcId="{14A92BFE-766D-4089-A7B5-8008DB7239FB}" destId="{0B503585-8390-4A66-868E-42A3FD4CE06E}" srcOrd="0" destOrd="0" presId="urn:microsoft.com/office/officeart/2008/layout/VerticalCurvedList"/>
    <dgm:cxn modelId="{40D4D818-1EE5-475D-BA36-09E480EBEF5F}" type="presOf" srcId="{5B0325ED-6E48-4913-8EA9-6DEB396131B8}" destId="{1F1A8086-578E-4AE5-999F-648A6F42FEDD}" srcOrd="0" destOrd="0" presId="urn:microsoft.com/office/officeart/2008/layout/VerticalCurvedList"/>
    <dgm:cxn modelId="{B5210044-81B8-4863-8B03-7A239EC2456B}" srcId="{1A6912DF-61DF-43A7-B9D6-7F7D4BC2C495}" destId="{21AA5F5C-D05B-48AB-BE71-E947A38C70FD}" srcOrd="0" destOrd="0" parTransId="{F295AB89-63EE-4545-9613-D07FCC739C79}" sibTransId="{ADAFAAA6-418F-49BA-A55E-84763F05C900}"/>
    <dgm:cxn modelId="{715B3E67-4979-4DA7-BA82-DF08E4DCE369}" srcId="{1A6912DF-61DF-43A7-B9D6-7F7D4BC2C495}" destId="{14A92BFE-766D-4089-A7B5-8008DB7239FB}" srcOrd="1" destOrd="0" parTransId="{EC8C9538-9F41-4E1E-B0DC-F040B2E389E9}" sibTransId="{F26D55FD-E552-47F5-8E42-0D5C957352AB}"/>
    <dgm:cxn modelId="{F223FA77-C2F3-4356-BC77-ED202FCBB488}" srcId="{1A6912DF-61DF-43A7-B9D6-7F7D4BC2C495}" destId="{5B0325ED-6E48-4913-8EA9-6DEB396131B8}" srcOrd="2" destOrd="0" parTransId="{CB313F3D-67E8-471B-A98B-3486C24A9F35}" sibTransId="{D132E1D0-7B3C-4469-A24D-DCDDA04BA255}"/>
    <dgm:cxn modelId="{AF612E7F-45AA-4000-B719-DCFE496EEBAA}" type="presOf" srcId="{21AA5F5C-D05B-48AB-BE71-E947A38C70FD}" destId="{031DAB72-C385-4C02-B446-2DCD213EFF45}" srcOrd="0" destOrd="0" presId="urn:microsoft.com/office/officeart/2008/layout/VerticalCurvedList"/>
    <dgm:cxn modelId="{588C3ED0-DD41-4794-B681-8192ED5ABA3E}" type="presOf" srcId="{1A6912DF-61DF-43A7-B9D6-7F7D4BC2C495}" destId="{F4556C44-1B4A-4F30-AFEB-919DEE41689D}" srcOrd="0" destOrd="0" presId="urn:microsoft.com/office/officeart/2008/layout/VerticalCurvedList"/>
    <dgm:cxn modelId="{236821E4-CBCD-4E4C-87BD-A0AABC3D6D04}" type="presOf" srcId="{2DA21EB3-4D3D-48B5-B151-A274FDC33A6E}" destId="{86B63E30-34B4-46B0-9716-1B298120FC16}" srcOrd="0" destOrd="0" presId="urn:microsoft.com/office/officeart/2008/layout/VerticalCurvedList"/>
    <dgm:cxn modelId="{5C0A4EF9-29A8-4780-91EB-2F4960A7C685}" type="presOf" srcId="{ADAFAAA6-418F-49BA-A55E-84763F05C900}" destId="{CB91D945-10E5-48EB-B4C7-354C0ED8A81D}" srcOrd="0" destOrd="0" presId="urn:microsoft.com/office/officeart/2008/layout/VerticalCurvedList"/>
    <dgm:cxn modelId="{49BCB96C-1E34-4F36-8A70-13B481508AD6}" type="presParOf" srcId="{F4556C44-1B4A-4F30-AFEB-919DEE41689D}" destId="{6B1A67D4-80B2-4441-A240-90E757D1DDF5}" srcOrd="0" destOrd="0" presId="urn:microsoft.com/office/officeart/2008/layout/VerticalCurvedList"/>
    <dgm:cxn modelId="{9D76B62A-96C4-414B-BFBD-0FC0A263B2FA}" type="presParOf" srcId="{6B1A67D4-80B2-4441-A240-90E757D1DDF5}" destId="{C5C4F8F9-3547-466B-B9E7-DD9D0946D923}" srcOrd="0" destOrd="0" presId="urn:microsoft.com/office/officeart/2008/layout/VerticalCurvedList"/>
    <dgm:cxn modelId="{29C9FCDA-3436-4E2D-B1CF-376A956096DD}" type="presParOf" srcId="{C5C4F8F9-3547-466B-B9E7-DD9D0946D923}" destId="{89952829-4592-4620-9E18-B1E0A370E184}" srcOrd="0" destOrd="0" presId="urn:microsoft.com/office/officeart/2008/layout/VerticalCurvedList"/>
    <dgm:cxn modelId="{80D764AE-BEF3-481B-928A-E185893383AF}" type="presParOf" srcId="{C5C4F8F9-3547-466B-B9E7-DD9D0946D923}" destId="{CB91D945-10E5-48EB-B4C7-354C0ED8A81D}" srcOrd="1" destOrd="0" presId="urn:microsoft.com/office/officeart/2008/layout/VerticalCurvedList"/>
    <dgm:cxn modelId="{8F818AFE-B574-4B4C-B35B-2D990BFF405A}" type="presParOf" srcId="{C5C4F8F9-3547-466B-B9E7-DD9D0946D923}" destId="{67D2C40C-F01D-4545-AB10-88F852F99B3A}" srcOrd="2" destOrd="0" presId="urn:microsoft.com/office/officeart/2008/layout/VerticalCurvedList"/>
    <dgm:cxn modelId="{757D6533-7C57-46C2-845B-9204E4F33A0E}" type="presParOf" srcId="{C5C4F8F9-3547-466B-B9E7-DD9D0946D923}" destId="{426D30C6-F18D-4C4A-AD93-A2F8F431B04C}" srcOrd="3" destOrd="0" presId="urn:microsoft.com/office/officeart/2008/layout/VerticalCurvedList"/>
    <dgm:cxn modelId="{48BD92A5-4080-4CF3-8FE4-3F2D0BFDB46A}" type="presParOf" srcId="{6B1A67D4-80B2-4441-A240-90E757D1DDF5}" destId="{031DAB72-C385-4C02-B446-2DCD213EFF45}" srcOrd="1" destOrd="0" presId="urn:microsoft.com/office/officeart/2008/layout/VerticalCurvedList"/>
    <dgm:cxn modelId="{D9D7FA8C-9EF9-4F55-A692-83DFE07DDEC4}" type="presParOf" srcId="{6B1A67D4-80B2-4441-A240-90E757D1DDF5}" destId="{B1E55BCE-919A-4E1C-B176-94D7452244E0}" srcOrd="2" destOrd="0" presId="urn:microsoft.com/office/officeart/2008/layout/VerticalCurvedList"/>
    <dgm:cxn modelId="{E8C9B5AC-372A-4DEB-87BB-A1842EA429FA}" type="presParOf" srcId="{B1E55BCE-919A-4E1C-B176-94D7452244E0}" destId="{49B3205A-5E87-4577-9441-0A1AC693A95E}" srcOrd="0" destOrd="0" presId="urn:microsoft.com/office/officeart/2008/layout/VerticalCurvedList"/>
    <dgm:cxn modelId="{642C772C-9CC0-4F85-81C2-7D72D62A58AB}" type="presParOf" srcId="{6B1A67D4-80B2-4441-A240-90E757D1DDF5}" destId="{0B503585-8390-4A66-868E-42A3FD4CE06E}" srcOrd="3" destOrd="0" presId="urn:microsoft.com/office/officeart/2008/layout/VerticalCurvedList"/>
    <dgm:cxn modelId="{46EC54D7-FB7C-4F1A-8628-B6820BDD6614}" type="presParOf" srcId="{6B1A67D4-80B2-4441-A240-90E757D1DDF5}" destId="{206F0540-1EB3-48AB-A7EC-2421BF36FCB9}" srcOrd="4" destOrd="0" presId="urn:microsoft.com/office/officeart/2008/layout/VerticalCurvedList"/>
    <dgm:cxn modelId="{7D21BE3D-56F3-4442-AFEB-5D339F8CE5F7}" type="presParOf" srcId="{206F0540-1EB3-48AB-A7EC-2421BF36FCB9}" destId="{1F196E8B-ED7F-4408-95DB-5166F21B23C6}" srcOrd="0" destOrd="0" presId="urn:microsoft.com/office/officeart/2008/layout/VerticalCurvedList"/>
    <dgm:cxn modelId="{2813FD9D-6DCB-438B-8E0F-89149213C717}" type="presParOf" srcId="{6B1A67D4-80B2-4441-A240-90E757D1DDF5}" destId="{1F1A8086-578E-4AE5-999F-648A6F42FEDD}" srcOrd="5" destOrd="0" presId="urn:microsoft.com/office/officeart/2008/layout/VerticalCurvedList"/>
    <dgm:cxn modelId="{7C22779B-D0A9-445D-8932-2DA49A3A4AEB}" type="presParOf" srcId="{6B1A67D4-80B2-4441-A240-90E757D1DDF5}" destId="{234E1C14-5022-4A81-9D25-AA0D5A1031E9}" srcOrd="6" destOrd="0" presId="urn:microsoft.com/office/officeart/2008/layout/VerticalCurvedList"/>
    <dgm:cxn modelId="{1EB1AB59-A3BA-444B-80D7-BBA4F9FBE728}" type="presParOf" srcId="{234E1C14-5022-4A81-9D25-AA0D5A1031E9}" destId="{D3A69710-ACC0-4D5F-B79D-A263BC567BD8}" srcOrd="0" destOrd="0" presId="urn:microsoft.com/office/officeart/2008/layout/VerticalCurvedList"/>
    <dgm:cxn modelId="{75D409E0-C042-4FFD-8707-93F44F6C0FA3}" type="presParOf" srcId="{6B1A67D4-80B2-4441-A240-90E757D1DDF5}" destId="{86B63E30-34B4-46B0-9716-1B298120FC16}" srcOrd="7" destOrd="0" presId="urn:microsoft.com/office/officeart/2008/layout/VerticalCurvedList"/>
    <dgm:cxn modelId="{635E9D71-CBF7-4BC3-9C01-763F26DDF16C}" type="presParOf" srcId="{6B1A67D4-80B2-4441-A240-90E757D1DDF5}" destId="{36E43D90-739C-4FC4-B954-21C773AE49AF}" srcOrd="8" destOrd="0" presId="urn:microsoft.com/office/officeart/2008/layout/VerticalCurvedList"/>
    <dgm:cxn modelId="{791693F8-48B6-4B43-BF31-8BB9D2DDE843}" type="presParOf" srcId="{36E43D90-739C-4FC4-B954-21C773AE49AF}" destId="{A5681D3B-4317-433D-A755-B9AD5593D94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15392-61A3-44AA-8754-20E161BD2C8F}">
      <dsp:nvSpPr>
        <dsp:cNvPr id="0" name=""/>
        <dsp:cNvSpPr/>
      </dsp:nvSpPr>
      <dsp:spPr>
        <a:xfrm rot="10800000">
          <a:off x="480582" y="1215"/>
          <a:ext cx="10563971" cy="1412402"/>
        </a:xfrm>
        <a:prstGeom prst="homePlat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3001"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i="0" u="sng" kern="1200" dirty="0">
              <a:latin typeface="Bookman Old Style" panose="02050604050505020204" pitchFamily="18" charset="0"/>
              <a:cs typeface="Arial" panose="020B0604020202020204" pitchFamily="34" charset="0"/>
            </a:rPr>
            <a:t>ELABORATION DES OUTILS METHODOLOGIQUES</a:t>
          </a:r>
        </a:p>
        <a:p>
          <a:pPr marL="0" lvl="0" indent="0" algn="ctr" defTabSz="8001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 Actualisation du guide de préparation aux situations d’urgence; </a:t>
          </a:r>
        </a:p>
        <a:p>
          <a:pPr marL="0" lvl="0" indent="0" algn="ctr" defTabSz="800100">
            <a:lnSpc>
              <a:spcPct val="90000"/>
            </a:lnSpc>
            <a:spcBef>
              <a:spcPct val="0"/>
            </a:spcBef>
            <a:spcAft>
              <a:spcPct val="35000"/>
            </a:spcAft>
            <a:buNone/>
          </a:pPr>
          <a:r>
            <a:rPr lang="fr-FR" sz="2400" kern="1200" dirty="0">
              <a:latin typeface="Times New Roman" panose="02020603050405020304" pitchFamily="18" charset="0"/>
              <a:cs typeface="Times New Roman" panose="02020603050405020304" pitchFamily="18" charset="0"/>
            </a:rPr>
            <a:t>- Production d’une brochure de sensibilisation des élus locaux.</a:t>
          </a:r>
        </a:p>
      </dsp:txBody>
      <dsp:txXfrm rot="10800000">
        <a:off x="833682" y="1215"/>
        <a:ext cx="10210871" cy="1412402"/>
      </dsp:txXfrm>
    </dsp:sp>
    <dsp:sp modelId="{4A01FD63-D707-4B79-AFD8-4F763C58CFA8}">
      <dsp:nvSpPr>
        <dsp:cNvPr id="0" name=""/>
        <dsp:cNvSpPr/>
      </dsp:nvSpPr>
      <dsp:spPr>
        <a:xfrm>
          <a:off x="752635" y="260310"/>
          <a:ext cx="902546" cy="784592"/>
        </a:xfrm>
        <a:prstGeom prst="ellipse">
          <a:avLst/>
        </a:prstGeom>
        <a:blipFill>
          <a:blip xmlns:r="http://schemas.openxmlformats.org/officeDocument/2006/relationships" r:embed="rId1"/>
          <a:srcRect/>
          <a:stretch>
            <a:fillRect t="-17000" b="-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E05C75B-7984-4205-A65C-CB1DAFE1070F}">
      <dsp:nvSpPr>
        <dsp:cNvPr id="0" name=""/>
        <dsp:cNvSpPr/>
      </dsp:nvSpPr>
      <dsp:spPr>
        <a:xfrm rot="10800000">
          <a:off x="16092" y="1740575"/>
          <a:ext cx="11492950" cy="1799046"/>
        </a:xfrm>
        <a:prstGeom prst="homePlate">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3001"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i="0" u="sng" kern="1200" dirty="0">
              <a:solidFill>
                <a:prstClr val="white"/>
              </a:solidFill>
              <a:latin typeface="Bookman Old Style" panose="02050604050505020204" pitchFamily="18" charset="0"/>
              <a:ea typeface="+mn-ea"/>
              <a:cs typeface="Arial" panose="020B0604020202020204" pitchFamily="34" charset="0"/>
            </a:rPr>
            <a:t>LA MISE EN PLACE D’UN ESPACE DE CONCERTATION MULTI-ACTEURS</a:t>
          </a:r>
        </a:p>
        <a:p>
          <a:pPr marL="0" lvl="0" algn="ctr" defTabSz="800100">
            <a:lnSpc>
              <a:spcPct val="150000"/>
            </a:lnSpc>
            <a:spcBef>
              <a:spcPct val="0"/>
            </a:spcBef>
            <a:spcAft>
              <a:spcPts val="0"/>
            </a:spcAft>
            <a:buNone/>
          </a:pPr>
          <a:r>
            <a:rPr lang="fr-FR" sz="2000" kern="1200" baseline="0" dirty="0">
              <a:latin typeface="Times New Roman" panose="02020603050405020304" pitchFamily="18" charset="0"/>
              <a:cs typeface="Times New Roman" panose="02020603050405020304" pitchFamily="18" charset="0"/>
            </a:rPr>
            <a:t>La mise sur pied du cadre de concertation  décentralisée des acteurs de la gestion des situations d’urgence qui regroupe des représentants de diverses parties prenantes de la gestion des situations d’urgence (Ministères, CTD, OI, OSC</a:t>
          </a:r>
          <a:r>
            <a:rPr lang="fr-FR" sz="1800" kern="1200" baseline="0" dirty="0">
              <a:latin typeface="Times New Roman" panose="02020603050405020304" pitchFamily="18" charset="0"/>
              <a:cs typeface="Times New Roman" panose="02020603050405020304" pitchFamily="18" charset="0"/>
            </a:rPr>
            <a:t>)</a:t>
          </a:r>
          <a:endParaRPr lang="fr-FR" sz="1800" kern="1200" dirty="0">
            <a:latin typeface="Times New Roman" panose="02020603050405020304" pitchFamily="18" charset="0"/>
            <a:cs typeface="Times New Roman" panose="02020603050405020304" pitchFamily="18" charset="0"/>
          </a:endParaRPr>
        </a:p>
      </dsp:txBody>
      <dsp:txXfrm rot="10800000">
        <a:off x="465853" y="1740575"/>
        <a:ext cx="11043189" cy="1799046"/>
      </dsp:txXfrm>
    </dsp:sp>
    <dsp:sp modelId="{E2CFE472-F297-4278-8034-88D6888D8D52}">
      <dsp:nvSpPr>
        <dsp:cNvPr id="0" name=""/>
        <dsp:cNvSpPr/>
      </dsp:nvSpPr>
      <dsp:spPr>
        <a:xfrm>
          <a:off x="393537" y="2132915"/>
          <a:ext cx="771766" cy="9088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B1101BB-E239-4B43-97E6-200679F9414E}">
      <dsp:nvSpPr>
        <dsp:cNvPr id="0" name=""/>
        <dsp:cNvSpPr/>
      </dsp:nvSpPr>
      <dsp:spPr>
        <a:xfrm rot="10800000">
          <a:off x="146729" y="3866580"/>
          <a:ext cx="11231677" cy="1550871"/>
        </a:xfrm>
        <a:prstGeom prst="homePlate">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3001"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b="1" i="0" u="sng" kern="1200" dirty="0">
              <a:solidFill>
                <a:prstClr val="white"/>
              </a:solidFill>
              <a:latin typeface="Bookman Old Style" panose="02050604050505020204" pitchFamily="18" charset="0"/>
              <a:ea typeface="+mn-ea"/>
              <a:cs typeface="Arial" panose="020B0604020202020204" pitchFamily="34" charset="0"/>
            </a:rPr>
            <a:t>LA REALISATION DU DIAGNOSTIC DES CAPACITÉS LOCALES EN PARTENARIAT AVEC DES INSTITUTS DE RECHERCHE</a:t>
          </a:r>
        </a:p>
        <a:p>
          <a:pPr marL="0" lvl="0" algn="ctr" defTabSz="800100">
            <a:lnSpc>
              <a:spcPct val="90000"/>
            </a:lnSpc>
            <a:spcBef>
              <a:spcPct val="0"/>
            </a:spcBef>
            <a:spcAft>
              <a:spcPct val="35000"/>
            </a:spcAft>
            <a:buNone/>
          </a:pPr>
          <a:r>
            <a:rPr lang="fr-FR" sz="2000" kern="1200" dirty="0">
              <a:latin typeface="Times New Roman" panose="02020603050405020304" pitchFamily="18" charset="0"/>
              <a:cs typeface="Times New Roman" panose="02020603050405020304" pitchFamily="18" charset="0"/>
            </a:rPr>
            <a:t>La mise en œuvre de l’indice de capacité de réponse (ICR) communal face aux catastrophes par ERA-Cameroun en partenariat avec l’Université d’Honduras</a:t>
          </a:r>
        </a:p>
      </dsp:txBody>
      <dsp:txXfrm rot="10800000">
        <a:off x="534447" y="3866580"/>
        <a:ext cx="10843959" cy="1550871"/>
      </dsp:txXfrm>
    </dsp:sp>
    <dsp:sp modelId="{EE1322A5-4363-4A22-910C-0042264AFAB3}">
      <dsp:nvSpPr>
        <dsp:cNvPr id="0" name=""/>
        <dsp:cNvSpPr/>
      </dsp:nvSpPr>
      <dsp:spPr>
        <a:xfrm>
          <a:off x="372184" y="4226488"/>
          <a:ext cx="773705" cy="83482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3000" r="-7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C3D2F-ECFA-4B98-AFB8-B50E53008AD4}">
      <dsp:nvSpPr>
        <dsp:cNvPr id="0" name=""/>
        <dsp:cNvSpPr/>
      </dsp:nvSpPr>
      <dsp:spPr>
        <a:xfrm>
          <a:off x="-6578015" y="-1006873"/>
          <a:ext cx="7813679" cy="7813679"/>
        </a:xfrm>
        <a:prstGeom prst="blockArc">
          <a:avLst>
            <a:gd name="adj1" fmla="val 18900000"/>
            <a:gd name="adj2" fmla="val 2700000"/>
            <a:gd name="adj3" fmla="val 27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B2673-BF3B-4E95-B2BB-E5BDCFAD5E21}">
      <dsp:nvSpPr>
        <dsp:cNvPr id="0" name=""/>
        <dsp:cNvSpPr/>
      </dsp:nvSpPr>
      <dsp:spPr>
        <a:xfrm>
          <a:off x="1175387" y="405529"/>
          <a:ext cx="9301799" cy="13665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657"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solidFill>
                <a:schemeClr val="tx1"/>
              </a:solidFill>
              <a:latin typeface="Arial" panose="020B0604020202020204" pitchFamily="34" charset="0"/>
              <a:cs typeface="Arial" panose="020B0604020202020204" pitchFamily="34" charset="0"/>
            </a:rPr>
            <a:t>- </a:t>
          </a:r>
          <a:r>
            <a:rPr lang="fr-FR" sz="2200" kern="1200" dirty="0">
              <a:solidFill>
                <a:schemeClr val="tx1"/>
              </a:solidFill>
              <a:latin typeface="Times New Roman" panose="02020603050405020304" pitchFamily="18" charset="0"/>
              <a:cs typeface="Times New Roman" panose="02020603050405020304" pitchFamily="18" charset="0"/>
            </a:rPr>
            <a:t>Un guide de préparation est en cours de finalisation afin d’être distribué aux Municipalités Camerounaises;</a:t>
          </a:r>
        </a:p>
        <a:p>
          <a:pPr marL="0" lvl="0" indent="0" algn="l" defTabSz="844550">
            <a:lnSpc>
              <a:spcPct val="90000"/>
            </a:lnSpc>
            <a:spcBef>
              <a:spcPct val="0"/>
            </a:spcBef>
            <a:spcAft>
              <a:spcPct val="35000"/>
            </a:spcAft>
            <a:buNone/>
          </a:pPr>
          <a:r>
            <a:rPr lang="fr-FR" sz="2200" kern="1200" dirty="0">
              <a:solidFill>
                <a:schemeClr val="tx1"/>
              </a:solidFill>
              <a:latin typeface="Times New Roman" panose="02020603050405020304" pitchFamily="18" charset="0"/>
              <a:cs typeface="Times New Roman" panose="02020603050405020304" pitchFamily="18" charset="0"/>
            </a:rPr>
            <a:t>- Une brochure de sensibilisation est finalisée.</a:t>
          </a:r>
        </a:p>
      </dsp:txBody>
      <dsp:txXfrm>
        <a:off x="1175387" y="405529"/>
        <a:ext cx="9301799" cy="1366548"/>
      </dsp:txXfrm>
    </dsp:sp>
    <dsp:sp modelId="{38F977D1-B6CD-4825-A562-E33263D7E3E1}">
      <dsp:nvSpPr>
        <dsp:cNvPr id="0" name=""/>
        <dsp:cNvSpPr/>
      </dsp:nvSpPr>
      <dsp:spPr>
        <a:xfrm>
          <a:off x="64406" y="432537"/>
          <a:ext cx="1451428" cy="1451428"/>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F1302E-78DE-431E-AF7D-8A23D7C5C567}">
      <dsp:nvSpPr>
        <dsp:cNvPr id="0" name=""/>
        <dsp:cNvSpPr/>
      </dsp:nvSpPr>
      <dsp:spPr>
        <a:xfrm>
          <a:off x="1237141" y="1913865"/>
          <a:ext cx="9475684" cy="162385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657" tIns="55880" rIns="55880" bIns="55880" numCol="1" spcCol="1270" anchor="ctr" anchorCtr="0">
          <a:noAutofit/>
        </a:bodyPr>
        <a:lstStyle/>
        <a:p>
          <a:pPr marL="0" lvl="0" indent="0" algn="l" defTabSz="977900">
            <a:lnSpc>
              <a:spcPct val="90000"/>
            </a:lnSpc>
            <a:spcBef>
              <a:spcPct val="0"/>
            </a:spcBef>
            <a:spcAft>
              <a:spcPct val="35000"/>
            </a:spcAft>
            <a:buNone/>
          </a:pPr>
          <a:r>
            <a:rPr lang="fr-FR" sz="2200" kern="1200" dirty="0">
              <a:solidFill>
                <a:schemeClr val="tx1"/>
              </a:solidFill>
              <a:latin typeface="Times New Roman" panose="02020603050405020304" pitchFamily="18" charset="0"/>
              <a:cs typeface="Times New Roman" panose="02020603050405020304" pitchFamily="18" charset="0"/>
            </a:rPr>
            <a:t>- Mise sur pied d’un cadre de concertation décentralisé</a:t>
          </a:r>
        </a:p>
        <a:p>
          <a:pPr marL="0" lvl="0" indent="0" algn="l" defTabSz="977900">
            <a:lnSpc>
              <a:spcPct val="90000"/>
            </a:lnSpc>
            <a:spcBef>
              <a:spcPct val="0"/>
            </a:spcBef>
            <a:spcAft>
              <a:spcPct val="35000"/>
            </a:spcAft>
            <a:buNone/>
          </a:pPr>
          <a:r>
            <a:rPr lang="fr-FR" sz="2200" kern="1200" dirty="0">
              <a:solidFill>
                <a:schemeClr val="tx1"/>
              </a:solidFill>
              <a:latin typeface="Times New Roman" panose="02020603050405020304" pitchFamily="18" charset="0"/>
              <a:cs typeface="Times New Roman" panose="02020603050405020304" pitchFamily="18" charset="0"/>
            </a:rPr>
            <a:t>- Désignation de 30 Points focaux issus des Ministères, des Forces de l’ordre, les CTD, les OI et ONG;</a:t>
          </a:r>
        </a:p>
        <a:p>
          <a:pPr marL="0" lvl="0" indent="0" algn="l" defTabSz="977900">
            <a:lnSpc>
              <a:spcPct val="90000"/>
            </a:lnSpc>
            <a:spcBef>
              <a:spcPct val="0"/>
            </a:spcBef>
            <a:spcAft>
              <a:spcPct val="35000"/>
            </a:spcAft>
            <a:buNone/>
          </a:pPr>
          <a:r>
            <a:rPr lang="fr-FR" sz="2200" kern="1200" dirty="0">
              <a:solidFill>
                <a:schemeClr val="tx1"/>
              </a:solidFill>
              <a:latin typeface="Times New Roman" panose="02020603050405020304" pitchFamily="18" charset="0"/>
              <a:cs typeface="Times New Roman" panose="02020603050405020304" pitchFamily="18" charset="0"/>
            </a:rPr>
            <a:t>- Mise sur pied d’un  réseau d’acteurs de la gestion des situations d’urgence au niveau décentralisé</a:t>
          </a:r>
        </a:p>
      </dsp:txBody>
      <dsp:txXfrm>
        <a:off x="1237141" y="1913865"/>
        <a:ext cx="9475684" cy="1623858"/>
      </dsp:txXfrm>
    </dsp:sp>
    <dsp:sp modelId="{AE0A00A5-58C4-4043-BE5E-8D2723655C23}">
      <dsp:nvSpPr>
        <dsp:cNvPr id="0" name=""/>
        <dsp:cNvSpPr/>
      </dsp:nvSpPr>
      <dsp:spPr>
        <a:xfrm>
          <a:off x="7510" y="2058137"/>
          <a:ext cx="1451428" cy="1451428"/>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AB3C03-4992-4A2B-ACF3-CF7FABC84A62}">
      <dsp:nvSpPr>
        <dsp:cNvPr id="0" name=""/>
        <dsp:cNvSpPr/>
      </dsp:nvSpPr>
      <dsp:spPr>
        <a:xfrm>
          <a:off x="758694" y="3600878"/>
          <a:ext cx="10135184" cy="20816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1657" tIns="55880" rIns="55880" bIns="55880" numCol="1" spcCol="1270" anchor="ctr" anchorCtr="0">
          <a:noAutofit/>
        </a:bodyPr>
        <a:lstStyle/>
        <a:p>
          <a:pPr marL="0" lvl="0" indent="0" algn="l" defTabSz="977900">
            <a:lnSpc>
              <a:spcPct val="90000"/>
            </a:lnSpc>
            <a:spcBef>
              <a:spcPct val="0"/>
            </a:spcBef>
            <a:spcAft>
              <a:spcPct val="35000"/>
            </a:spcAft>
            <a:buNone/>
          </a:pPr>
          <a:r>
            <a:rPr lang="fr-FR" sz="2200" kern="1200" dirty="0">
              <a:solidFill>
                <a:schemeClr val="tx1"/>
              </a:solidFill>
              <a:latin typeface="Times New Roman" panose="02020603050405020304" pitchFamily="18" charset="0"/>
              <a:cs typeface="Times New Roman" panose="02020603050405020304" pitchFamily="18" charset="0"/>
            </a:rPr>
            <a:t>- Les Maires sont sensibilisés et s’impliquent ;</a:t>
          </a:r>
        </a:p>
        <a:p>
          <a:pPr marL="0" lvl="0" indent="0" algn="l" defTabSz="977900">
            <a:lnSpc>
              <a:spcPct val="90000"/>
            </a:lnSpc>
            <a:spcBef>
              <a:spcPct val="0"/>
            </a:spcBef>
            <a:spcAft>
              <a:spcPct val="35000"/>
            </a:spcAft>
            <a:buNone/>
          </a:pPr>
          <a:r>
            <a:rPr lang="fr-FR" sz="2200" kern="1200" dirty="0">
              <a:solidFill>
                <a:schemeClr val="tx1"/>
              </a:solidFill>
              <a:latin typeface="Times New Roman" panose="02020603050405020304" pitchFamily="18" charset="0"/>
              <a:cs typeface="Times New Roman" panose="02020603050405020304" pitchFamily="18" charset="0"/>
            </a:rPr>
            <a:t>- Des points focaux urgence ont été désignés dans chaque Commune cible ;</a:t>
          </a:r>
        </a:p>
        <a:p>
          <a:pPr marL="0" lvl="0" indent="0" algn="l" defTabSz="977900">
            <a:lnSpc>
              <a:spcPct val="90000"/>
            </a:lnSpc>
            <a:spcBef>
              <a:spcPct val="0"/>
            </a:spcBef>
            <a:spcAft>
              <a:spcPct val="35000"/>
            </a:spcAft>
            <a:buNone/>
          </a:pPr>
          <a:r>
            <a:rPr lang="fr-FR" sz="2200" kern="1200" dirty="0">
              <a:solidFill>
                <a:schemeClr val="tx1"/>
              </a:solidFill>
              <a:latin typeface="Times New Roman" panose="02020603050405020304" pitchFamily="18" charset="0"/>
              <a:cs typeface="Times New Roman" panose="02020603050405020304" pitchFamily="18" charset="0"/>
            </a:rPr>
            <a:t>- Les risques au niveau des Communes cibles sont identifiés et cartographiés ;</a:t>
          </a:r>
        </a:p>
        <a:p>
          <a:pPr marL="0" lvl="0" indent="0" algn="l" defTabSz="977900">
            <a:lnSpc>
              <a:spcPct val="90000"/>
            </a:lnSpc>
            <a:spcBef>
              <a:spcPct val="0"/>
            </a:spcBef>
            <a:spcAft>
              <a:spcPct val="35000"/>
            </a:spcAft>
            <a:buNone/>
          </a:pPr>
          <a:r>
            <a:rPr lang="fr-FR" sz="2200" kern="1200" dirty="0">
              <a:solidFill>
                <a:schemeClr val="tx1"/>
              </a:solidFill>
              <a:latin typeface="Times New Roman" panose="02020603050405020304" pitchFamily="18" charset="0"/>
              <a:cs typeface="Times New Roman" panose="02020603050405020304" pitchFamily="18" charset="0"/>
            </a:rPr>
            <a:t>- Des focus Group avec les parties prenantes identifiées par les Maires sont en cours</a:t>
          </a:r>
          <a:r>
            <a:rPr lang="fr-FR" sz="1800" kern="1200" dirty="0">
              <a:solidFill>
                <a:schemeClr val="tx1"/>
              </a:solidFill>
            </a:rPr>
            <a:t>.</a:t>
          </a:r>
        </a:p>
      </dsp:txBody>
      <dsp:txXfrm>
        <a:off x="758694" y="3600878"/>
        <a:ext cx="10135184" cy="2081603"/>
      </dsp:txXfrm>
    </dsp:sp>
    <dsp:sp modelId="{D8EDF2A8-65AD-4A88-83A4-326027B4F56C}">
      <dsp:nvSpPr>
        <dsp:cNvPr id="0" name=""/>
        <dsp:cNvSpPr/>
      </dsp:nvSpPr>
      <dsp:spPr>
        <a:xfrm>
          <a:off x="64406" y="3915966"/>
          <a:ext cx="1451428" cy="1451428"/>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1D945-10E5-48EB-B4C7-354C0ED8A81D}">
      <dsp:nvSpPr>
        <dsp:cNvPr id="0" name=""/>
        <dsp:cNvSpPr/>
      </dsp:nvSpPr>
      <dsp:spPr>
        <a:xfrm>
          <a:off x="-6354568" y="-970043"/>
          <a:ext cx="7563846" cy="7563846"/>
        </a:xfrm>
        <a:prstGeom prst="blockArc">
          <a:avLst>
            <a:gd name="adj1" fmla="val 18900000"/>
            <a:gd name="adj2" fmla="val 2700000"/>
            <a:gd name="adj3" fmla="val 28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DAB72-C385-4C02-B446-2DCD213EFF45}">
      <dsp:nvSpPr>
        <dsp:cNvPr id="0" name=""/>
        <dsp:cNvSpPr/>
      </dsp:nvSpPr>
      <dsp:spPr>
        <a:xfrm>
          <a:off x="632834" y="119541"/>
          <a:ext cx="10768206" cy="14935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24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u="sng" kern="1200" dirty="0">
              <a:solidFill>
                <a:schemeClr val="tx1"/>
              </a:solidFill>
              <a:latin typeface="Bookman Old Style" panose="02050604050505020204" pitchFamily="18" charset="0"/>
              <a:cs typeface="Times New Roman" panose="02020603050405020304" pitchFamily="18" charset="0"/>
            </a:rPr>
            <a:t>CONCEPTION ET DIFFUSION DES OUTILS DE BONNE GOUVERNANCE LOCALE EN MATIERE DE PREVENTION</a:t>
          </a:r>
        </a:p>
        <a:p>
          <a:pPr marL="0" lvl="0" indent="0" algn="l" defTabSz="800100">
            <a:lnSpc>
              <a:spcPct val="90000"/>
            </a:lnSpc>
            <a:spcBef>
              <a:spcPct val="0"/>
            </a:spcBef>
            <a:spcAft>
              <a:spcPct val="35000"/>
            </a:spcAft>
            <a:buNone/>
          </a:pPr>
          <a:r>
            <a:rPr lang="fr-FR" sz="1800" kern="1200" dirty="0">
              <a:solidFill>
                <a:schemeClr val="tx1"/>
              </a:solidFill>
              <a:latin typeface="Times New Roman" panose="02020603050405020304" pitchFamily="18" charset="0"/>
              <a:cs typeface="Times New Roman" panose="02020603050405020304" pitchFamily="18" charset="0"/>
            </a:rPr>
            <a:t>- Diffusion du guide de préparation aux situation d’urgence;</a:t>
          </a:r>
        </a:p>
        <a:p>
          <a:pPr marL="0" lvl="0" indent="0" algn="l" defTabSz="800100">
            <a:lnSpc>
              <a:spcPct val="90000"/>
            </a:lnSpc>
            <a:spcBef>
              <a:spcPct val="0"/>
            </a:spcBef>
            <a:spcAft>
              <a:spcPct val="35000"/>
            </a:spcAft>
            <a:buNone/>
          </a:pPr>
          <a:r>
            <a:rPr lang="fr-FR" sz="1800" kern="1200" dirty="0">
              <a:solidFill>
                <a:schemeClr val="tx1"/>
              </a:solidFill>
              <a:latin typeface="Times New Roman" panose="02020603050405020304" pitchFamily="18" charset="0"/>
              <a:cs typeface="Times New Roman" panose="02020603050405020304" pitchFamily="18" charset="0"/>
            </a:rPr>
            <a:t>- Diffusion des résultats du diagnostic de réponses communales face à la survenue des catastrophes.</a:t>
          </a:r>
        </a:p>
      </dsp:txBody>
      <dsp:txXfrm>
        <a:off x="632834" y="119541"/>
        <a:ext cx="10768206" cy="1493508"/>
      </dsp:txXfrm>
    </dsp:sp>
    <dsp:sp modelId="{49B3205A-5E87-4577-9441-0A1AC693A95E}">
      <dsp:nvSpPr>
        <dsp:cNvPr id="0" name=""/>
        <dsp:cNvSpPr/>
      </dsp:nvSpPr>
      <dsp:spPr>
        <a:xfrm>
          <a:off x="92488" y="325949"/>
          <a:ext cx="1080692" cy="108069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03585-8390-4A66-868E-42A3FD4CE06E}">
      <dsp:nvSpPr>
        <dsp:cNvPr id="0" name=""/>
        <dsp:cNvSpPr/>
      </dsp:nvSpPr>
      <dsp:spPr>
        <a:xfrm>
          <a:off x="1128503" y="1642081"/>
          <a:ext cx="10272537" cy="104253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240" tIns="48260" rIns="48260" bIns="48260" numCol="1" spcCol="1270" anchor="ctr" anchorCtr="0">
          <a:noAutofit/>
        </a:bodyPr>
        <a:lstStyle/>
        <a:p>
          <a:pPr marL="0" lvl="0" indent="0" algn="ctr" defTabSz="844550">
            <a:lnSpc>
              <a:spcPct val="90000"/>
            </a:lnSpc>
            <a:spcBef>
              <a:spcPct val="0"/>
            </a:spcBef>
            <a:spcAft>
              <a:spcPct val="35000"/>
            </a:spcAft>
            <a:buNone/>
          </a:pPr>
          <a:r>
            <a:rPr lang="fr-FR" sz="1900" b="1" u="sng" kern="1200" dirty="0">
              <a:solidFill>
                <a:schemeClr val="tx1"/>
              </a:solidFill>
              <a:latin typeface="Bookman Old Style" panose="02050604050505020204" pitchFamily="18" charset="0"/>
              <a:cs typeface="Times New Roman" panose="02020603050405020304" pitchFamily="18" charset="0"/>
            </a:rPr>
            <a:t>PLAIDOYER</a:t>
          </a:r>
          <a:r>
            <a:rPr lang="fr-FR" sz="1900" b="1" kern="1200" dirty="0">
              <a:solidFill>
                <a:schemeClr val="tx1"/>
              </a:solidFill>
              <a:latin typeface="Bookman Old Style" panose="02050604050505020204" pitchFamily="18" charset="0"/>
              <a:cs typeface="Times New Roman" panose="02020603050405020304" pitchFamily="18" charset="0"/>
            </a:rPr>
            <a:t>:</a:t>
          </a:r>
        </a:p>
        <a:p>
          <a:pPr marL="0" lvl="0" indent="0" algn="l" defTabSz="844550">
            <a:lnSpc>
              <a:spcPct val="90000"/>
            </a:lnSpc>
            <a:spcBef>
              <a:spcPct val="0"/>
            </a:spcBef>
            <a:spcAft>
              <a:spcPct val="35000"/>
            </a:spcAft>
            <a:buNone/>
          </a:pPr>
          <a:r>
            <a:rPr lang="fr-FR" sz="1900" kern="1200" dirty="0">
              <a:solidFill>
                <a:schemeClr val="tx1"/>
              </a:solidFill>
              <a:latin typeface="Times New Roman" panose="02020603050405020304" pitchFamily="18" charset="0"/>
              <a:cs typeface="Times New Roman" panose="02020603050405020304" pitchFamily="18" charset="0"/>
            </a:rPr>
            <a:t>- Conception et mise en place de la stratégie de plaidoyer auprès des différentes parties prenantes : Ministères sectoriels concernés, CTD, PTF, </a:t>
          </a:r>
          <a:r>
            <a:rPr lang="fr-FR" sz="1900" kern="1200" dirty="0" err="1">
              <a:solidFill>
                <a:schemeClr val="tx1"/>
              </a:solidFill>
              <a:latin typeface="Times New Roman" panose="02020603050405020304" pitchFamily="18" charset="0"/>
              <a:cs typeface="Times New Roman" panose="02020603050405020304" pitchFamily="18" charset="0"/>
            </a:rPr>
            <a:t>etc</a:t>
          </a:r>
          <a:endParaRPr lang="fr-FR" sz="1900" kern="1200" dirty="0">
            <a:solidFill>
              <a:schemeClr val="tx1"/>
            </a:solidFill>
            <a:latin typeface="Times New Roman" panose="02020603050405020304" pitchFamily="18" charset="0"/>
            <a:cs typeface="Times New Roman" panose="02020603050405020304" pitchFamily="18" charset="0"/>
          </a:endParaRPr>
        </a:p>
      </dsp:txBody>
      <dsp:txXfrm>
        <a:off x="1128503" y="1642081"/>
        <a:ext cx="10272537" cy="1042539"/>
      </dsp:txXfrm>
    </dsp:sp>
    <dsp:sp modelId="{1F196E8B-ED7F-4408-95DB-5166F21B23C6}">
      <dsp:nvSpPr>
        <dsp:cNvPr id="0" name=""/>
        <dsp:cNvSpPr/>
      </dsp:nvSpPr>
      <dsp:spPr>
        <a:xfrm>
          <a:off x="588157" y="1623005"/>
          <a:ext cx="1080692" cy="1080692"/>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1A8086-578E-4AE5-999F-648A6F42FEDD}">
      <dsp:nvSpPr>
        <dsp:cNvPr id="0" name=""/>
        <dsp:cNvSpPr/>
      </dsp:nvSpPr>
      <dsp:spPr>
        <a:xfrm>
          <a:off x="1128503" y="2769732"/>
          <a:ext cx="10272537" cy="138134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24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u="sng" kern="1200" dirty="0">
              <a:solidFill>
                <a:schemeClr val="tx1"/>
              </a:solidFill>
              <a:latin typeface="Bookman Old Style" panose="02050604050505020204" pitchFamily="18" charset="0"/>
              <a:cs typeface="Times New Roman" panose="02020603050405020304" pitchFamily="18" charset="0"/>
            </a:rPr>
            <a:t>SENSIBILISATION ET RENFORCEMENT DES CAPACITES</a:t>
          </a:r>
        </a:p>
        <a:p>
          <a:pPr marL="0" lvl="0" indent="0" algn="l" defTabSz="800100">
            <a:lnSpc>
              <a:spcPct val="90000"/>
            </a:lnSpc>
            <a:spcBef>
              <a:spcPct val="0"/>
            </a:spcBef>
            <a:spcAft>
              <a:spcPts val="0"/>
            </a:spcAft>
            <a:buNone/>
          </a:pPr>
          <a:r>
            <a:rPr lang="fr-FR" sz="1800" kern="1200" dirty="0">
              <a:latin typeface="Times New Roman" panose="02020603050405020304" pitchFamily="18" charset="0"/>
              <a:cs typeface="Times New Roman" panose="02020603050405020304" pitchFamily="18" charset="0"/>
            </a:rPr>
            <a:t>- </a:t>
          </a:r>
          <a:r>
            <a:rPr lang="fr-FR" sz="1800" kern="1200" dirty="0">
              <a:solidFill>
                <a:schemeClr val="tx1"/>
              </a:solidFill>
              <a:latin typeface="Times New Roman" panose="02020603050405020304" pitchFamily="18" charset="0"/>
              <a:cs typeface="Times New Roman" panose="02020603050405020304" pitchFamily="18" charset="0"/>
            </a:rPr>
            <a:t>Organisation des voyages de partages d’expérience auprès des CTD </a:t>
          </a:r>
          <a:r>
            <a:rPr lang="fr-FR" sz="1800" kern="1200" dirty="0" err="1">
              <a:solidFill>
                <a:schemeClr val="tx1"/>
              </a:solidFill>
              <a:latin typeface="Times New Roman" panose="02020603050405020304" pitchFamily="18" charset="0"/>
              <a:cs typeface="Times New Roman" panose="02020603050405020304" pitchFamily="18" charset="0"/>
            </a:rPr>
            <a:t>aya,t</a:t>
          </a:r>
          <a:r>
            <a:rPr lang="fr-FR" sz="1800" kern="1200" dirty="0">
              <a:solidFill>
                <a:schemeClr val="tx1"/>
              </a:solidFill>
              <a:latin typeface="Times New Roman" panose="02020603050405020304" pitchFamily="18" charset="0"/>
              <a:cs typeface="Times New Roman" panose="02020603050405020304" pitchFamily="18" charset="0"/>
            </a:rPr>
            <a:t> une meilleure expertise de la préparation au niveau local (Mairie de la Ville de Limbé);</a:t>
          </a:r>
        </a:p>
        <a:p>
          <a:pPr marL="0" lvl="0" indent="0" algn="l" defTabSz="800100">
            <a:lnSpc>
              <a:spcPct val="90000"/>
            </a:lnSpc>
            <a:spcBef>
              <a:spcPct val="0"/>
            </a:spcBef>
            <a:spcAft>
              <a:spcPts val="0"/>
            </a:spcAft>
            <a:buNone/>
          </a:pPr>
          <a:endParaRPr lang="fr-FR" sz="1800" kern="1200" dirty="0">
            <a:solidFill>
              <a:schemeClr val="tx1"/>
            </a:solidFill>
            <a:latin typeface="Times New Roman" panose="02020603050405020304" pitchFamily="18" charset="0"/>
            <a:cs typeface="Times New Roman" panose="02020603050405020304" pitchFamily="18" charset="0"/>
          </a:endParaRPr>
        </a:p>
        <a:p>
          <a:pPr marL="0" lvl="0" indent="0" algn="l" defTabSz="800100">
            <a:lnSpc>
              <a:spcPct val="90000"/>
            </a:lnSpc>
            <a:spcBef>
              <a:spcPct val="0"/>
            </a:spcBef>
            <a:spcAft>
              <a:spcPts val="0"/>
            </a:spcAft>
            <a:buNone/>
          </a:pPr>
          <a:r>
            <a:rPr lang="fr-FR" sz="1800" kern="1200" dirty="0">
              <a:solidFill>
                <a:schemeClr val="tx1"/>
              </a:solidFill>
              <a:latin typeface="Times New Roman" panose="02020603050405020304" pitchFamily="18" charset="0"/>
              <a:cs typeface="Times New Roman" panose="02020603050405020304" pitchFamily="18" charset="0"/>
            </a:rPr>
            <a:t>- Sensibilisation  des acteurs locaux à travers la diffusion de la brochure de sensibilisation des élus locaux. </a:t>
          </a:r>
        </a:p>
      </dsp:txBody>
      <dsp:txXfrm>
        <a:off x="1128503" y="2769732"/>
        <a:ext cx="10272537" cy="1381349"/>
      </dsp:txXfrm>
    </dsp:sp>
    <dsp:sp modelId="{D3A69710-ACC0-4D5F-B79D-A263BC567BD8}">
      <dsp:nvSpPr>
        <dsp:cNvPr id="0" name=""/>
        <dsp:cNvSpPr/>
      </dsp:nvSpPr>
      <dsp:spPr>
        <a:xfrm>
          <a:off x="588157" y="2920061"/>
          <a:ext cx="1080692" cy="1080692"/>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B63E30-34B4-46B0-9716-1B298120FC16}">
      <dsp:nvSpPr>
        <dsp:cNvPr id="0" name=""/>
        <dsp:cNvSpPr/>
      </dsp:nvSpPr>
      <dsp:spPr>
        <a:xfrm>
          <a:off x="632834" y="4223657"/>
          <a:ext cx="10768206" cy="106761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624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u="sng" kern="1200" dirty="0">
              <a:solidFill>
                <a:schemeClr val="tx1"/>
              </a:solidFill>
              <a:latin typeface="Bookman Old Style" panose="02050604050505020204" pitchFamily="18" charset="0"/>
              <a:cs typeface="Times New Roman" panose="02020603050405020304" pitchFamily="18" charset="0"/>
            </a:rPr>
            <a:t>FONCTIONNEMENT ET ANIMATION DU CADRE DE CONCERTATION</a:t>
          </a:r>
          <a:r>
            <a:rPr lang="fr-FR" sz="1800" kern="1200" dirty="0">
              <a:solidFill>
                <a:schemeClr val="tx1"/>
              </a:solidFill>
              <a:latin typeface="Times New Roman" panose="02020603050405020304" pitchFamily="18" charset="0"/>
              <a:cs typeface="Times New Roman" panose="02020603050405020304" pitchFamily="18" charset="0"/>
            </a:rPr>
            <a:t>/</a:t>
          </a:r>
        </a:p>
        <a:p>
          <a:pPr marL="0" lvl="0" indent="0" algn="l" defTabSz="800100">
            <a:lnSpc>
              <a:spcPct val="90000"/>
            </a:lnSpc>
            <a:spcBef>
              <a:spcPct val="0"/>
            </a:spcBef>
            <a:spcAft>
              <a:spcPct val="35000"/>
            </a:spcAft>
            <a:buNone/>
          </a:pPr>
          <a:r>
            <a:rPr lang="fr-FR" sz="1800" kern="1200" dirty="0">
              <a:solidFill>
                <a:schemeClr val="tx1"/>
              </a:solidFill>
              <a:latin typeface="Times New Roman" panose="02020603050405020304" pitchFamily="18" charset="0"/>
              <a:cs typeface="Times New Roman" panose="02020603050405020304" pitchFamily="18" charset="0"/>
            </a:rPr>
            <a:t>- Tenue des cadres de concertation;</a:t>
          </a:r>
        </a:p>
        <a:p>
          <a:pPr marL="0" lvl="0" indent="0" algn="l" defTabSz="800100">
            <a:lnSpc>
              <a:spcPct val="90000"/>
            </a:lnSpc>
            <a:spcBef>
              <a:spcPct val="0"/>
            </a:spcBef>
            <a:spcAft>
              <a:spcPct val="35000"/>
            </a:spcAft>
            <a:buNone/>
          </a:pPr>
          <a:r>
            <a:rPr lang="fr-FR" sz="1800" kern="1200" dirty="0">
              <a:solidFill>
                <a:schemeClr val="tx1"/>
              </a:solidFill>
              <a:latin typeface="Times New Roman" panose="02020603050405020304" pitchFamily="18" charset="0"/>
              <a:cs typeface="Times New Roman" panose="02020603050405020304" pitchFamily="18" charset="0"/>
            </a:rPr>
            <a:t>- Animation des plateformes virtuelles</a:t>
          </a:r>
        </a:p>
      </dsp:txBody>
      <dsp:txXfrm>
        <a:off x="632834" y="4223657"/>
        <a:ext cx="10768206" cy="1067611"/>
      </dsp:txXfrm>
    </dsp:sp>
    <dsp:sp modelId="{A5681D3B-4317-433D-A755-B9AD5593D942}">
      <dsp:nvSpPr>
        <dsp:cNvPr id="0" name=""/>
        <dsp:cNvSpPr/>
      </dsp:nvSpPr>
      <dsp:spPr>
        <a:xfrm>
          <a:off x="92488" y="4217116"/>
          <a:ext cx="1080692" cy="1080692"/>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59BB83-7693-3979-2AB3-B1B1CA46C2E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82F5A99-6E26-8939-1213-0FBCEB8F5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718AD42-88E6-D8ED-D5E8-1EAB35C3116D}"/>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8D0789FF-439F-C47C-701D-378470FA16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F5D420-F0C7-09CA-12A9-2A8877E9E1EE}"/>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399544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F88AC-0DE1-260D-F373-3E892330145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838C3A6-48B4-DC32-CCB2-7C75D65CEC4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21F1C2-D209-0752-FB53-9E18A0888DC0}"/>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246193A6-2B50-31F8-493D-8A1E8E7F6A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54C611-AA92-EF32-219C-15C0E6E293C8}"/>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22673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0F5253F-AF4B-02AB-5B7E-9394E22DFA9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8B81EE-0A6E-5E53-163B-E77402ADA8A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2B67E9-C669-791C-7143-7DAD51E2E700}"/>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B77EF7A7-AD74-3ACC-3428-D196A66930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2136CC-0AB6-77D9-0189-2CB11DEB048A}"/>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167118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75AAA-043A-9C43-2BA5-CFA56B7C8D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26BE9CA-505D-5E3E-E716-2B1B10023C1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41D244-C6D8-8F53-BE7B-262698F9FB29}"/>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D0CD06F6-F5E7-9D3D-7E03-89EA17D958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4729B9-6C45-5B51-321B-81E174DFD78D}"/>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247421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2FA06-0111-717E-45B9-0092F315B95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777EDC-06B2-9C0C-4368-E447382748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7DF33B1-A4FD-5E02-BE90-DD50C79F7F4C}"/>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67E6BB05-4A4D-B6F3-DBC0-0C8CEAB161C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EF87F1-EA57-4466-5BC5-0CBF33BE9007}"/>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103470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1F40F-B399-1AB5-9B9A-F102B8265EF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5B64A3-C00C-F8D8-51FE-E73EE4F424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520BE9-BF0C-F652-F889-11715CA030F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4EE63A5-60D9-AD8C-B8DD-86FC9C456E99}"/>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6" name="Espace réservé du pied de page 5">
            <a:extLst>
              <a:ext uri="{FF2B5EF4-FFF2-40B4-BE49-F238E27FC236}">
                <a16:creationId xmlns:a16="http://schemas.microsoft.com/office/drawing/2014/main" id="{30D2DA93-A028-7F4E-0D00-CB61D6014C7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8DAB9E-7583-0B2C-C001-97D552C26582}"/>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142798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61353-8B50-D9D4-1579-9F3A0FF5813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D8FCEE5-8123-41D7-47E9-1414D6D86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8CD6291-C771-3471-5E20-4F175F0E1AD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B91A166-C0C7-9166-F8FC-ED16066AE7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9099251-59C3-94AE-943E-4A3EA0A06C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FDC3BFE-16F8-2019-BE8F-ED0DD2FAF1C8}"/>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8" name="Espace réservé du pied de page 7">
            <a:extLst>
              <a:ext uri="{FF2B5EF4-FFF2-40B4-BE49-F238E27FC236}">
                <a16:creationId xmlns:a16="http://schemas.microsoft.com/office/drawing/2014/main" id="{EA902764-5526-CB4A-B8D7-58D955031A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8853DC8-DB19-01E7-85A2-D5C84D21490E}"/>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284650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A9B54-6045-4644-AF20-D20BF2C0BA1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487930E-FF5C-3455-5117-D5003EA29CAA}"/>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4" name="Espace réservé du pied de page 3">
            <a:extLst>
              <a:ext uri="{FF2B5EF4-FFF2-40B4-BE49-F238E27FC236}">
                <a16:creationId xmlns:a16="http://schemas.microsoft.com/office/drawing/2014/main" id="{B313E565-1C65-81B4-ADF9-29E1D22368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B85BF84-6713-F099-650B-ECE2D1AD100C}"/>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188125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C485EB-FD7F-6A6B-74D6-02CFF192B1F7}"/>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3" name="Espace réservé du pied de page 2">
            <a:extLst>
              <a:ext uri="{FF2B5EF4-FFF2-40B4-BE49-F238E27FC236}">
                <a16:creationId xmlns:a16="http://schemas.microsoft.com/office/drawing/2014/main" id="{75F17F21-7F7C-2B49-596B-E638ECFAF3C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C5ADCD7-7468-307E-C2BC-6CF60CFA77DC}"/>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106255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11654-74DC-A5D5-EEF3-301D55D4FD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535451E-A8E6-6E24-8E17-E91EEBFAA2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F139327-D0CD-8650-F2B4-ACBA35092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DD3C77D-0C98-3800-60AC-F3A36C20D366}"/>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6" name="Espace réservé du pied de page 5">
            <a:extLst>
              <a:ext uri="{FF2B5EF4-FFF2-40B4-BE49-F238E27FC236}">
                <a16:creationId xmlns:a16="http://schemas.microsoft.com/office/drawing/2014/main" id="{C5454EA0-DA1F-2675-275A-C931BCA1DB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77B152-F487-7E96-F691-6EE281E9A4A8}"/>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307508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1E56F-D7D4-A6F8-82FE-AAC2E19429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58BA43D-3416-5741-C07A-0927FBBA71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8C7C34-608B-099E-A595-C2DBC28CD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EC525E-0A27-222F-8655-4D6E16C9F962}"/>
              </a:ext>
            </a:extLst>
          </p:cNvPr>
          <p:cNvSpPr>
            <a:spLocks noGrp="1"/>
          </p:cNvSpPr>
          <p:nvPr>
            <p:ph type="dt" sz="half" idx="10"/>
          </p:nvPr>
        </p:nvSpPr>
        <p:spPr/>
        <p:txBody>
          <a:bodyPr/>
          <a:lstStyle/>
          <a:p>
            <a:fld id="{5A293BC9-A202-284C-9C80-077B7B4B2479}" type="datetimeFigureOut">
              <a:rPr lang="fr-FR" smtClean="0"/>
              <a:t>16/05/2024</a:t>
            </a:fld>
            <a:endParaRPr lang="fr-FR"/>
          </a:p>
        </p:txBody>
      </p:sp>
      <p:sp>
        <p:nvSpPr>
          <p:cNvPr id="6" name="Espace réservé du pied de page 5">
            <a:extLst>
              <a:ext uri="{FF2B5EF4-FFF2-40B4-BE49-F238E27FC236}">
                <a16:creationId xmlns:a16="http://schemas.microsoft.com/office/drawing/2014/main" id="{7B12DDB2-0620-34CB-1A7C-80CCB553D5B8}"/>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C979376-E749-A66F-E533-D9C3CC1DF17C}"/>
              </a:ext>
            </a:extLst>
          </p:cNvPr>
          <p:cNvSpPr>
            <a:spLocks noGrp="1"/>
          </p:cNvSpPr>
          <p:nvPr>
            <p:ph type="sldNum" sz="quarter" idx="12"/>
          </p:nvPr>
        </p:nvSpPr>
        <p:spPr/>
        <p:txBody>
          <a:bodyPr/>
          <a:lstStyle/>
          <a:p>
            <a:fld id="{DC670408-94C9-C942-A752-2ECF11F62E22}" type="slidenum">
              <a:rPr lang="fr-FR" smtClean="0"/>
              <a:t>‹N°›</a:t>
            </a:fld>
            <a:endParaRPr lang="fr-FR"/>
          </a:p>
        </p:txBody>
      </p:sp>
    </p:spTree>
    <p:extLst>
      <p:ext uri="{BB962C8B-B14F-4D97-AF65-F5344CB8AC3E}">
        <p14:creationId xmlns:p14="http://schemas.microsoft.com/office/powerpoint/2010/main" val="20344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E4EE15-A28C-66D6-054B-FD365210D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37D0C1E-9570-E86F-355C-E39F9162F0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CC149A-22AD-EE7B-C966-F936CA43B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93BC9-A202-284C-9C80-077B7B4B2479}" type="datetimeFigureOut">
              <a:rPr lang="fr-FR" smtClean="0"/>
              <a:t>16/05/2024</a:t>
            </a:fld>
            <a:endParaRPr lang="fr-FR"/>
          </a:p>
        </p:txBody>
      </p:sp>
      <p:sp>
        <p:nvSpPr>
          <p:cNvPr id="5" name="Espace réservé du pied de page 4">
            <a:extLst>
              <a:ext uri="{FF2B5EF4-FFF2-40B4-BE49-F238E27FC236}">
                <a16:creationId xmlns:a16="http://schemas.microsoft.com/office/drawing/2014/main" id="{DDE57BFC-2973-DFFA-054E-AE7CA3914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A6C445F-FC6F-B33C-6851-7DE0E74F02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70408-94C9-C942-A752-2ECF11F62E22}" type="slidenum">
              <a:rPr lang="fr-FR" smtClean="0"/>
              <a:t>‹N°›</a:t>
            </a:fld>
            <a:endParaRPr lang="fr-FR"/>
          </a:p>
        </p:txBody>
      </p:sp>
    </p:spTree>
    <p:extLst>
      <p:ext uri="{BB962C8B-B14F-4D97-AF65-F5344CB8AC3E}">
        <p14:creationId xmlns:p14="http://schemas.microsoft.com/office/powerpoint/2010/main" val="418134483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ignalisation droite 18">
            <a:extLst>
              <a:ext uri="{FF2B5EF4-FFF2-40B4-BE49-F238E27FC236}">
                <a16:creationId xmlns:a16="http://schemas.microsoft.com/office/drawing/2014/main" id="{AA90AE24-8D0D-4B20-4793-03E62FE6E2D7}"/>
              </a:ext>
            </a:extLst>
          </p:cNvPr>
          <p:cNvSpPr/>
          <p:nvPr/>
        </p:nvSpPr>
        <p:spPr>
          <a:xfrm>
            <a:off x="335755" y="338130"/>
            <a:ext cx="9610967" cy="1893361"/>
          </a:xfrm>
          <a:prstGeom prst="homePlate">
            <a:avLst/>
          </a:prstGeom>
          <a:blipFill>
            <a:blip r:embed="rId2"/>
            <a:tile tx="0" ty="0" sx="100000" sy="100000" flip="none" algn="tl"/>
          </a:blip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spc="300" dirty="0">
                <a:solidFill>
                  <a:schemeClr val="tx1"/>
                </a:solidFill>
                <a:latin typeface="Gill Sans Ultra Bold" panose="020B0A02020104020203" pitchFamily="34" charset="77"/>
                <a:ea typeface="Ayuthaya" pitchFamily="2" charset="-34"/>
                <a:cs typeface="Ayuthaya" pitchFamily="2" charset="-34"/>
              </a:rPr>
              <a:t> </a:t>
            </a:r>
            <a:r>
              <a:rPr lang="fr-FR" sz="3200" b="1" spc="300" dirty="0">
                <a:solidFill>
                  <a:schemeClr val="tx1"/>
                </a:solidFill>
                <a:latin typeface="Chalkduster" panose="03050602040202020205" pitchFamily="66" charset="77"/>
                <a:ea typeface="Ayuthaya" pitchFamily="2" charset="-34"/>
                <a:cs typeface="Lucida Grande" panose="020B0600040502020204" pitchFamily="34" charset="0"/>
              </a:rPr>
              <a:t>PROJET DE PREPARATION AUX SITUATIONS D’URGENCE EN MILIEU URBAIN</a:t>
            </a:r>
          </a:p>
          <a:p>
            <a:pPr algn="ctr"/>
            <a:endParaRPr lang="fr-FR" dirty="0">
              <a:solidFill>
                <a:schemeClr val="tx1"/>
              </a:solidFill>
              <a:latin typeface="Gill Sans Ultra Bold" panose="020B0A02020104020203" pitchFamily="34" charset="77"/>
            </a:endParaRPr>
          </a:p>
        </p:txBody>
      </p:sp>
      <p:sp>
        <p:nvSpPr>
          <p:cNvPr id="2" name="Titre 1">
            <a:extLst>
              <a:ext uri="{FF2B5EF4-FFF2-40B4-BE49-F238E27FC236}">
                <a16:creationId xmlns:a16="http://schemas.microsoft.com/office/drawing/2014/main" id="{56C87409-3C6D-4469-FF4E-8323EDCF061F}"/>
              </a:ext>
            </a:extLst>
          </p:cNvPr>
          <p:cNvSpPr>
            <a:spLocks noGrp="1"/>
          </p:cNvSpPr>
          <p:nvPr>
            <p:ph type="ctrTitle"/>
          </p:nvPr>
        </p:nvSpPr>
        <p:spPr>
          <a:xfrm>
            <a:off x="1314450" y="2787759"/>
            <a:ext cx="9201149" cy="2268559"/>
          </a:xfrm>
        </p:spPr>
        <p:txBody>
          <a:bodyPr>
            <a:normAutofit fontScale="90000"/>
          </a:bodyPr>
          <a:lstStyle/>
          <a:p>
            <a:br>
              <a:rPr lang="fr-FR" sz="2800" b="1" dirty="0"/>
            </a:br>
            <a:br>
              <a:rPr lang="fr-FR" sz="2800" b="1" dirty="0"/>
            </a:br>
            <a:br>
              <a:rPr lang="fr-FR" sz="2800" b="1" dirty="0"/>
            </a:br>
            <a:r>
              <a:rPr lang="fr-FR" sz="2800" b="1" dirty="0"/>
              <a:t>Présenté par: </a:t>
            </a:r>
            <a:br>
              <a:rPr lang="fr-FR" sz="2800" b="1" dirty="0"/>
            </a:br>
            <a:r>
              <a:rPr lang="fr-FR" sz="2800" b="1" dirty="0"/>
              <a:t>Mme OBATE EBE </a:t>
            </a:r>
            <a:r>
              <a:rPr lang="fr-FR" sz="2800" b="1" dirty="0" err="1"/>
              <a:t>Gael</a:t>
            </a:r>
            <a:r>
              <a:rPr lang="fr-FR" sz="2800" b="1" dirty="0"/>
              <a:t>, </a:t>
            </a:r>
            <a:r>
              <a:rPr lang="fr-FR" sz="2800" b="1" i="1" dirty="0"/>
              <a:t>Chef de Cellule des Projets et des Programmes</a:t>
            </a:r>
            <a:br>
              <a:rPr lang="fr-FR" sz="2800" b="1" i="1" dirty="0"/>
            </a:br>
            <a:br>
              <a:rPr lang="fr-FR" sz="2800" b="1" i="1" dirty="0"/>
            </a:br>
            <a:r>
              <a:rPr lang="fr-FR" sz="3200" b="1" dirty="0"/>
              <a:t>LAUSANNE , 22 Mai 2024 </a:t>
            </a:r>
          </a:p>
        </p:txBody>
      </p:sp>
      <p:pic>
        <p:nvPicPr>
          <p:cNvPr id="4" name="Image 3">
            <a:extLst>
              <a:ext uri="{FF2B5EF4-FFF2-40B4-BE49-F238E27FC236}">
                <a16:creationId xmlns:a16="http://schemas.microsoft.com/office/drawing/2014/main" id="{C2BC995F-1183-10F8-03CE-D3F7C2AABA4E}"/>
              </a:ext>
            </a:extLst>
          </p:cNvPr>
          <p:cNvPicPr>
            <a:picLocks noChangeAspect="1"/>
          </p:cNvPicPr>
          <p:nvPr/>
        </p:nvPicPr>
        <p:blipFill>
          <a:blip r:embed="rId3"/>
          <a:stretch>
            <a:fillRect/>
          </a:stretch>
        </p:blipFill>
        <p:spPr>
          <a:xfrm>
            <a:off x="9285049" y="57894"/>
            <a:ext cx="2906951" cy="2787759"/>
          </a:xfrm>
          <a:prstGeom prst="rect">
            <a:avLst/>
          </a:prstGeom>
        </p:spPr>
      </p:pic>
      <p:pic>
        <p:nvPicPr>
          <p:cNvPr id="5" name="Image 4">
            <a:extLst>
              <a:ext uri="{FF2B5EF4-FFF2-40B4-BE49-F238E27FC236}">
                <a16:creationId xmlns:a16="http://schemas.microsoft.com/office/drawing/2014/main" id="{302E2655-D8F9-FA64-9E56-66EBD95D3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9937" y="5138024"/>
            <a:ext cx="7757160" cy="1811655"/>
          </a:xfrm>
          <a:prstGeom prst="rect">
            <a:avLst/>
          </a:prstGeom>
        </p:spPr>
      </p:pic>
      <p:sp>
        <p:nvSpPr>
          <p:cNvPr id="11" name="Larme 10">
            <a:extLst>
              <a:ext uri="{FF2B5EF4-FFF2-40B4-BE49-F238E27FC236}">
                <a16:creationId xmlns:a16="http://schemas.microsoft.com/office/drawing/2014/main" id="{AFCBE196-B04C-18AC-9DB0-8B76ED44626E}"/>
              </a:ext>
            </a:extLst>
          </p:cNvPr>
          <p:cNvSpPr/>
          <p:nvPr/>
        </p:nvSpPr>
        <p:spPr>
          <a:xfrm rot="16200000">
            <a:off x="11816617" y="6504101"/>
            <a:ext cx="342900" cy="347980"/>
          </a:xfrm>
          <a:prstGeom prst="teardrop">
            <a:avLst>
              <a:gd name="adj" fmla="val 85585"/>
            </a:avLst>
          </a:prstGeom>
          <a:solidFill>
            <a:srgbClr val="3A86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Larme 11">
            <a:extLst>
              <a:ext uri="{FF2B5EF4-FFF2-40B4-BE49-F238E27FC236}">
                <a16:creationId xmlns:a16="http://schemas.microsoft.com/office/drawing/2014/main" id="{427F417D-6384-E11C-A37D-74ABBB283E65}"/>
              </a:ext>
            </a:extLst>
          </p:cNvPr>
          <p:cNvSpPr/>
          <p:nvPr/>
        </p:nvSpPr>
        <p:spPr>
          <a:xfrm rot="9902152">
            <a:off x="11808686" y="6085446"/>
            <a:ext cx="342900" cy="34798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Larme 12">
            <a:extLst>
              <a:ext uri="{FF2B5EF4-FFF2-40B4-BE49-F238E27FC236}">
                <a16:creationId xmlns:a16="http://schemas.microsoft.com/office/drawing/2014/main" id="{327204BC-6E5E-CB2B-0451-75EDC3F7DB6E}"/>
              </a:ext>
            </a:extLst>
          </p:cNvPr>
          <p:cNvSpPr/>
          <p:nvPr/>
        </p:nvSpPr>
        <p:spPr>
          <a:xfrm rot="4536145">
            <a:off x="11386966" y="6206677"/>
            <a:ext cx="342900" cy="34798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24904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FF653-DC52-9A38-2B76-22E0BD8B93E6}"/>
              </a:ext>
            </a:extLst>
          </p:cNvPr>
          <p:cNvSpPr>
            <a:spLocks noGrp="1"/>
          </p:cNvSpPr>
          <p:nvPr>
            <p:ph type="title"/>
          </p:nvPr>
        </p:nvSpPr>
        <p:spPr>
          <a:xfrm>
            <a:off x="4128894" y="0"/>
            <a:ext cx="7958331" cy="1077229"/>
          </a:xfrm>
        </p:spPr>
        <p:txBody>
          <a:bodyPr/>
          <a:lstStyle/>
          <a:p>
            <a:pPr algn="r"/>
            <a:r>
              <a:rPr lang="fr-FR" b="1" dirty="0">
                <a:solidFill>
                  <a:srgbClr val="00B050"/>
                </a:solidFill>
                <a:latin typeface="Chalkduster" panose="03050602040202020205" pitchFamily="66" charset="77"/>
              </a:rPr>
              <a:t>INTRODUCTION</a:t>
            </a:r>
          </a:p>
        </p:txBody>
      </p:sp>
      <p:sp>
        <p:nvSpPr>
          <p:cNvPr id="3" name="Espace réservé du contenu 2">
            <a:extLst>
              <a:ext uri="{FF2B5EF4-FFF2-40B4-BE49-F238E27FC236}">
                <a16:creationId xmlns:a16="http://schemas.microsoft.com/office/drawing/2014/main" id="{BDFB44AC-4700-DA90-B0AB-18E38327ACE7}"/>
              </a:ext>
            </a:extLst>
          </p:cNvPr>
          <p:cNvSpPr>
            <a:spLocks noGrp="1"/>
          </p:cNvSpPr>
          <p:nvPr>
            <p:ph idx="1"/>
          </p:nvPr>
        </p:nvSpPr>
        <p:spPr>
          <a:xfrm>
            <a:off x="232228" y="850673"/>
            <a:ext cx="11684001" cy="6143625"/>
          </a:xfrm>
        </p:spPr>
        <p:txBody>
          <a:bodyPr>
            <a:normAutofit/>
          </a:bodyPr>
          <a:lstStyle/>
          <a:p>
            <a:pPr marL="0" indent="0" algn="just">
              <a:lnSpc>
                <a:spcPct val="150000"/>
              </a:lnSpc>
              <a:buNone/>
            </a:pPr>
            <a:r>
              <a:rPr lang="fr-FR" sz="1800" kern="1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kern="100" dirty="0">
                <a:effectLst/>
                <a:latin typeface="Arial" panose="020B0604020202020204" pitchFamily="34" charset="0"/>
                <a:ea typeface="Calibri" panose="020F0502020204030204" pitchFamily="34" charset="0"/>
                <a:cs typeface="Arial" panose="020B0604020202020204" pitchFamily="34" charset="0"/>
              </a:rPr>
              <a:t>Les Communes et Villes Unies du Cameroun (CVUC) sont l’instance faitière des municipalités camerounaises regroupant en son sein 360 Communes et 14 Mairies de la </a:t>
            </a:r>
            <a:r>
              <a:rPr lang="fr-FR" sz="1800" kern="100" dirty="0">
                <a:latin typeface="Arial" panose="020B0604020202020204" pitchFamily="34" charset="0"/>
                <a:ea typeface="Calibri" panose="020F0502020204030204" pitchFamily="34" charset="0"/>
                <a:cs typeface="Arial" panose="020B0604020202020204" pitchFamily="34" charset="0"/>
              </a:rPr>
              <a:t>Ville. Principal interlocuteur du Gouvernement et des Partenaires Techniques et Financiers, les CVUC ont pour vision de faire des Communes camerounaises des pôles de croissance économique et développement local à travers la mise en œuvre du concept de </a:t>
            </a:r>
            <a:r>
              <a:rPr lang="fr-FR" sz="1800" b="1" i="1" kern="100" dirty="0">
                <a:latin typeface="Arial" panose="020B0604020202020204" pitchFamily="34" charset="0"/>
                <a:ea typeface="Calibri" panose="020F0502020204030204" pitchFamily="34" charset="0"/>
                <a:cs typeface="Arial" panose="020B0604020202020204" pitchFamily="34" charset="0"/>
              </a:rPr>
              <a:t>Communes de Production</a:t>
            </a:r>
            <a:r>
              <a:rPr lang="fr-FR" sz="1800" kern="100" dirty="0">
                <a:latin typeface="Arial" panose="020B0604020202020204" pitchFamily="34" charset="0"/>
                <a:ea typeface="Calibri" panose="020F0502020204030204" pitchFamily="34" charset="0"/>
                <a:cs typeface="Arial" panose="020B0604020202020204" pitchFamily="34" charset="0"/>
              </a:rPr>
              <a:t>. </a:t>
            </a:r>
          </a:p>
          <a:p>
            <a:pPr marL="0" indent="0" algn="just">
              <a:lnSpc>
                <a:spcPct val="150000"/>
              </a:lnSpc>
              <a:buNone/>
            </a:pPr>
            <a:r>
              <a:rPr lang="fr-FR" sz="1800" kern="100" dirty="0">
                <a:latin typeface="Arial" panose="020B0604020202020204" pitchFamily="34" charset="0"/>
                <a:ea typeface="Calibri" panose="020F0502020204030204" pitchFamily="34" charset="0"/>
                <a:cs typeface="Arial" panose="020B0604020202020204" pitchFamily="34" charset="0"/>
              </a:rPr>
              <a:t>Dans le cadre de l’implémentation de cette vision, les CVUC et l’AIMF ont signé une convention en 2022 axée sur  la mise en œuvre de la phase II du </a:t>
            </a:r>
            <a:r>
              <a:rPr lang="fr-FR" sz="1800" b="1" kern="100" dirty="0">
                <a:latin typeface="Arial" panose="020B0604020202020204" pitchFamily="34" charset="0"/>
                <a:ea typeface="Calibri" panose="020F0502020204030204" pitchFamily="34" charset="0"/>
                <a:cs typeface="Arial" panose="020B0604020202020204" pitchFamily="34" charset="0"/>
              </a:rPr>
              <a:t>Programme des Initiatives pour l’amélioration des services urbains clés dans les secteurs sociaux (ISSV</a:t>
            </a:r>
            <a:r>
              <a:rPr lang="fr-FR" sz="1800" kern="100" dirty="0">
                <a:latin typeface="Arial" panose="020B0604020202020204" pitchFamily="34" charset="0"/>
                <a:ea typeface="Calibri" panose="020F0502020204030204" pitchFamily="34" charset="0"/>
                <a:cs typeface="Arial" panose="020B0604020202020204" pitchFamily="34" charset="0"/>
              </a:rPr>
              <a:t>) dans les volets de l’assainissement inclusif et la prévention aux situations d’urgence en milieu urbain. </a:t>
            </a:r>
          </a:p>
          <a:p>
            <a:pPr algn="ctr">
              <a:lnSpc>
                <a:spcPct val="150000"/>
              </a:lnSpc>
              <a:buFont typeface="Wingdings" panose="05000000000000000000" pitchFamily="2" charset="2"/>
              <a:buChar char="q"/>
            </a:pPr>
            <a:r>
              <a:rPr lang="fr-FR" sz="1800" dirty="0">
                <a:latin typeface="Arial" panose="020B0604020202020204" pitchFamily="34" charset="0"/>
                <a:cs typeface="Arial" panose="020B0604020202020204" pitchFamily="34" charset="0"/>
              </a:rPr>
              <a:t> </a:t>
            </a:r>
            <a:r>
              <a:rPr lang="fr-FR" sz="1800" b="1" u="sng" dirty="0">
                <a:solidFill>
                  <a:srgbClr val="00B050"/>
                </a:solidFill>
                <a:latin typeface="Arial" panose="020B0604020202020204" pitchFamily="34" charset="0"/>
                <a:cs typeface="Arial" panose="020B0604020202020204" pitchFamily="34" charset="0"/>
              </a:rPr>
              <a:t>LE PROJET DE PREVENTION AUX SITUATIONS D’URGENCE EN MILIEU URBAIN</a:t>
            </a:r>
            <a:endParaRPr lang="fr-FR" sz="1800" dirty="0">
              <a:latin typeface="Arial" panose="020B0604020202020204" pitchFamily="34" charset="0"/>
              <a:cs typeface="Arial" panose="020B0604020202020204" pitchFamily="34" charset="0"/>
            </a:endParaRPr>
          </a:p>
          <a:p>
            <a:pPr marL="0" indent="0" algn="just">
              <a:lnSpc>
                <a:spcPct val="150000"/>
              </a:lnSpc>
              <a:buNone/>
            </a:pPr>
            <a:r>
              <a:rPr lang="fr-FR" sz="1800" b="1" dirty="0">
                <a:latin typeface="Arial" panose="020B0604020202020204" pitchFamily="34" charset="0"/>
                <a:cs typeface="Arial" panose="020B0604020202020204" pitchFamily="34" charset="0"/>
              </a:rPr>
              <a:t>Le  projet de préparation aux situations d’urgence en milieu urbain </a:t>
            </a:r>
            <a:r>
              <a:rPr lang="fr-FR" sz="1800" dirty="0">
                <a:latin typeface="Arial" panose="020B0604020202020204" pitchFamily="34" charset="0"/>
                <a:cs typeface="Arial" panose="020B0604020202020204" pitchFamily="34" charset="0"/>
              </a:rPr>
              <a:t>a pour objectif de mettre à disposition des outils méthodologiques à l’attention des administrations locales, qui puissent les aider dans la prévention et la gestion des risques. </a:t>
            </a:r>
          </a:p>
        </p:txBody>
      </p:sp>
      <p:pic>
        <p:nvPicPr>
          <p:cNvPr id="4" name="Picture 2" descr="Comment bien définir les objectifs de mon projet ? - P2M Consulting">
            <a:extLst>
              <a:ext uri="{FF2B5EF4-FFF2-40B4-BE49-F238E27FC236}">
                <a16:creationId xmlns:a16="http://schemas.microsoft.com/office/drawing/2014/main" id="{F8CE6035-1F4E-516C-17A4-2A5138467B0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234" y="4514126"/>
            <a:ext cx="2183325" cy="108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8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833" y="-1"/>
            <a:ext cx="9738169" cy="830997"/>
          </a:xfrm>
          <a:prstGeom prst="rect">
            <a:avLst/>
          </a:prstGeom>
          <a:no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b="1" dirty="0">
                <a:solidFill>
                  <a:schemeClr val="accent6"/>
                </a:solidFill>
                <a:latin typeface="Chalkduster" panose="03050602040202020205" pitchFamily="66" charset="77"/>
                <a:cs typeface="Arial" panose="020B0604020202020204" pitchFamily="34" charset="0"/>
              </a:rPr>
              <a:t>LES ACTIVITES EN 2023 DU PROJET DE PREPARATION AUX SITUATIONS D’URGENCE EN MILIEU URBAIN</a:t>
            </a:r>
          </a:p>
        </p:txBody>
      </p:sp>
      <p:graphicFrame>
        <p:nvGraphicFramePr>
          <p:cNvPr id="4" name="Diagramme 3"/>
          <p:cNvGraphicFramePr/>
          <p:nvPr>
            <p:extLst>
              <p:ext uri="{D42A27DB-BD31-4B8C-83A1-F6EECF244321}">
                <p14:modId xmlns:p14="http://schemas.microsoft.com/office/powerpoint/2010/main" val="2506277218"/>
              </p:ext>
            </p:extLst>
          </p:nvPr>
        </p:nvGraphicFramePr>
        <p:xfrm>
          <a:off x="0" y="1107995"/>
          <a:ext cx="115251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48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tteinte objectifs : 44 725 images, photos de stock, objets 3D et images  vectorielles | Shutterstock"/>
          <p:cNvSpPr>
            <a:spLocks noGrp="1" noChangeAspect="1" noChangeArrowheads="1"/>
          </p:cNvSpPr>
          <p:nvPr>
            <p:ph type="title"/>
          </p:nvPr>
        </p:nvSpPr>
        <p:spPr bwMode="auto">
          <a:xfrm>
            <a:off x="7504034" y="0"/>
            <a:ext cx="4687966" cy="6508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fr-FR" b="1" dirty="0">
                <a:solidFill>
                  <a:schemeClr val="accent6"/>
                </a:solidFill>
                <a:latin typeface="Chalkduster" panose="03050602040202020205" pitchFamily="66" charset="77"/>
              </a:rPr>
              <a:t>LES RESULTATS</a:t>
            </a:r>
          </a:p>
        </p:txBody>
      </p:sp>
      <p:graphicFrame>
        <p:nvGraphicFramePr>
          <p:cNvPr id="7" name="Diagramme 6"/>
          <p:cNvGraphicFramePr/>
          <p:nvPr>
            <p:extLst>
              <p:ext uri="{D42A27DB-BD31-4B8C-83A1-F6EECF244321}">
                <p14:modId xmlns:p14="http://schemas.microsoft.com/office/powerpoint/2010/main" val="1853943879"/>
              </p:ext>
            </p:extLst>
          </p:nvPr>
        </p:nvGraphicFramePr>
        <p:xfrm>
          <a:off x="769257" y="551543"/>
          <a:ext cx="10958285" cy="5805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Symbole Validation&quot; Images – Parcourir 106 le catalogue de photos, vecteurs  et vidéos | Adobe Stock">
            <a:extLst>
              <a:ext uri="{FF2B5EF4-FFF2-40B4-BE49-F238E27FC236}">
                <a16:creationId xmlns:a16="http://schemas.microsoft.com/office/drawing/2014/main" id="{952B6131-2719-C503-DA72-68007F71A5A0}"/>
              </a:ext>
            </a:extLst>
          </p:cNvPr>
          <p:cNvPicPr>
            <a:picLocks noChangeAspect="1" noChangeArrowheads="1"/>
          </p:cNvPicPr>
          <p:nvPr/>
        </p:nvPicPr>
        <p:blipFill>
          <a:blip r:embed="rId7">
            <a:clrChange>
              <a:clrFrom>
                <a:srgbClr val="DCFFFF"/>
              </a:clrFrom>
              <a:clrTo>
                <a:srgbClr val="DC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44837" y="14828"/>
            <a:ext cx="974535" cy="89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33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FDEA2-4624-370E-F216-23162DE7DF9C}"/>
              </a:ext>
            </a:extLst>
          </p:cNvPr>
          <p:cNvSpPr>
            <a:spLocks noGrp="1"/>
          </p:cNvSpPr>
          <p:nvPr>
            <p:ph type="title"/>
          </p:nvPr>
        </p:nvSpPr>
        <p:spPr>
          <a:xfrm>
            <a:off x="6585996" y="22226"/>
            <a:ext cx="5606004" cy="1255032"/>
          </a:xfrm>
        </p:spPr>
        <p:txBody>
          <a:bodyPr>
            <a:normAutofit fontScale="90000"/>
          </a:bodyPr>
          <a:lstStyle/>
          <a:p>
            <a:pPr algn="ctr"/>
            <a:r>
              <a:rPr lang="fr-FR" sz="4000" b="1" dirty="0">
                <a:solidFill>
                  <a:srgbClr val="00B050"/>
                </a:solidFill>
                <a:latin typeface="Chalkduster" panose="03050602040202020205" pitchFamily="66" charset="77"/>
              </a:rPr>
              <a:t>LES  PERSPECTIVES</a:t>
            </a:r>
            <a:br>
              <a:rPr lang="fr-FR" sz="4000" b="1" dirty="0">
                <a:solidFill>
                  <a:srgbClr val="00B050"/>
                </a:solidFill>
                <a:latin typeface="Chalkduster" panose="03050602040202020205" pitchFamily="66" charset="77"/>
              </a:rPr>
            </a:br>
            <a:r>
              <a:rPr lang="fr-FR" sz="4000" b="1" dirty="0">
                <a:solidFill>
                  <a:srgbClr val="00B050"/>
                </a:solidFill>
                <a:latin typeface="Chalkduster" panose="03050602040202020205" pitchFamily="66" charset="77"/>
              </a:rPr>
              <a:t>2024</a:t>
            </a:r>
          </a:p>
        </p:txBody>
      </p:sp>
      <p:graphicFrame>
        <p:nvGraphicFramePr>
          <p:cNvPr id="8" name="Diagramme 7"/>
          <p:cNvGraphicFramePr/>
          <p:nvPr>
            <p:extLst>
              <p:ext uri="{D42A27DB-BD31-4B8C-83A1-F6EECF244321}">
                <p14:modId xmlns:p14="http://schemas.microsoft.com/office/powerpoint/2010/main" val="1228677459"/>
              </p:ext>
            </p:extLst>
          </p:nvPr>
        </p:nvGraphicFramePr>
        <p:xfrm>
          <a:off x="304800" y="1146630"/>
          <a:ext cx="11480800" cy="5619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Programme CRECMAN - SYRENE">
            <a:extLst>
              <a:ext uri="{FF2B5EF4-FFF2-40B4-BE49-F238E27FC236}">
                <a16:creationId xmlns:a16="http://schemas.microsoft.com/office/drawing/2014/main" id="{23A83D42-BD63-BD03-5F85-FBD3F68514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354238" cy="128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0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82220-A088-6B65-E81C-BFEA70EA5656}"/>
              </a:ext>
            </a:extLst>
          </p:cNvPr>
          <p:cNvSpPr>
            <a:spLocks noGrp="1"/>
          </p:cNvSpPr>
          <p:nvPr>
            <p:ph type="title"/>
          </p:nvPr>
        </p:nvSpPr>
        <p:spPr/>
        <p:txBody>
          <a:bodyPr/>
          <a:lstStyle/>
          <a:p>
            <a:pPr algn="ctr"/>
            <a:r>
              <a:rPr lang="fr-FR" b="1" dirty="0">
                <a:solidFill>
                  <a:schemeClr val="accent6"/>
                </a:solidFill>
                <a:latin typeface="Chalkduster" panose="03050602040202020205" pitchFamily="66" charset="77"/>
                <a:cs typeface="Arial" panose="020B0604020202020204" pitchFamily="34" charset="0"/>
              </a:rPr>
              <a:t>ACTIONS DE PERENISATION DU PROJET</a:t>
            </a:r>
            <a:endParaRPr lang="fr-FR" dirty="0"/>
          </a:p>
        </p:txBody>
      </p:sp>
      <p:sp>
        <p:nvSpPr>
          <p:cNvPr id="3" name="Espace réservé du texte 2">
            <a:extLst>
              <a:ext uri="{FF2B5EF4-FFF2-40B4-BE49-F238E27FC236}">
                <a16:creationId xmlns:a16="http://schemas.microsoft.com/office/drawing/2014/main" id="{1EB53E61-076C-DD19-C13C-C63FA444AA04}"/>
              </a:ext>
            </a:extLst>
          </p:cNvPr>
          <p:cNvSpPr>
            <a:spLocks noGrp="1"/>
          </p:cNvSpPr>
          <p:nvPr>
            <p:ph type="body" idx="1"/>
          </p:nvPr>
        </p:nvSpPr>
        <p:spPr/>
        <p:txBody>
          <a:bodyPr>
            <a:normAutofit/>
          </a:bodyPr>
          <a:lstStyle/>
          <a:p>
            <a:r>
              <a:rPr lang="fr-FR" b="1" dirty="0">
                <a:solidFill>
                  <a:srgbClr val="0070C0"/>
                </a:solidFill>
                <a:latin typeface="Bookman Old Style" panose="02050604050505020204" pitchFamily="18" charset="0"/>
                <a:cs typeface="Times New Roman" panose="02020603050405020304" pitchFamily="18" charset="0"/>
              </a:rPr>
              <a:t>AU NIVEAU LOCAL</a:t>
            </a:r>
          </a:p>
        </p:txBody>
      </p:sp>
      <p:sp>
        <p:nvSpPr>
          <p:cNvPr id="4" name="Espace réservé du contenu 3">
            <a:extLst>
              <a:ext uri="{FF2B5EF4-FFF2-40B4-BE49-F238E27FC236}">
                <a16:creationId xmlns:a16="http://schemas.microsoft.com/office/drawing/2014/main" id="{DB12F876-08BA-FEA4-D8B9-200806BFE185}"/>
              </a:ext>
            </a:extLst>
          </p:cNvPr>
          <p:cNvSpPr>
            <a:spLocks noGrp="1"/>
          </p:cNvSpPr>
          <p:nvPr>
            <p:ph sz="half" idx="2"/>
          </p:nvPr>
        </p:nvSpPr>
        <p:spPr/>
        <p:txBody>
          <a:bodyPr>
            <a:noAutofit/>
          </a:bodyPr>
          <a:lstStyle/>
          <a:p>
            <a:r>
              <a:rPr lang="fr-FR" dirty="0">
                <a:latin typeface="Times New Roman" panose="02020603050405020304" pitchFamily="18" charset="0"/>
                <a:cs typeface="Times New Roman" panose="02020603050405020304" pitchFamily="18" charset="0"/>
              </a:rPr>
              <a:t>Mise en place d’un système de suivi et d’appui conseil au niveau de chaque commune bénéficiaire.</a:t>
            </a:r>
            <a:endParaRPr lang="fr-FR" dirty="0"/>
          </a:p>
        </p:txBody>
      </p:sp>
      <p:sp>
        <p:nvSpPr>
          <p:cNvPr id="5" name="Espace réservé du texte 4">
            <a:extLst>
              <a:ext uri="{FF2B5EF4-FFF2-40B4-BE49-F238E27FC236}">
                <a16:creationId xmlns:a16="http://schemas.microsoft.com/office/drawing/2014/main" id="{2D1D4753-3FDE-2D4D-E0C0-A56BDAAC376A}"/>
              </a:ext>
            </a:extLst>
          </p:cNvPr>
          <p:cNvSpPr>
            <a:spLocks noGrp="1"/>
          </p:cNvSpPr>
          <p:nvPr>
            <p:ph type="body" sz="quarter" idx="3"/>
          </p:nvPr>
        </p:nvSpPr>
        <p:spPr/>
        <p:txBody>
          <a:bodyPr>
            <a:normAutofit/>
          </a:bodyPr>
          <a:lstStyle/>
          <a:p>
            <a:r>
              <a:rPr lang="fr-FR" b="1" dirty="0">
                <a:solidFill>
                  <a:srgbClr val="0070C0"/>
                </a:solidFill>
                <a:latin typeface="Bookman Old Style" panose="02050604050505020204" pitchFamily="18" charset="0"/>
                <a:cs typeface="Times New Roman" panose="02020603050405020304" pitchFamily="18" charset="0"/>
              </a:rPr>
              <a:t>AU NIVEAU DES CVUC</a:t>
            </a:r>
          </a:p>
        </p:txBody>
      </p:sp>
      <p:sp>
        <p:nvSpPr>
          <p:cNvPr id="6" name="Espace réservé du contenu 5">
            <a:extLst>
              <a:ext uri="{FF2B5EF4-FFF2-40B4-BE49-F238E27FC236}">
                <a16:creationId xmlns:a16="http://schemas.microsoft.com/office/drawing/2014/main" id="{63B07489-0B9E-16DC-8282-2AC87FE846C9}"/>
              </a:ext>
            </a:extLst>
          </p:cNvPr>
          <p:cNvSpPr>
            <a:spLocks noGrp="1"/>
          </p:cNvSpPr>
          <p:nvPr>
            <p:ph sz="quarter" idx="4"/>
          </p:nvPr>
        </p:nvSpPr>
        <p:spPr>
          <a:xfrm>
            <a:off x="6172200" y="2505074"/>
            <a:ext cx="5180012" cy="4161943"/>
          </a:xfrm>
        </p:spPr>
        <p:txBody>
          <a:bodyPr>
            <a:normAutofit fontScale="85000" lnSpcReduction="10000"/>
          </a:bodyPr>
          <a:lstStyle/>
          <a:p>
            <a:pPr>
              <a:buFontTx/>
              <a:buChar char="-"/>
            </a:pPr>
            <a:r>
              <a:rPr lang="fr-FR" dirty="0">
                <a:latin typeface="Times New Roman" panose="02020603050405020304" pitchFamily="18" charset="0"/>
                <a:cs typeface="Times New Roman" panose="02020603050405020304" pitchFamily="18" charset="0"/>
              </a:rPr>
              <a:t>Plaidoyer auprès des administrations clés</a:t>
            </a:r>
          </a:p>
          <a:p>
            <a:pPr>
              <a:buFontTx/>
              <a:buChar char="-"/>
            </a:pPr>
            <a:r>
              <a:rPr lang="fr-FR" dirty="0">
                <a:latin typeface="Times New Roman" panose="02020603050405020304" pitchFamily="18" charset="0"/>
                <a:cs typeface="Times New Roman" panose="02020603050405020304" pitchFamily="18" charset="0"/>
              </a:rPr>
              <a:t>Capitalisation de la convention MINDHU-CVUC-ONACC sur les changements climatiques</a:t>
            </a:r>
          </a:p>
          <a:p>
            <a:pPr marL="0" indent="0">
              <a:buNone/>
            </a:pPr>
            <a:r>
              <a:rPr lang="fr-FR" dirty="0">
                <a:latin typeface="Times New Roman" panose="02020603050405020304" pitchFamily="18" charset="0"/>
                <a:cs typeface="Times New Roman" panose="02020603050405020304" pitchFamily="18" charset="0"/>
              </a:rPr>
              <a:t>- Recherche de nouveaux financements pour la continuité du projet</a:t>
            </a:r>
          </a:p>
          <a:p>
            <a:pPr>
              <a:buFont typeface="Wingdings" panose="05000000000000000000" pitchFamily="2" charset="2"/>
              <a:buChar char="v"/>
            </a:pPr>
            <a:r>
              <a:rPr lang="fr-FR" dirty="0">
                <a:latin typeface="Times New Roman" panose="02020603050405020304" pitchFamily="18" charset="0"/>
                <a:cs typeface="Times New Roman" panose="02020603050405020304" pitchFamily="18" charset="0"/>
              </a:rPr>
              <a:t>Tenue d’un évènement de clôture avec invitations des PTF</a:t>
            </a:r>
          </a:p>
          <a:p>
            <a:pPr>
              <a:buFont typeface="Wingdings" panose="05000000000000000000" pitchFamily="2" charset="2"/>
              <a:buChar char="v"/>
            </a:pPr>
            <a:r>
              <a:rPr lang="fr-FR" dirty="0">
                <a:latin typeface="Times New Roman" panose="02020603050405020304" pitchFamily="18" charset="0"/>
                <a:cs typeface="Times New Roman" panose="02020603050405020304" pitchFamily="18" charset="0"/>
              </a:rPr>
              <a:t>Discussions avec certains partenaires Techniques et Financiers (PTF): Gap </a:t>
            </a:r>
            <a:r>
              <a:rPr lang="fr-FR" dirty="0" err="1">
                <a:latin typeface="Times New Roman" panose="02020603050405020304" pitchFamily="18" charset="0"/>
                <a:cs typeface="Times New Roman" panose="02020603050405020304" pitchFamily="18" charset="0"/>
              </a:rPr>
              <a:t>fund</a:t>
            </a:r>
            <a:r>
              <a:rPr lang="fr-FR" dirty="0">
                <a:latin typeface="Times New Roman" panose="02020603050405020304" pitchFamily="18" charset="0"/>
                <a:cs typeface="Times New Roman" panose="02020603050405020304" pitchFamily="18" charset="0"/>
              </a:rPr>
              <a:t> et bridge. </a:t>
            </a:r>
          </a:p>
          <a:p>
            <a:endParaRPr lang="fr-FR" dirty="0"/>
          </a:p>
        </p:txBody>
      </p:sp>
      <p:pic>
        <p:nvPicPr>
          <p:cNvPr id="3074" name="Picture 2" descr="Symbole De L'infini Doré Vectores, Ilustraciones y Gráficos - 123RF">
            <a:extLst>
              <a:ext uri="{FF2B5EF4-FFF2-40B4-BE49-F238E27FC236}">
                <a16:creationId xmlns:a16="http://schemas.microsoft.com/office/drawing/2014/main" id="{9884203C-2A45-89CD-8C70-9D93B7EBDB6D}"/>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2575" y="3209824"/>
            <a:ext cx="5715000" cy="351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2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A5E40-8330-1E95-D849-13851E4FB414}"/>
              </a:ext>
            </a:extLst>
          </p:cNvPr>
          <p:cNvSpPr>
            <a:spLocks noGrp="1"/>
          </p:cNvSpPr>
          <p:nvPr>
            <p:ph type="title"/>
          </p:nvPr>
        </p:nvSpPr>
        <p:spPr>
          <a:xfrm>
            <a:off x="649515" y="916667"/>
            <a:ext cx="10515600" cy="2921000"/>
          </a:xfrm>
        </p:spPr>
        <p:txBody>
          <a:bodyPr>
            <a:normAutofit/>
          </a:bodyPr>
          <a:lstStyle/>
          <a:p>
            <a:pPr algn="ctr"/>
            <a:br>
              <a:rPr lang="fr-FR" sz="1000" b="1" i="1" spc="300" dirty="0">
                <a:latin typeface="Bookman Old Style" panose="02050604050505020204" pitchFamily="18" charset="0"/>
                <a:cs typeface="Times New Roman" panose="02020603050405020304" pitchFamily="18" charset="0"/>
              </a:rPr>
            </a:br>
            <a:r>
              <a:rPr lang="fr-FR" sz="4800" b="1" i="1" spc="300" dirty="0">
                <a:latin typeface="Bookman Old Style" panose="02050604050505020204" pitchFamily="18" charset="0"/>
                <a:cs typeface="Times New Roman" panose="02020603050405020304" pitchFamily="18" charset="0"/>
              </a:rPr>
              <a:t>pour votre aimable attention</a:t>
            </a:r>
          </a:p>
        </p:txBody>
      </p:sp>
      <p:pic>
        <p:nvPicPr>
          <p:cNvPr id="5" name="Image 4"/>
          <p:cNvPicPr/>
          <p:nvPr/>
        </p:nvPicPr>
        <p:blipFill rotWithShape="1">
          <a:blip r:embed="rId2">
            <a:extLst>
              <a:ext uri="{BEBA8EAE-BF5A-486C-A8C5-ECC9F3942E4B}">
                <a14:imgProps xmlns:a14="http://schemas.microsoft.com/office/drawing/2010/main">
                  <a14:imgLayer>
                    <a14:imgEffect>
                      <a14:brightnessContrast bright="20000" contrast="20000"/>
                    </a14:imgEffect>
                  </a14:imgLayer>
                </a14:imgProps>
              </a:ext>
              <a:ext uri="{28A0092B-C50C-407E-A947-70E740481C1C}">
                <a14:useLocalDpi xmlns:a14="http://schemas.microsoft.com/office/drawing/2010/main" val="0"/>
              </a:ext>
            </a:extLst>
          </a:blip>
          <a:srcRect l="1" t="30226" r="613"/>
          <a:stretch/>
        </p:blipFill>
        <p:spPr bwMode="auto">
          <a:xfrm>
            <a:off x="356735" y="3675273"/>
            <a:ext cx="5476906" cy="2986784"/>
          </a:xfrm>
          <a:prstGeom prst="rect">
            <a:avLst/>
          </a:prstGeom>
          <a:ln>
            <a:noFill/>
          </a:ln>
          <a:extLst>
            <a:ext uri="{53640926-AAD7-44D8-BBD7-CCE9431645EC}">
              <a14:shadowObscured xmlns:a14="http://schemas.microsoft.com/office/drawing/2010/main"/>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749" y="3675273"/>
            <a:ext cx="5945394" cy="3182727"/>
          </a:xfrm>
          <a:prstGeom prst="rect">
            <a:avLst/>
          </a:prstGeom>
        </p:spPr>
      </p:pic>
      <p:sp>
        <p:nvSpPr>
          <p:cNvPr id="7" name="Titre 1">
            <a:extLst>
              <a:ext uri="{FF2B5EF4-FFF2-40B4-BE49-F238E27FC236}">
                <a16:creationId xmlns:a16="http://schemas.microsoft.com/office/drawing/2014/main" id="{43BA5E40-8330-1E95-D849-13851E4FB414}"/>
              </a:ext>
            </a:extLst>
          </p:cNvPr>
          <p:cNvSpPr txBox="1">
            <a:spLocks/>
          </p:cNvSpPr>
          <p:nvPr/>
        </p:nvSpPr>
        <p:spPr>
          <a:xfrm>
            <a:off x="649515" y="3122113"/>
            <a:ext cx="4458266" cy="580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200" b="1" spc="300" dirty="0">
                <a:latin typeface="Arial Rounded MT Bold" panose="020F0704030504030204" pitchFamily="34" charset="77"/>
                <a:cs typeface="Times New Roman" panose="02020603050405020304" pitchFamily="18" charset="0"/>
              </a:rPr>
              <a:t>Atelier de lancement du projet de prévention aux situations d’urgence</a:t>
            </a:r>
          </a:p>
        </p:txBody>
      </p:sp>
      <p:sp>
        <p:nvSpPr>
          <p:cNvPr id="8" name="Titre 1">
            <a:extLst>
              <a:ext uri="{FF2B5EF4-FFF2-40B4-BE49-F238E27FC236}">
                <a16:creationId xmlns:a16="http://schemas.microsoft.com/office/drawing/2014/main" id="{43BA5E40-8330-1E95-D849-13851E4FB414}"/>
              </a:ext>
            </a:extLst>
          </p:cNvPr>
          <p:cNvSpPr txBox="1">
            <a:spLocks/>
          </p:cNvSpPr>
          <p:nvPr/>
        </p:nvSpPr>
        <p:spPr>
          <a:xfrm>
            <a:off x="7098044" y="3138714"/>
            <a:ext cx="4580811" cy="5805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1100" b="1" spc="300" dirty="0">
                <a:latin typeface="Arial Rounded MT Bold" panose="020F0704030504030204" pitchFamily="34" charset="77"/>
                <a:cs typeface="Arial" panose="020B0604020202020204" pitchFamily="34" charset="0"/>
              </a:rPr>
              <a:t>Tenue du cadre de concertation décentralisé au siège national des CVUC</a:t>
            </a:r>
          </a:p>
        </p:txBody>
      </p:sp>
      <p:pic>
        <p:nvPicPr>
          <p:cNvPr id="4104" name="Picture 8" descr="1 600+ Merci Français Photos, taleaux et images libre de droits - iStock |  Remerciement, Merci de votre attention, Merci beaucoup">
            <a:extLst>
              <a:ext uri="{FF2B5EF4-FFF2-40B4-BE49-F238E27FC236}">
                <a16:creationId xmlns:a16="http://schemas.microsoft.com/office/drawing/2014/main" id="{D5DF3879-8F74-EF78-3614-B90044272D4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9028" y="-331008"/>
            <a:ext cx="6088283" cy="330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690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053522095D4846A2CC2738E998CC3E" ma:contentTypeVersion="15" ma:contentTypeDescription="Crée un document." ma:contentTypeScope="" ma:versionID="1ed8206735aa75fb4ae1828ddbeac6f5">
  <xsd:schema xmlns:xsd="http://www.w3.org/2001/XMLSchema" xmlns:xs="http://www.w3.org/2001/XMLSchema" xmlns:p="http://schemas.microsoft.com/office/2006/metadata/properties" xmlns:ns2="877f4551-64ef-443f-a6eb-789f07c4fced" xmlns:ns3="edff6cb5-b610-46b8-b000-481b2d4b3329" targetNamespace="http://schemas.microsoft.com/office/2006/metadata/properties" ma:root="true" ma:fieldsID="935bdfde188430c40eb689d9fe62d5f3" ns2:_="" ns3:_="">
    <xsd:import namespace="877f4551-64ef-443f-a6eb-789f07c4fced"/>
    <xsd:import namespace="edff6cb5-b610-46b8-b000-481b2d4b33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f4551-64ef-443f-a6eb-789f07c4f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b1926f21-084d-4614-826e-e7dbb22035b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ff6cb5-b610-46b8-b000-481b2d4b33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f05c452-fe15-4790-a5b0-600840b7885d}" ma:internalName="TaxCatchAll" ma:showField="CatchAllData" ma:web="edff6cb5-b610-46b8-b000-481b2d4b332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7f4551-64ef-443f-a6eb-789f07c4fced">
      <Terms xmlns="http://schemas.microsoft.com/office/infopath/2007/PartnerControls"/>
    </lcf76f155ced4ddcb4097134ff3c332f>
    <TaxCatchAll xmlns="edff6cb5-b610-46b8-b000-481b2d4b3329" xsi:nil="true"/>
  </documentManagement>
</p:properties>
</file>

<file path=customXml/itemProps1.xml><?xml version="1.0" encoding="utf-8"?>
<ds:datastoreItem xmlns:ds="http://schemas.openxmlformats.org/officeDocument/2006/customXml" ds:itemID="{6CAD9563-8C7C-426B-8D12-94C4F5A7C713}"/>
</file>

<file path=customXml/itemProps2.xml><?xml version="1.0" encoding="utf-8"?>
<ds:datastoreItem xmlns:ds="http://schemas.openxmlformats.org/officeDocument/2006/customXml" ds:itemID="{ADFAD659-3709-4D84-8DFE-A13D7137A4B4}"/>
</file>

<file path=customXml/itemProps3.xml><?xml version="1.0" encoding="utf-8"?>
<ds:datastoreItem xmlns:ds="http://schemas.openxmlformats.org/officeDocument/2006/customXml" ds:itemID="{EEB40457-E0F0-4662-A964-99254582A559}"/>
</file>

<file path=docProps/app.xml><?xml version="1.0" encoding="utf-8"?>
<Properties xmlns="http://schemas.openxmlformats.org/officeDocument/2006/extended-properties" xmlns:vt="http://schemas.openxmlformats.org/officeDocument/2006/docPropsVTypes">
  <Template>Office 2013 - 2022 Theme</Template>
  <TotalTime>1965</TotalTime>
  <Words>719</Words>
  <Application>Microsoft Macintosh PowerPoint</Application>
  <PresentationFormat>Grand écran</PresentationFormat>
  <Paragraphs>50</Paragraphs>
  <Slides>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vt:i4>
      </vt:variant>
    </vt:vector>
  </HeadingPairs>
  <TitlesOfParts>
    <vt:vector size="17" baseType="lpstr">
      <vt:lpstr>Arial</vt:lpstr>
      <vt:lpstr>Arial Rounded MT Bold</vt:lpstr>
      <vt:lpstr>Bookman Old Style</vt:lpstr>
      <vt:lpstr>Century Gothic</vt:lpstr>
      <vt:lpstr>Chalkduster</vt:lpstr>
      <vt:lpstr>Gill Sans Ultra Bold</vt:lpstr>
      <vt:lpstr>Palatino Linotype</vt:lpstr>
      <vt:lpstr>Times New Roman</vt:lpstr>
      <vt:lpstr>Wingdings</vt:lpstr>
      <vt:lpstr>Thème Office</vt:lpstr>
      <vt:lpstr>   Présenté par:  Mme OBATE EBE Gael, Chef de Cellule des Projets et des Programmes  LAUSANNE , 22 Mai 2024 </vt:lpstr>
      <vt:lpstr>INTRODUCTION</vt:lpstr>
      <vt:lpstr>Présentation PowerPoint</vt:lpstr>
      <vt:lpstr>LES RESULTATS</vt:lpstr>
      <vt:lpstr>LES  PERSPECTIVES 2024</vt:lpstr>
      <vt:lpstr>ACTIONS DE PERENISATION DU PROJET</vt:lpstr>
      <vt:lpstr> pour votre aimable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RAPPORTS D’ACTIVITÉS 2022 - 2023</dc:title>
  <dc:creator>macbook air</dc:creator>
  <cp:lastModifiedBy>macbook air</cp:lastModifiedBy>
  <cp:revision>62</cp:revision>
  <dcterms:created xsi:type="dcterms:W3CDTF">2024-04-27T19:21:34Z</dcterms:created>
  <dcterms:modified xsi:type="dcterms:W3CDTF">2024-05-16T14:18:26Z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0x010100DB053522095D4846A2CC2738E998CC3E</vt:lpwstr>
  </property>
</Properties>
</file>